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2" r:id="rId3"/>
  </p:sldMasterIdLst>
  <p:notesMasterIdLst>
    <p:notesMasterId r:id="rId27"/>
  </p:notesMasterIdLst>
  <p:sldIdLst>
    <p:sldId id="260" r:id="rId4"/>
    <p:sldId id="283" r:id="rId5"/>
    <p:sldId id="263" r:id="rId6"/>
    <p:sldId id="2636" r:id="rId7"/>
    <p:sldId id="285" r:id="rId8"/>
    <p:sldId id="290" r:id="rId9"/>
    <p:sldId id="292" r:id="rId10"/>
    <p:sldId id="293" r:id="rId11"/>
    <p:sldId id="291" r:id="rId12"/>
    <p:sldId id="294" r:id="rId13"/>
    <p:sldId id="300" r:id="rId14"/>
    <p:sldId id="297" r:id="rId15"/>
    <p:sldId id="299" r:id="rId16"/>
    <p:sldId id="2637" r:id="rId17"/>
    <p:sldId id="2638" r:id="rId18"/>
    <p:sldId id="2639" r:id="rId19"/>
    <p:sldId id="2640" r:id="rId20"/>
    <p:sldId id="2641" r:id="rId21"/>
    <p:sldId id="2642" r:id="rId22"/>
    <p:sldId id="2643" r:id="rId23"/>
    <p:sldId id="2644" r:id="rId24"/>
    <p:sldId id="301" r:id="rId25"/>
    <p:sldId id="5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t>‹#›</a:t>
            </a:fld>
            <a:endParaRPr lang="en-US"/>
          </a:p>
        </p:txBody>
      </p:sp>
    </p:spTree>
    <p:extLst>
      <p:ext uri="{BB962C8B-B14F-4D97-AF65-F5344CB8AC3E}">
        <p14:creationId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83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741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27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6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98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448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44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762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1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93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49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3285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2022/8/30</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56909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2022/8/30</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29683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2022/8/30</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8854309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2022/8/30</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663155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2022/8/30</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650082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2022/8/30</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136100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2022/8/30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46502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2022/8/30</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31868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2022/8/30</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241453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2022/8/30</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816157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2022/8/30</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320117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91086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2255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9364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31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42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63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93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3088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500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8.png"/><Relationship Id="rId2" Type="http://schemas.openxmlformats.org/officeDocument/2006/relationships/slideLayout" Target="../slideLayouts/slideLayout12.xml"/><Relationship Id="rId16" Type="http://schemas.openxmlformats.org/officeDocument/2006/relationships/image" Target="../media/image22.jp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929840-79EE-469B-A54C-EFF3412EF79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EF44D78-B629-4BCF-BD02-6712A976975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a16="http://schemas.microsoft.com/office/drawing/2014/main" id="{1279CA7E-A687-43A1-AE40-79A1250CDF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a16="http://schemas.microsoft.com/office/drawing/2014/main" id="{D1FADE22-C77E-430A-B33D-D30ECDCDEDB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a16="http://schemas.microsoft.com/office/drawing/2014/main" id="{2ED91967-558D-439F-8668-6045FB1317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a16="http://schemas.microsoft.com/office/drawing/2014/main" id="{9B6FB0EF-1B3B-4BAF-A806-FA72D414423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a16="http://schemas.microsoft.com/office/drawing/2014/main" id="{1F46D25C-BF21-4896-8638-5319795E6D9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754DAEC1-0345-4C33-9809-168634891F3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9725" y="171450"/>
            <a:ext cx="1314152" cy="1314152"/>
          </a:xfrm>
          <a:prstGeom prst="rect">
            <a:avLst/>
          </a:prstGeom>
        </p:spPr>
      </p:pic>
    </p:spTree>
    <p:extLst>
      <p:ext uri="{BB962C8B-B14F-4D97-AF65-F5344CB8AC3E}">
        <p14:creationId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2707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076450" y="314324"/>
            <a:ext cx="1666875" cy="1666875"/>
          </a:xfrm>
          <a:prstGeom prst="rect">
            <a:avLst/>
          </a:prstGeom>
        </p:spPr>
      </p:pic>
    </p:spTree>
    <p:extLst>
      <p:ext uri="{BB962C8B-B14F-4D97-AF65-F5344CB8AC3E}">
        <p14:creationId xmlns:p14="http://schemas.microsoft.com/office/powerpoint/2010/main" val="1718872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36.png"/><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5.xml"/><Relationship Id="rId5" Type="http://schemas.openxmlformats.org/officeDocument/2006/relationships/image" Target="../media/image5.png"/><Relationship Id="rId15" Type="http://schemas.openxmlformats.org/officeDocument/2006/relationships/image" Target="../media/image38.png"/><Relationship Id="rId10" Type="http://schemas.openxmlformats.org/officeDocument/2006/relationships/image" Target="../media/image25.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42.png"/><Relationship Id="rId17" Type="http://schemas.microsoft.com/office/2007/relationships/hdphoto" Target="../media/hdphoto6.wdp"/><Relationship Id="rId2" Type="http://schemas.openxmlformats.org/officeDocument/2006/relationships/notesSlide" Target="../notesSlides/notesSlide6.xml"/><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4.svg"/><Relationship Id="rId10" Type="http://schemas.openxmlformats.org/officeDocument/2006/relationships/image" Target="../media/image41.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2.xml"/><Relationship Id="rId17" Type="http://schemas.openxmlformats.org/officeDocument/2006/relationships/image" Target="../media/image47.png"/><Relationship Id="rId2" Type="http://schemas.openxmlformats.org/officeDocument/2006/relationships/notesSlide" Target="../notesSlides/notesSlide7.xml"/><Relationship Id="rId16" Type="http://schemas.microsoft.com/office/2007/relationships/hdphoto" Target="../media/hdphoto7.wdp"/><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2.xml"/><Relationship Id="rId17" Type="http://schemas.openxmlformats.org/officeDocument/2006/relationships/image" Target="../media/image47.png"/><Relationship Id="rId2" Type="http://schemas.openxmlformats.org/officeDocument/2006/relationships/notesSlide" Target="../notesSlides/notesSlide8.xml"/><Relationship Id="rId16" Type="http://schemas.microsoft.com/office/2007/relationships/hdphoto" Target="../media/hdphoto7.wdp"/><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49.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png"/><Relationship Id="rId1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2.xml"/><Relationship Id="rId17" Type="http://schemas.openxmlformats.org/officeDocument/2006/relationships/image" Target="../media/image47.png"/><Relationship Id="rId2" Type="http://schemas.openxmlformats.org/officeDocument/2006/relationships/notesSlide" Target="../notesSlides/notesSlide9.xml"/><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2.emf"/><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image" Target="../media/image30.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microsoft.com/office/2007/relationships/hdphoto" Target="../media/hdphoto8.wdp"/><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4130230"/>
            <a:ext cx="1767329" cy="2262067"/>
          </a:xfrm>
          <a:prstGeom prst="rect">
            <a:avLst/>
          </a:prstGeom>
        </p:spPr>
      </p:pic>
      <p:pic>
        <p:nvPicPr>
          <p:cNvPr id="29" name="Picture 28"/>
          <p:cNvPicPr>
            <a:picLocks noChangeAspect="1"/>
          </p:cNvPicPr>
          <p:nvPr/>
        </p:nvPicPr>
        <p:blipFill>
          <a:blip r:embed="rId14"/>
          <a:stretch>
            <a:fillRect/>
          </a:stretch>
        </p:blipFill>
        <p:spPr>
          <a:xfrm>
            <a:off x="4277922" y="712692"/>
            <a:ext cx="3918036" cy="1024217"/>
          </a:xfrm>
          <a:prstGeom prst="rect">
            <a:avLst/>
          </a:prstGeom>
        </p:spPr>
      </p:pic>
      <p:sp>
        <p:nvSpPr>
          <p:cNvPr id="30" name="TextBox 29"/>
          <p:cNvSpPr txBox="1"/>
          <p:nvPr/>
        </p:nvSpPr>
        <p:spPr>
          <a:xfrm>
            <a:off x="2844401" y="1769709"/>
            <a:ext cx="6658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AE24">
                    <a:lumMod val="50000"/>
                  </a:srgbClr>
                </a:solidFill>
                <a:effectLst/>
                <a:uLnTx/>
                <a:uFillTx/>
                <a:latin typeface="+mj-lt"/>
                <a:ea typeface="微软雅黑"/>
                <a:cs typeface="Baloo" panose="03080902040302020200" pitchFamily="66" charset="0"/>
              </a:rPr>
              <a:t>Chủ</a:t>
            </a:r>
            <a:r>
              <a:rPr kumimoji="0" lang="en-US" sz="2800" b="1" i="0" u="none" strike="noStrike" kern="1200" cap="none" spc="0" normalizeH="0" baseline="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baseline="0" noProof="0" dirty="0" err="1">
                <a:ln>
                  <a:noFill/>
                </a:ln>
                <a:solidFill>
                  <a:srgbClr val="FFAE24">
                    <a:lumMod val="50000"/>
                  </a:srgbClr>
                </a:solidFill>
                <a:effectLst/>
                <a:uLnTx/>
                <a:uFillTx/>
                <a:latin typeface="+mj-lt"/>
                <a:ea typeface="微软雅黑"/>
                <a:cs typeface="Baloo" panose="03080902040302020200" pitchFamily="66" charset="0"/>
              </a:rPr>
              <a:t>điểm</a:t>
            </a:r>
            <a:r>
              <a:rPr kumimoji="0" lang="en-US" sz="2800" b="1" i="0" u="none" strike="noStrike" kern="1200" cap="none" spc="0" normalizeH="0" baseline="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baseline="0" noProof="0" dirty="0" err="1">
                <a:ln>
                  <a:noFill/>
                </a:ln>
                <a:solidFill>
                  <a:srgbClr val="FFAE24">
                    <a:lumMod val="50000"/>
                  </a:srgbClr>
                </a:solidFill>
                <a:effectLst/>
                <a:uLnTx/>
                <a:uFillTx/>
                <a:latin typeface="+mj-lt"/>
                <a:ea typeface="微软雅黑"/>
                <a:cs typeface="Baloo" panose="03080902040302020200" pitchFamily="66" charset="0"/>
              </a:rPr>
              <a:t>Cổng</a:t>
            </a:r>
            <a:r>
              <a:rPr kumimoji="0" lang="en-US" sz="2800" b="1" i="0" u="none" strike="noStrike" kern="1200" cap="none" spc="0" normalizeH="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noProof="0" dirty="0" err="1">
                <a:ln>
                  <a:noFill/>
                </a:ln>
                <a:solidFill>
                  <a:srgbClr val="FFAE24">
                    <a:lumMod val="50000"/>
                  </a:srgbClr>
                </a:solidFill>
                <a:effectLst/>
                <a:uLnTx/>
                <a:uFillTx/>
                <a:latin typeface="+mj-lt"/>
                <a:ea typeface="微软雅黑"/>
                <a:cs typeface="Baloo" panose="03080902040302020200" pitchFamily="66" charset="0"/>
              </a:rPr>
              <a:t>trường</a:t>
            </a:r>
            <a:r>
              <a:rPr kumimoji="0" lang="en-US" sz="2800" b="1" i="0" u="none" strike="noStrike" kern="1200" cap="none" spc="0" normalizeH="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noProof="0" dirty="0" err="1">
                <a:ln>
                  <a:noFill/>
                </a:ln>
                <a:solidFill>
                  <a:srgbClr val="FFAE24">
                    <a:lumMod val="50000"/>
                  </a:srgbClr>
                </a:solidFill>
                <a:effectLst/>
                <a:uLnTx/>
                <a:uFillTx/>
                <a:latin typeface="+mj-lt"/>
                <a:ea typeface="微软雅黑"/>
                <a:cs typeface="Baloo" panose="03080902040302020200" pitchFamily="66" charset="0"/>
              </a:rPr>
              <a:t>rộng</a:t>
            </a:r>
            <a:r>
              <a:rPr kumimoji="0" lang="en-US" sz="2800" b="1" i="0" u="none" strike="noStrike" kern="1200" cap="none" spc="0" normalizeH="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noProof="0" dirty="0" err="1">
                <a:ln>
                  <a:noFill/>
                </a:ln>
                <a:solidFill>
                  <a:srgbClr val="FFAE24">
                    <a:lumMod val="50000"/>
                  </a:srgbClr>
                </a:solidFill>
                <a:effectLst/>
                <a:uLnTx/>
                <a:uFillTx/>
                <a:latin typeface="+mj-lt"/>
                <a:ea typeface="微软雅黑"/>
                <a:cs typeface="Baloo" panose="03080902040302020200" pitchFamily="66" charset="0"/>
              </a:rPr>
              <a:t>mở</a:t>
            </a:r>
            <a:endParaRPr kumimoji="0" lang="en-US" sz="2800" b="1" i="0" u="none" strike="noStrike" kern="1200" cap="none" spc="0" normalizeH="0" baseline="0" noProof="0" dirty="0">
              <a:ln>
                <a:noFill/>
              </a:ln>
              <a:solidFill>
                <a:srgbClr val="FFAE24">
                  <a:lumMod val="50000"/>
                </a:srgbClr>
              </a:solidFill>
              <a:effectLst/>
              <a:uLnTx/>
              <a:uFillTx/>
              <a:latin typeface="+mj-lt"/>
              <a:ea typeface="微软雅黑"/>
              <a:cs typeface="Baloo" panose="03080902040302020200" pitchFamily="66" charset="0"/>
            </a:endParaRPr>
          </a:p>
        </p:txBody>
      </p:sp>
      <p:sp>
        <p:nvSpPr>
          <p:cNvPr id="32" name="Google Shape;304;p20"/>
          <p:cNvSpPr txBox="1">
            <a:spLocks/>
          </p:cNvSpPr>
          <p:nvPr/>
        </p:nvSpPr>
        <p:spPr>
          <a:xfrm>
            <a:off x="2632437" y="-170483"/>
            <a:ext cx="6927124" cy="87556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Thứ</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ngày</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tháng</a:t>
            </a:r>
            <a:r>
              <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rPr>
              <a:t> … </a:t>
            </a:r>
            <a:r>
              <a:rPr kumimoji="0" lang="en-US" sz="3200" b="0" i="0" u="none" strike="noStrike" kern="0" cap="none" spc="0" normalizeH="0" baseline="0" noProof="0" dirty="0" err="1">
                <a:ln>
                  <a:noFill/>
                </a:ln>
                <a:solidFill>
                  <a:srgbClr val="434343"/>
                </a:solidFill>
                <a:effectLst/>
                <a:uLnTx/>
                <a:uFillTx/>
                <a:latin typeface="Calibri" panose="020F0502020204030204" pitchFamily="34" charset="0"/>
                <a:cs typeface="Calibri" panose="020F0502020204030204" pitchFamily="34" charset="0"/>
                <a:sym typeface="Odibee Sans"/>
              </a:rPr>
              <a:t>năm</a:t>
            </a:r>
            <a:endParaRPr kumimoji="0" lang="en-US" sz="32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Odibee Sans"/>
            </a:endParaRPr>
          </a:p>
        </p:txBody>
      </p:sp>
      <p:pic>
        <p:nvPicPr>
          <p:cNvPr id="2" name="Picture 1">
            <a:extLst>
              <a:ext uri="{FF2B5EF4-FFF2-40B4-BE49-F238E27FC236}">
                <a16:creationId xmlns:a16="http://schemas.microsoft.com/office/drawing/2014/main" id="{CBAD6B72-E135-44E2-B9CA-7F91635C31E2}"/>
              </a:ext>
            </a:extLst>
          </p:cNvPr>
          <p:cNvPicPr>
            <a:picLocks noChangeAspect="1"/>
          </p:cNvPicPr>
          <p:nvPr/>
        </p:nvPicPr>
        <p:blipFill>
          <a:blip r:embed="rId15"/>
          <a:stretch>
            <a:fillRect/>
          </a:stretch>
        </p:blipFill>
        <p:spPr>
          <a:xfrm>
            <a:off x="1230970" y="2420024"/>
            <a:ext cx="9730059" cy="2017951"/>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371DF6B0-462D-4C04-B3C0-71F59E4E2FF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 y="-5615"/>
            <a:ext cx="1685927" cy="1685927"/>
          </a:xfrm>
          <a:prstGeom prst="rect">
            <a:avLst/>
          </a:prstGeom>
        </p:spPr>
      </p:pic>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2. Tìm các tiếng ghép được với mỗi tiếng sau:</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sp>
        <p:nvSpPr>
          <p:cNvPr id="2" name="Oval 1">
            <a:extLst>
              <a:ext uri="{FF2B5EF4-FFF2-40B4-BE49-F238E27FC236}">
                <a16:creationId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giao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dao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rao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6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sp>
        <p:nvSpPr>
          <p:cNvPr id="24" name="TextBox 8">
            <a:extLst>
              <a:ext uri="{FF2B5EF4-FFF2-40B4-BE49-F238E27FC236}">
                <a16:creationId xmlns:a16="http://schemas.microsoft.com/office/drawing/2014/main" id="{263EF488-EEB1-4CCD-BA97-5255960A8A48}"/>
              </a:ext>
            </a:extLst>
          </p:cNvPr>
          <p:cNvSpPr txBox="1"/>
          <p:nvPr/>
        </p:nvSpPr>
        <p:spPr>
          <a:xfrm>
            <a:off x="5787070" y="1070011"/>
            <a:ext cx="3568127" cy="568281"/>
          </a:xfrm>
          <a:prstGeom prst="rect">
            <a:avLst/>
          </a:prstGeom>
          <a:noFill/>
        </p:spPr>
        <p:txBody>
          <a:bodyPr wrap="none" lIns="480000" tIns="0" rIns="0" bIns="0" anchor="b" anchorCtr="0">
            <a:noAutofit/>
          </a:bodyPr>
          <a:lstStyle/>
          <a:p>
            <a:pPr>
              <a:defRPr/>
            </a:pPr>
            <a:r>
              <a:rPr lang="en-US" altLang="zh-CN" sz="4400" b="1" kern="0">
                <a:solidFill>
                  <a:srgbClr val="1E5AA4"/>
                </a:solidFill>
                <a:latin typeface="Calibri" panose="020F0502020204030204"/>
                <a:cs typeface="+mn-ea"/>
                <a:sym typeface="+mn-lt"/>
              </a:rPr>
              <a:t>Kĩ thuật Khăn trải bàn</a:t>
            </a:r>
            <a:endParaRPr lang="zh-CN" altLang="en-US" sz="4400" b="1" kern="0" dirty="0">
              <a:solidFill>
                <a:srgbClr val="1E5AA4"/>
              </a:solidFill>
              <a:latin typeface="Calibri" panose="020F0502020204030204"/>
              <a:cs typeface="+mn-ea"/>
              <a:sym typeface="+mn-lt"/>
            </a:endParaRPr>
          </a:p>
        </p:txBody>
      </p:sp>
      <p:pic>
        <p:nvPicPr>
          <p:cNvPr id="25" name="图片 6">
            <a:extLst>
              <a:ext uri="{FF2B5EF4-FFF2-40B4-BE49-F238E27FC236}">
                <a16:creationId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a16="http://schemas.microsoft.com/office/drawing/2014/main" id="{C3724BE8-CA2B-4D26-9686-E11AD4573A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dirty="0">
                <a:latin typeface="+mj-lt"/>
                <a:cs typeface="Calibri" panose="020F0502020204030204" pitchFamily="34" charset="0"/>
              </a:rPr>
              <a:t>ìm </a:t>
            </a:r>
            <a:r>
              <a:rPr lang="en-US" sz="3200" dirty="0">
                <a:latin typeface="+mj-lt"/>
                <a:cs typeface="Calibri" panose="020F0502020204030204" pitchFamily="34" charset="0"/>
              </a:rPr>
              <a:t>1-2 </a:t>
            </a:r>
            <a:r>
              <a:rPr lang="vi-VN" sz="3200" dirty="0">
                <a:latin typeface="+mj-lt"/>
                <a:cs typeface="Calibri" panose="020F0502020204030204" pitchFamily="34" charset="0"/>
              </a:rPr>
              <a:t> tiếng 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a16="http://schemas.microsoft.com/office/drawing/2014/main" id="{2429069C-E3F6-4630-BA0F-7C73F81D40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a16="http://schemas.microsoft.com/office/drawing/2014/main" id="{7B641D5D-EC6B-4377-AFE4-903440D957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mj-lt"/>
                <a:ea typeface="字魂105号-简雅黑" panose="00000500000000000000" pitchFamily="2" charset="-122"/>
              </a:rPr>
              <a:t>THẢO LUẬN NHÓM 4</a:t>
            </a:r>
            <a:endParaRPr lang="zh-CN" altLang="en-US"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mj-lt"/>
              <a:ea typeface="字魂105号-简雅黑" panose="00000500000000000000" pitchFamily="2" charset="-122"/>
            </a:endParaRPr>
          </a:p>
        </p:txBody>
      </p:sp>
      <p:pic>
        <p:nvPicPr>
          <p:cNvPr id="34" name="Picture 2">
            <a:extLst>
              <a:ext uri="{FF2B5EF4-FFF2-40B4-BE49-F238E27FC236}">
                <a16:creationId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9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par>
                                <p:cTn id="32" presetID="42" presetClass="entr" presetSubtype="0" fill="hold" grpId="0" nodeType="withEffect">
                                  <p:stCondLst>
                                    <p:cond delay="1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 calcmode="lin" valueType="num">
                                      <p:cBhvr>
                                        <p:cTn id="54" dur="1000" fill="hold"/>
                                        <p:tgtEl>
                                          <p:spTgt spid="28"/>
                                        </p:tgtEl>
                                        <p:attrNameLst>
                                          <p:attrName>style.rotation</p:attrName>
                                        </p:attrNameLst>
                                      </p:cBhvr>
                                      <p:tavLst>
                                        <p:tav tm="0">
                                          <p:val>
                                            <p:fltVal val="90"/>
                                          </p:val>
                                        </p:tav>
                                        <p:tav tm="100000">
                                          <p:val>
                                            <p:fltVal val="0"/>
                                          </p:val>
                                        </p:tav>
                                      </p:tavLst>
                                    </p:anim>
                                    <p:animEffect transition="in" filter="fade">
                                      <p:cBhvr>
                                        <p:cTn id="55" dur="1000"/>
                                        <p:tgtEl>
                                          <p:spTgt spid="28"/>
                                        </p:tgtEl>
                                      </p:cBhvr>
                                    </p:animEffect>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25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style.rotation</p:attrName>
                                        </p:attrNameLst>
                                      </p:cBhvr>
                                      <p:tavLst>
                                        <p:tav tm="0">
                                          <p:val>
                                            <p:fltVal val="90"/>
                                          </p:val>
                                        </p:tav>
                                        <p:tav tm="100000">
                                          <p:val>
                                            <p:fltVal val="0"/>
                                          </p:val>
                                        </p:tav>
                                      </p:tavLst>
                                    </p:anim>
                                    <p:animEffect transition="in" filter="fade">
                                      <p:cBhvr>
                                        <p:cTn id="67" dur="1000"/>
                                        <p:tgtEl>
                                          <p:spTgt spid="32"/>
                                        </p:tgtEl>
                                      </p:cBhvr>
                                    </p:animEffect>
                                  </p:childTnLst>
                                </p:cTn>
                              </p:par>
                            </p:childTnLst>
                          </p:cTn>
                        </p:par>
                        <p:par>
                          <p:cTn id="68" fill="hold">
                            <p:stCondLst>
                              <p:cond delay="1000"/>
                            </p:stCondLst>
                            <p:childTnLst>
                              <p:par>
                                <p:cTn id="69" presetID="14" presetClass="entr" presetSubtype="1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30"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7616" y="4729099"/>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sp>
        <p:nvSpPr>
          <p:cNvPr id="48" name="!!2">
            <a:extLst>
              <a:ext uri="{FF2B5EF4-FFF2-40B4-BE49-F238E27FC236}">
                <a16:creationId xmlns:a16="http://schemas.microsoft.com/office/drawing/2014/main" id="{29482B1A-0B1B-4F6A-8FDB-0DCBFB0FE18C}"/>
              </a:ext>
            </a:extLst>
          </p:cNvPr>
          <p:cNvSpPr/>
          <p:nvPr/>
        </p:nvSpPr>
        <p:spPr>
          <a:xfrm rot="10800000">
            <a:off x="4977225" y="657956"/>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9" name="!!2">
            <a:extLst>
              <a:ext uri="{FF2B5EF4-FFF2-40B4-BE49-F238E27FC236}">
                <a16:creationId xmlns:a16="http://schemas.microsoft.com/office/drawing/2014/main" id="{CC4BF37F-F339-43FE-89DB-85B8E198EB50}"/>
              </a:ext>
            </a:extLst>
          </p:cNvPr>
          <p:cNvSpPr/>
          <p:nvPr/>
        </p:nvSpPr>
        <p:spPr>
          <a:xfrm rot="10800000">
            <a:off x="1321395" y="1790489"/>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文本框 12">
            <a:extLst>
              <a:ext uri="{FF2B5EF4-FFF2-40B4-BE49-F238E27FC236}">
                <a16:creationId xmlns:a16="http://schemas.microsoft.com/office/drawing/2014/main" id="{10C5ADF0-5146-4B5D-BE67-9452193DB557}"/>
              </a:ext>
            </a:extLst>
          </p:cNvPr>
          <p:cNvSpPr txBox="1">
            <a:spLocks/>
          </p:cNvSpPr>
          <p:nvPr/>
        </p:nvSpPr>
        <p:spPr>
          <a:xfrm>
            <a:off x="1284123" y="2325012"/>
            <a:ext cx="3545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Trình</a:t>
            </a:r>
            <a:r>
              <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rPr>
              <a:t> </a:t>
            </a: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bày</a:t>
            </a:r>
            <a:endPar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endParaRPr>
          </a:p>
        </p:txBody>
      </p:sp>
      <p:pic>
        <p:nvPicPr>
          <p:cNvPr id="51" name="Picture 50">
            <a:extLst>
              <a:ext uri="{FF2B5EF4-FFF2-40B4-BE49-F238E27FC236}">
                <a16:creationId xmlns:a16="http://schemas.microsoft.com/office/drawing/2014/main" id="{501B04C1-6533-478A-93A8-B688A15F0575}"/>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t="6740" r="5960"/>
          <a:stretch/>
        </p:blipFill>
        <p:spPr>
          <a:xfrm>
            <a:off x="1923595" y="3012510"/>
            <a:ext cx="2194561" cy="2194560"/>
          </a:xfrm>
          <a:prstGeom prst="rect">
            <a:avLst/>
          </a:prstGeom>
        </p:spPr>
      </p:pic>
      <p:grpSp>
        <p:nvGrpSpPr>
          <p:cNvPr id="52" name="Group 51">
            <a:extLst>
              <a:ext uri="{FF2B5EF4-FFF2-40B4-BE49-F238E27FC236}">
                <a16:creationId xmlns:a16="http://schemas.microsoft.com/office/drawing/2014/main" id="{0DA284AA-8C10-41DF-9316-7BB6062374F0}"/>
              </a:ext>
            </a:extLst>
          </p:cNvPr>
          <p:cNvGrpSpPr/>
          <p:nvPr/>
        </p:nvGrpSpPr>
        <p:grpSpPr>
          <a:xfrm>
            <a:off x="5169916" y="1090572"/>
            <a:ext cx="3029914" cy="2468880"/>
            <a:chOff x="4505364" y="1300542"/>
            <a:chExt cx="3029914" cy="2468880"/>
          </a:xfrm>
        </p:grpSpPr>
        <p:pic>
          <p:nvPicPr>
            <p:cNvPr id="53" name="Graphic 52">
              <a:extLst>
                <a:ext uri="{FF2B5EF4-FFF2-40B4-BE49-F238E27FC236}">
                  <a16:creationId xmlns:a16="http://schemas.microsoft.com/office/drawing/2014/main" id="{B3BD2310-9D79-4163-BAE0-CDDAD2FE597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64" y="1300542"/>
              <a:ext cx="3029914" cy="2468880"/>
            </a:xfrm>
            <a:prstGeom prst="rect">
              <a:avLst/>
            </a:prstGeom>
          </p:spPr>
        </p:pic>
        <p:sp>
          <p:nvSpPr>
            <p:cNvPr id="54" name="文本框 10">
              <a:extLst>
                <a:ext uri="{FF2B5EF4-FFF2-40B4-BE49-F238E27FC236}">
                  <a16:creationId xmlns:a16="http://schemas.microsoft.com/office/drawing/2014/main" id="{5EF93E1E-8E97-413B-9739-0055AF056BA4}"/>
                </a:ext>
              </a:extLst>
            </p:cNvPr>
            <p:cNvSpPr txBox="1">
              <a:spLocks/>
            </p:cNvSpPr>
            <p:nvPr/>
          </p:nvSpPr>
          <p:spPr>
            <a:xfrm>
              <a:off x="4611774" y="1996290"/>
              <a:ext cx="14085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Nhận</a:t>
              </a:r>
              <a:r>
                <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xét</a:t>
              </a:r>
              <a:endPar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endParaRPr>
            </a:p>
          </p:txBody>
        </p:sp>
      </p:grpSp>
      <p:pic>
        <p:nvPicPr>
          <p:cNvPr id="55" name="Picture 2">
            <a:extLst>
              <a:ext uri="{FF2B5EF4-FFF2-40B4-BE49-F238E27FC236}">
                <a16:creationId xmlns:a16="http://schemas.microsoft.com/office/drawing/2014/main" id="{E482CE41-8ADE-48CE-AA53-7C854D47AB3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915" b="91312" l="7447" r="90780">
                        <a14:foregroundMark x1="27482" y1="6915" x2="40603" y2="41667"/>
                        <a14:foregroundMark x1="40603" y1="41667" x2="41844" y2="51596"/>
                        <a14:foregroundMark x1="29610" y1="28546" x2="29610" y2="28546"/>
                        <a14:foregroundMark x1="29433" y1="23759" x2="29433" y2="23759"/>
                        <a14:foregroundMark x1="29965" y1="21809" x2="39539" y2="22872"/>
                        <a14:foregroundMark x1="42199" y1="25355" x2="36525" y2="19681"/>
                        <a14:foregroundMark x1="14184" y1="60106" x2="14184" y2="60106"/>
                        <a14:foregroundMark x1="14007" y1="58511" x2="9752" y2="85284"/>
                        <a14:foregroundMark x1="9752" y1="85284" x2="24645" y2="90248"/>
                        <a14:foregroundMark x1="24645" y1="90248" x2="79965" y2="87766"/>
                        <a14:foregroundMark x1="79965" y1="87766" x2="89362" y2="84397"/>
                        <a14:foregroundMark x1="89362" y1="84397" x2="90248" y2="73936"/>
                        <a14:foregroundMark x1="90248" y1="73936" x2="84397" y2="57447"/>
                        <a14:foregroundMark x1="7624" y1="86702" x2="7624" y2="86702"/>
                        <a14:foregroundMark x1="36348" y1="84043" x2="36348" y2="84043"/>
                        <a14:foregroundMark x1="46986" y1="91489" x2="46986" y2="91489"/>
                        <a14:foregroundMark x1="17908" y1="90426" x2="17908" y2="90426"/>
                        <a14:foregroundMark x1="72518" y1="90248" x2="72518" y2="90248"/>
                        <a14:foregroundMark x1="83865" y1="90426" x2="73582" y2="90426"/>
                        <a14:foregroundMark x1="88652" y1="90248" x2="90780" y2="84397"/>
                        <a14:foregroundMark x1="25177" y1="12234" x2="30496" y2="25000"/>
                        <a14:foregroundMark x1="22518" y1="16312" x2="22518" y2="16312"/>
                      </a14:backgroundRemoval>
                    </a14:imgEffect>
                  </a14:imgLayer>
                </a14:imgProps>
              </a:ext>
              <a:ext uri="{28A0092B-C50C-407E-A947-70E740481C1C}">
                <a14:useLocalDpi xmlns:a14="http://schemas.microsoft.com/office/drawing/2010/main" val="0"/>
              </a:ext>
            </a:extLst>
          </a:blip>
          <a:srcRect/>
          <a:stretch>
            <a:fillRect/>
          </a:stretch>
        </p:blipFill>
        <p:spPr bwMode="auto">
          <a:xfrm>
            <a:off x="8026202" y="2897392"/>
            <a:ext cx="2643359" cy="26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7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2000"/>
                            </p:stCondLst>
                            <p:childTnLst>
                              <p:par>
                                <p:cTn id="9" presetID="19" presetClass="emph" presetSubtype="0" fill="hold" grpId="0" nodeType="afterEffect">
                                  <p:stCondLst>
                                    <p:cond delay="0"/>
                                  </p:stCondLst>
                                  <p:childTnLst>
                                    <p:animClr clrSpc="rgb" dir="cw">
                                      <p:cBhvr override="childStyle">
                                        <p:cTn id="10" dur="250" fill="hold"/>
                                        <p:tgtEl>
                                          <p:spTgt spid="48"/>
                                        </p:tgtEl>
                                        <p:attrNameLst>
                                          <p:attrName>style.color</p:attrName>
                                        </p:attrNameLst>
                                      </p:cBhvr>
                                      <p:to>
                                        <a:srgbClr val="FFCCCC"/>
                                      </p:to>
                                    </p:animClr>
                                    <p:animClr clrSpc="rgb" dir="cw">
                                      <p:cBhvr>
                                        <p:cTn id="11" dur="250" fill="hold"/>
                                        <p:tgtEl>
                                          <p:spTgt spid="48"/>
                                        </p:tgtEl>
                                        <p:attrNameLst>
                                          <p:attrName>fillcolor</p:attrName>
                                        </p:attrNameLst>
                                      </p:cBhvr>
                                      <p:to>
                                        <a:srgbClr val="FFCCCC"/>
                                      </p:to>
                                    </p:animClr>
                                    <p:set>
                                      <p:cBhvr>
                                        <p:cTn id="12" dur="250" fill="hold"/>
                                        <p:tgtEl>
                                          <p:spTgt spid="48"/>
                                        </p:tgtEl>
                                        <p:attrNameLst>
                                          <p:attrName>fill.type</p:attrName>
                                        </p:attrNameLst>
                                      </p:cBhvr>
                                      <p:to>
                                        <p:strVal val="solid"/>
                                      </p:to>
                                    </p:set>
                                    <p:set>
                                      <p:cBhvr>
                                        <p:cTn id="13" dur="250" fill="hold"/>
                                        <p:tgtEl>
                                          <p:spTgt spid="48"/>
                                        </p:tgtEl>
                                        <p:attrNameLst>
                                          <p:attrName>fill.on</p:attrName>
                                        </p:attrNameLst>
                                      </p:cBhvr>
                                      <p:to>
                                        <p:strVal val="true"/>
                                      </p:to>
                                    </p:set>
                                  </p:childTnLst>
                                </p:cTn>
                              </p:par>
                            </p:childTnLst>
                          </p:cTn>
                        </p:par>
                        <p:par>
                          <p:cTn id="14" fill="hold">
                            <p:stCondLst>
                              <p:cond delay="2250"/>
                            </p:stCondLst>
                            <p:childTnLst>
                              <p:par>
                                <p:cTn id="15" presetID="19" presetClass="emph" presetSubtype="0" fill="hold" grpId="0" nodeType="afterEffect">
                                  <p:stCondLst>
                                    <p:cond delay="0"/>
                                  </p:stCondLst>
                                  <p:childTnLst>
                                    <p:animClr clrSpc="rgb" dir="cw">
                                      <p:cBhvr override="childStyle">
                                        <p:cTn id="16" dur="250" fill="hold"/>
                                        <p:tgtEl>
                                          <p:spTgt spid="49"/>
                                        </p:tgtEl>
                                        <p:attrNameLst>
                                          <p:attrName>style.color</p:attrName>
                                        </p:attrNameLst>
                                      </p:cBhvr>
                                      <p:to>
                                        <a:srgbClr val="FFCCCC"/>
                                      </p:to>
                                    </p:animClr>
                                    <p:animClr clrSpc="rgb" dir="cw">
                                      <p:cBhvr>
                                        <p:cTn id="17" dur="250" fill="hold"/>
                                        <p:tgtEl>
                                          <p:spTgt spid="49"/>
                                        </p:tgtEl>
                                        <p:attrNameLst>
                                          <p:attrName>fillcolor</p:attrName>
                                        </p:attrNameLst>
                                      </p:cBhvr>
                                      <p:to>
                                        <a:srgbClr val="FFCCCC"/>
                                      </p:to>
                                    </p:animClr>
                                    <p:set>
                                      <p:cBhvr>
                                        <p:cTn id="18" dur="250" fill="hold"/>
                                        <p:tgtEl>
                                          <p:spTgt spid="49"/>
                                        </p:tgtEl>
                                        <p:attrNameLst>
                                          <p:attrName>fill.type</p:attrName>
                                        </p:attrNameLst>
                                      </p:cBhvr>
                                      <p:to>
                                        <p:strVal val="solid"/>
                                      </p:to>
                                    </p:set>
                                    <p:set>
                                      <p:cBhvr>
                                        <p:cTn id="19" dur="25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p14="http://schemas.microsoft.com/office/powerpoint/2010/main" val="40846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251851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a16="http://schemas.microsoft.com/office/drawing/2014/main" id="{AC0644DF-58B5-43F4-A303-5CE444AF82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167793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11079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Làm</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bài</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tập</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hoặc</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b</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3</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3274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365640" y="278792"/>
            <a:ext cx="11626335" cy="1178533"/>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a:solidFill>
                  <a:srgbClr val="EA4618"/>
                </a:solidFill>
                <a:latin typeface="Calibri" panose="020F0502020204030204" pitchFamily="34" charset="0"/>
                <a:cs typeface="Calibri" panose="020F0502020204030204" pitchFamily="34" charset="0"/>
              </a:rPr>
              <a:t>a. Từ ngữ chỉ hoạt động hoặc đặc điểm có tiếng bắt đầu bằng r, d hoặc gi:</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cxnSp>
        <p:nvCxnSpPr>
          <p:cNvPr id="5" name="Straight Connector 4">
            <a:extLst>
              <a:ext uri="{FF2B5EF4-FFF2-40B4-BE49-F238E27FC236}">
                <a16:creationId xmlns:a16="http://schemas.microsoft.com/office/drawing/2014/main" id="{E2E483B3-BD9A-43E2-938A-513B7028008F}"/>
              </a:ext>
            </a:extLst>
          </p:cNvPr>
          <p:cNvCxnSpPr/>
          <p:nvPr/>
        </p:nvCxnSpPr>
        <p:spPr>
          <a:xfrm>
            <a:off x="2819400" y="885825"/>
            <a:ext cx="230505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2755DC8-CE78-40A7-903A-6EF86848749A}"/>
              </a:ext>
            </a:extLst>
          </p:cNvPr>
          <p:cNvCxnSpPr>
            <a:cxnSpLocks/>
          </p:cNvCxnSpPr>
          <p:nvPr/>
        </p:nvCxnSpPr>
        <p:spPr>
          <a:xfrm>
            <a:off x="6257925" y="857250"/>
            <a:ext cx="1628775" cy="285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6C0A2A15-6C18-4249-9957-4AC841237C99}"/>
              </a:ext>
            </a:extLst>
          </p:cNvPr>
          <p:cNvCxnSpPr>
            <a:cxnSpLocks/>
          </p:cNvCxnSpPr>
          <p:nvPr/>
        </p:nvCxnSpPr>
        <p:spPr>
          <a:xfrm>
            <a:off x="5364419" y="1383740"/>
            <a:ext cx="1979356"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a16="http://schemas.microsoft.com/office/drawing/2014/main" id="{D9FC6BA3-58A4-44E7-B6EC-E5F0276C0EA7}"/>
              </a:ext>
            </a:extLst>
          </p:cNvPr>
          <p:cNvGrpSpPr/>
          <p:nvPr/>
        </p:nvGrpSpPr>
        <p:grpSpPr>
          <a:xfrm>
            <a:off x="3842990" y="1964809"/>
            <a:ext cx="4158010" cy="3564883"/>
            <a:chOff x="7774871" y="1245992"/>
            <a:chExt cx="2732340" cy="2316139"/>
          </a:xfrm>
        </p:grpSpPr>
        <p:pic>
          <p:nvPicPr>
            <p:cNvPr id="14" name="图片 2" descr="2">
              <a:extLst>
                <a:ext uri="{FF2B5EF4-FFF2-40B4-BE49-F238E27FC236}">
                  <a16:creationId xmlns:a16="http://schemas.microsoft.com/office/drawing/2014/main" id="{132FD75A-75B4-4ED3-BAC8-5BB906B4D0B8}"/>
                </a:ext>
              </a:extLst>
            </p:cNvPr>
            <p:cNvPicPr>
              <a:picLocks noChangeAspect="1"/>
            </p:cNvPicPr>
            <p:nvPr/>
          </p:nvPicPr>
          <p:blipFill>
            <a:blip r:embed="rId2"/>
            <a:stretch>
              <a:fillRect/>
            </a:stretch>
          </p:blipFill>
          <p:spPr>
            <a:xfrm>
              <a:off x="7774871" y="1245992"/>
              <a:ext cx="2732340" cy="2316139"/>
            </a:xfrm>
            <a:prstGeom prst="rect">
              <a:avLst/>
            </a:prstGeom>
          </p:spPr>
        </p:pic>
        <p:sp>
          <p:nvSpPr>
            <p:cNvPr id="15" name="Rounded Rectangle 16">
              <a:extLst>
                <a:ext uri="{FF2B5EF4-FFF2-40B4-BE49-F238E27FC236}">
                  <a16:creationId xmlns:a16="http://schemas.microsoft.com/office/drawing/2014/main" id="{81D02BA9-F75A-4256-8054-DA9360A36906}"/>
                </a:ext>
              </a:extLst>
            </p:cNvPr>
            <p:cNvSpPr/>
            <p:nvPr/>
          </p:nvSpPr>
          <p:spPr>
            <a:xfrm>
              <a:off x="7774872" y="2993907"/>
              <a:ext cx="2732339" cy="532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t>Thảo</a:t>
              </a:r>
              <a:r>
                <a:rPr lang="en-US" sz="3200" dirty="0"/>
                <a:t> </a:t>
              </a:r>
              <a:r>
                <a:rPr lang="en-US" sz="3200" dirty="0" err="1"/>
                <a:t>luận</a:t>
              </a:r>
              <a:r>
                <a:rPr lang="en-US" sz="3200" dirty="0"/>
                <a:t> </a:t>
              </a:r>
              <a:r>
                <a:rPr lang="en-US" sz="3200" dirty="0" err="1"/>
                <a:t>nhóm</a:t>
              </a:r>
              <a:r>
                <a:rPr lang="en-US" sz="3200" dirty="0"/>
                <a:t> </a:t>
              </a:r>
              <a:r>
                <a:rPr lang="en-US" sz="3200" dirty="0" err="1"/>
                <a:t>đôi</a:t>
              </a:r>
              <a:endParaRPr lang="en-US" sz="3200" dirty="0"/>
            </a:p>
          </p:txBody>
        </p:sp>
      </p:grpSp>
    </p:spTree>
    <p:extLst>
      <p:ext uri="{BB962C8B-B14F-4D97-AF65-F5344CB8AC3E}">
        <p14:creationId xmlns:p14="http://schemas.microsoft.com/office/powerpoint/2010/main" val="277448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923F3B-A173-4897-8C1C-74D049C1F10E}"/>
              </a:ext>
            </a:extLst>
          </p:cNvPr>
          <p:cNvPicPr>
            <a:picLocks noChangeAspect="1"/>
          </p:cNvPicPr>
          <p:nvPr/>
        </p:nvPicPr>
        <p:blipFill>
          <a:blip r:embed="rId2"/>
          <a:stretch>
            <a:fillRect/>
          </a:stretch>
        </p:blipFill>
        <p:spPr>
          <a:xfrm>
            <a:off x="1714499" y="532833"/>
            <a:ext cx="9772651" cy="1315544"/>
          </a:xfrm>
          <a:prstGeom prst="rect">
            <a:avLst/>
          </a:prstGeom>
        </p:spPr>
      </p:pic>
      <p:pic>
        <p:nvPicPr>
          <p:cNvPr id="16" name="Picture 15">
            <a:extLst>
              <a:ext uri="{FF2B5EF4-FFF2-40B4-BE49-F238E27FC236}">
                <a16:creationId xmlns:a16="http://schemas.microsoft.com/office/drawing/2014/main" id="{E189DDDC-B93E-4959-8546-F42FFAC0FBC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740" r="5960"/>
          <a:stretch/>
        </p:blipFill>
        <p:spPr>
          <a:xfrm>
            <a:off x="4491988" y="1955234"/>
            <a:ext cx="3861437" cy="3861435"/>
          </a:xfrm>
          <a:prstGeom prst="rect">
            <a:avLst/>
          </a:prstGeom>
        </p:spPr>
      </p:pic>
    </p:spTree>
    <p:extLst>
      <p:ext uri="{BB962C8B-B14F-4D97-AF65-F5344CB8AC3E}">
        <p14:creationId xmlns:p14="http://schemas.microsoft.com/office/powerpoint/2010/main" val="290882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Từ ngữ chỉ hoạt động có tiếng bắt đầu bằng</a:t>
            </a:r>
            <a:r>
              <a:rPr lang="en-US" sz="3400" dirty="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bán</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mò</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rung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dang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dạy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học</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dây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diệt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giặt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giũ</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hàng</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giết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9902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0" name="组合 28">
            <a:extLst>
              <a:ext uri="{FF2B5EF4-FFF2-40B4-BE49-F238E27FC236}">
                <a16:creationId xmlns:a16="http://schemas.microsoft.com/office/drawing/2014/main" id="{34B4B35F-8725-4D69-AA2F-F84D60C4BC11}"/>
              </a:ext>
            </a:extLst>
          </p:cNvPr>
          <p:cNvGrpSpPr/>
          <p:nvPr/>
        </p:nvGrpSpPr>
        <p:grpSpPr>
          <a:xfrm>
            <a:off x="722713" y="245031"/>
            <a:ext cx="1684615" cy="1684612"/>
            <a:chOff x="2374899" y="1581301"/>
            <a:chExt cx="2250197" cy="2250197"/>
          </a:xfrm>
        </p:grpSpPr>
        <p:sp>
          <p:nvSpPr>
            <p:cNvPr id="23" name="ValueBack1">
              <a:extLst>
                <a:ext uri="{FF2B5EF4-FFF2-40B4-BE49-F238E27FC236}">
                  <a16:creationId xmlns:a16="http://schemas.microsoft.com/office/drawing/2014/main" id="{620831A0-B321-4D4A-BE68-D64EDA00C26C}"/>
                </a:ext>
              </a:extLst>
            </p:cNvPr>
            <p:cNvSpPr/>
            <p:nvPr/>
          </p:nvSpPr>
          <p:spPr>
            <a:xfrm>
              <a:off x="2547369" y="1753771"/>
              <a:ext cx="1905256" cy="1905256"/>
            </a:xfrm>
            <a:prstGeom prst="ellipse">
              <a:avLst/>
            </a:prstGeom>
            <a:solidFill>
              <a:srgbClr val="EA4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ExtraShape">
              <a:extLst>
                <a:ext uri="{FF2B5EF4-FFF2-40B4-BE49-F238E27FC236}">
                  <a16:creationId xmlns:a16="http://schemas.microsoft.com/office/drawing/2014/main" id="{DE48A20E-BFC9-4B4D-BEC4-22F62A0415CB}"/>
                </a:ext>
              </a:extLst>
            </p:cNvPr>
            <p:cNvSpPr/>
            <p:nvPr/>
          </p:nvSpPr>
          <p:spPr>
            <a:xfrm>
              <a:off x="2694450" y="1900852"/>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ValueShape1">
              <a:extLst>
                <a:ext uri="{FF2B5EF4-FFF2-40B4-BE49-F238E27FC236}">
                  <a16:creationId xmlns:a16="http://schemas.microsoft.com/office/drawing/2014/main" id="{CB936D5C-A77E-4A4C-A707-3CED3F47C63E}"/>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Rectangle 3"/>
          <p:cNvSpPr/>
          <p:nvPr/>
        </p:nvSpPr>
        <p:spPr>
          <a:xfrm>
            <a:off x="1289143" y="533339"/>
            <a:ext cx="551754"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5858"/>
                </a:solidFill>
                <a:effectLst/>
                <a:uLnTx/>
                <a:uFillTx/>
                <a:latin typeface="Coiny" panose="02000903060500060000" pitchFamily="2" charset="0"/>
                <a:ea typeface="微软雅黑"/>
                <a:cs typeface="+mn-cs"/>
              </a:rPr>
              <a:t>1</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5F9FFE5C-50FE-4532-80DF-7726398479AF}"/>
              </a:ext>
            </a:extLst>
          </p:cNvPr>
          <p:cNvPicPr>
            <a:picLocks noChangeAspect="1"/>
          </p:cNvPicPr>
          <p:nvPr/>
        </p:nvPicPr>
        <p:blipFill>
          <a:blip r:embed="rId15"/>
          <a:stretch>
            <a:fillRect/>
          </a:stretch>
        </p:blipFill>
        <p:spPr>
          <a:xfrm>
            <a:off x="1289142" y="1186957"/>
            <a:ext cx="8803387" cy="2822693"/>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796FA777-DAA3-43F1-8159-49A8BED6EF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77848" y="-49955"/>
            <a:ext cx="1314152" cy="1314152"/>
          </a:xfrm>
          <a:prstGeom prst="rect">
            <a:avLst/>
          </a:prstGeom>
        </p:spPr>
      </p:pic>
    </p:spTree>
    <p:extLst>
      <p:ext uri="{BB962C8B-B14F-4D97-AF65-F5344CB8AC3E}">
        <p14:creationId xmlns:p14="http://schemas.microsoft.com/office/powerpoint/2010/main" val="263135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Từ ngữ chỉ </a:t>
            </a:r>
            <a:r>
              <a:rPr lang="en-US" sz="3400" dirty="0" err="1">
                <a:solidFill>
                  <a:srgbClr val="EA4618"/>
                </a:solidFill>
                <a:latin typeface="Calibri" panose="020F0502020204030204" pitchFamily="34" charset="0"/>
                <a:cs typeface="Calibri" panose="020F0502020204030204" pitchFamily="34" charset="0"/>
              </a:rPr>
              <a:t>đặc</a:t>
            </a:r>
            <a:r>
              <a:rPr lang="en-US" sz="3400" dirty="0">
                <a:solidFill>
                  <a:srgbClr val="EA4618"/>
                </a:solidFill>
                <a:latin typeface="Calibri" panose="020F0502020204030204" pitchFamily="34" charset="0"/>
                <a:cs typeface="Calibri" panose="020F0502020204030204" pitchFamily="34" charset="0"/>
              </a:rPr>
              <a:t> </a:t>
            </a:r>
            <a:r>
              <a:rPr lang="en-US" sz="3400" dirty="0" err="1">
                <a:solidFill>
                  <a:srgbClr val="EA4618"/>
                </a:solidFill>
                <a:latin typeface="Calibri" panose="020F0502020204030204" pitchFamily="34" charset="0"/>
                <a:cs typeface="Calibri" panose="020F0502020204030204" pitchFamily="34" charset="0"/>
              </a:rPr>
              <a:t>điểm</a:t>
            </a:r>
            <a:r>
              <a:rPr lang="en-US" sz="3400" dirty="0">
                <a:solidFill>
                  <a:srgbClr val="EA4618"/>
                </a:solidFill>
                <a:latin typeface="Calibri" panose="020F0502020204030204" pitchFamily="34" charset="0"/>
                <a:cs typeface="Calibri" panose="020F0502020204030204" pitchFamily="34" charset="0"/>
              </a:rPr>
              <a:t> </a:t>
            </a: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có tiếng bắt đầu bằng</a:t>
            </a:r>
            <a:r>
              <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nvGrpSpPr>
          <p:cNvPr id="17" name="Group 16">
            <a:extLst>
              <a:ext uri="{FF2B5EF4-FFF2-40B4-BE49-F238E27FC236}">
                <a16:creationId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gãy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1489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a16="http://schemas.microsoft.com/office/drawing/2014/main" id="{E8DA5367-204F-47DA-A9A4-BE51F8947700}"/>
              </a:ext>
            </a:extLst>
          </p:cNvPr>
          <p:cNvSpPr/>
          <p:nvPr/>
        </p:nvSpPr>
        <p:spPr bwMode="auto">
          <a:xfrm>
            <a:off x="285750" y="121210"/>
            <a:ext cx="11540609" cy="99315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a16="http://schemas.microsoft.com/office/drawing/2014/main" id="{27A5D76F-6D4C-4B42-B77F-3E74DB2DE4BA}"/>
              </a:ext>
            </a:extLst>
          </p:cNvPr>
          <p:cNvSpPr txBox="1">
            <a:spLocks/>
          </p:cNvSpPr>
          <p:nvPr/>
        </p:nvSpPr>
        <p:spPr>
          <a:xfrm>
            <a:off x="365641" y="12121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Giúp thỏ vượt qua chướng ngại vật để về nhà bằng cách trả lời các câu đố, biết rằng đáp án của mỗi câu đố đều có tiếng chứa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ang</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b="1" i="0" u="none" strike="noStrike" kern="1200" cap="none" spc="0" normalizeH="0" baseline="0" noProof="0" dirty="0">
              <a:ln>
                <a:noFill/>
              </a:ln>
              <a:solidFill>
                <a:schemeClr val="tx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pic>
        <p:nvPicPr>
          <p:cNvPr id="3" name="Picture 2">
            <a:extLst>
              <a:ext uri="{FF2B5EF4-FFF2-40B4-BE49-F238E27FC236}">
                <a16:creationId xmlns:a16="http://schemas.microsoft.com/office/drawing/2014/main" id="{F7164728-E754-4B91-A5ED-3F225B200A65}"/>
              </a:ext>
            </a:extLst>
          </p:cNvPr>
          <p:cNvPicPr>
            <a:picLocks noChangeAspect="1"/>
          </p:cNvPicPr>
          <p:nvPr/>
        </p:nvPicPr>
        <p:blipFill>
          <a:blip r:embed="rId2"/>
          <a:stretch>
            <a:fillRect/>
          </a:stretch>
        </p:blipFill>
        <p:spPr>
          <a:xfrm>
            <a:off x="3643312" y="1447800"/>
            <a:ext cx="5800725" cy="5162550"/>
          </a:xfrm>
          <a:prstGeom prst="rect">
            <a:avLst/>
          </a:prstGeom>
        </p:spPr>
      </p:pic>
      <p:sp>
        <p:nvSpPr>
          <p:cNvPr id="4" name="Rectangle: Rounded Corners 3">
            <a:extLst>
              <a:ext uri="{FF2B5EF4-FFF2-40B4-BE49-F238E27FC236}">
                <a16:creationId xmlns:a16="http://schemas.microsoft.com/office/drawing/2014/main" id="{B0D910F4-DB78-4ECD-8093-B6B105797A1A}"/>
              </a:ext>
            </a:extLst>
          </p:cNvPr>
          <p:cNvSpPr/>
          <p:nvPr/>
        </p:nvSpPr>
        <p:spPr>
          <a:xfrm>
            <a:off x="7467600" y="16192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5AE76C26-1881-4F42-9C31-6BC9077E5F8C}"/>
              </a:ext>
            </a:extLst>
          </p:cNvPr>
          <p:cNvSpPr/>
          <p:nvPr/>
        </p:nvSpPr>
        <p:spPr>
          <a:xfrm>
            <a:off x="9001125" y="36766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id="{DD94E7A5-111C-44AD-A996-E62C4125E902}"/>
              </a:ext>
            </a:extLst>
          </p:cNvPr>
          <p:cNvSpPr/>
          <p:nvPr/>
        </p:nvSpPr>
        <p:spPr>
          <a:xfrm>
            <a:off x="1695450" y="3429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nhãn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id="{7E097562-544B-47DF-93DB-CAAF757725F2}"/>
              </a:ext>
            </a:extLst>
          </p:cNvPr>
          <p:cNvSpPr/>
          <p:nvPr/>
        </p:nvSpPr>
        <p:spPr>
          <a:xfrm>
            <a:off x="3514724" y="5334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đàn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2421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4"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624" y="286721"/>
            <a:ext cx="1158195" cy="1630532"/>
          </a:xfrm>
          <a:prstGeom prst="rect">
            <a:avLst/>
          </a:prstGeom>
        </p:spPr>
      </p:pic>
      <p:pic>
        <p:nvPicPr>
          <p:cNvPr id="31" name="图片 30">
            <a:extLst>
              <a:ext uri="{FF2B5EF4-FFF2-40B4-BE49-F238E27FC236}">
                <a16:creationId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3435448"/>
            <a:ext cx="2310155" cy="2956849"/>
          </a:xfrm>
          <a:prstGeom prst="rect">
            <a:avLst/>
          </a:prstGeom>
        </p:spPr>
      </p:pic>
      <p:sp>
        <p:nvSpPr>
          <p:cNvPr id="33" name="TextBox 32"/>
          <p:cNvSpPr txBox="1"/>
          <p:nvPr/>
        </p:nvSpPr>
        <p:spPr>
          <a:xfrm>
            <a:off x="2249697" y="1112763"/>
            <a:ext cx="7748954" cy="2800767"/>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8800" b="1" i="0" u="none" strike="noStrike" kern="1200" cap="none" spc="0" normalizeH="0" baseline="0" noProof="0" dirty="0">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8800" b="1" i="0" u="none" strike="noStrike" kern="1200" cap="none" spc="0" normalizeH="0" baseline="0" noProof="0" dirty="0">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FF9409"/>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8800" b="1" i="0" u="none" strike="noStrike" kern="1200" cap="none" spc="0" normalizeH="0" baseline="0" noProof="0" dirty="0">
                <a:ln>
                  <a:noFill/>
                </a:ln>
                <a:solidFill>
                  <a:srgbClr val="FF9409"/>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914400" rtl="0" eaLnBrk="1" fontAlgn="auto" latinLnBrk="0" hangingPunct="1">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hẹn</a:t>
            </a:r>
            <a:r>
              <a:rPr kumimoji="0" lang="en-US" sz="8800" b="1" i="0" u="none" strike="noStrike" kern="1200" cap="none" spc="0" normalizeH="0" baseline="0" noProof="0" dirty="0">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8800" b="1" i="0" u="none" strike="noStrike" kern="1200" cap="none" spc="0" normalizeH="0" baseline="0" noProof="0" dirty="0">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8800" b="1" i="0" u="none" strike="noStrike" kern="1200" cap="none" spc="0" normalizeH="0" baseline="0" noProof="0" dirty="0">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descr="Shape&#10;&#10;Description automatically generated with medium confidence">
            <a:extLst>
              <a:ext uri="{FF2B5EF4-FFF2-40B4-BE49-F238E27FC236}">
                <a16:creationId xmlns:a16="http://schemas.microsoft.com/office/drawing/2014/main" id="{F8140B5E-F0F2-4E97-9CAF-C5B9801D906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77848" y="-31500"/>
            <a:ext cx="1314152" cy="1314152"/>
          </a:xfrm>
          <a:prstGeom prst="rect">
            <a:avLst/>
          </a:prstGeom>
        </p:spPr>
      </p:pic>
    </p:spTree>
    <p:extLst>
      <p:ext uri="{BB962C8B-B14F-4D97-AF65-F5344CB8AC3E}">
        <p14:creationId xmlns:p14="http://schemas.microsoft.com/office/powerpoint/2010/main" val="446409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1.66667E-6 4.44444E-6 L -0.00091 0.08402 " pathEditMode="relative" rAng="0" ptsTypes="AA">
                                      <p:cBhvr>
                                        <p:cTn id="6" dur="2000" fill="hold"/>
                                        <p:tgtEl>
                                          <p:spTgt spid="33"/>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GMAIL: tranthao121004@gmail.com</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 BUÔN BÁN LẠI BÀI CỦA EM VÌ EM BỎ RẤT NHIỀU CÔNG SỨC, CHẤT XÁM ĐỂ SOẠN RA NHỮNG BÀI GIẢNG NÀY.</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EM CHỈ GIAO DỊCH BẰNG DUY NHẤT 1 NICK FB : HƯƠNG THẢO.</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MỌI GIAO DỊCH BẰNG NICK KHÁC ĐỀU LÀ MẠO DANH VÀ LỪA ĐẢO Ạ!</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 KÍNH CHÚC THẦY/CÔ DẠY TỐT NHÉ!</a:t>
            </a: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
        <p:nvSpPr>
          <p:cNvPr id="53" name="Rectangle 52"/>
          <p:cNvSpPr/>
          <p:nvPr/>
        </p:nvSpPr>
        <p:spPr>
          <a:xfrm>
            <a:off x="276225" y="1334892"/>
            <a:ext cx="11391900" cy="3712106"/>
          </a:xfrm>
          <a:prstGeom prst="rect">
            <a:avLst/>
          </a:prstGeom>
          <a:solidFill>
            <a:schemeClr val="bg1">
              <a:alpha val="68000"/>
            </a:schemeClr>
          </a:solidFill>
        </p:spPr>
        <p:txBody>
          <a:bodyPr wrap="square">
            <a:spAutoFit/>
          </a:bodyPr>
          <a:lstStyle/>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Huy-gô mải miết viết và may thay, khi tiếng trống báo hết giờ vang lên thì cậu cũng viết xong đáp số và mang bài lên nộp. Thầy giáo liếc nhìn bài của Huy-gô. Đáp số đúng rồi! Chợt thầy reo lên:</a:t>
            </a:r>
          </a:p>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Lời giải bài toán được viết bằng thơ! À, ra thế!</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3225678" y="5523108"/>
            <a:ext cx="6235941" cy="1071572"/>
            <a:chOff x="2028093" y="4719477"/>
            <a:chExt cx="7514492" cy="966215"/>
          </a:xfrm>
        </p:grpSpPr>
        <p:sp>
          <p:nvSpPr>
            <p:cNvPr id="54" name="i$liďé">
              <a:extLst>
                <a:ext uri="{FF2B5EF4-FFF2-40B4-BE49-F238E27FC236}">
                  <a16:creationId xmlns:a16="http://schemas.microsoft.com/office/drawing/2014/main" id="{C822A173-966A-F047-B3DF-8F6A391BA32D}"/>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Rectangle 4"/>
            <p:cNvSpPr/>
            <p:nvPr/>
          </p:nvSpPr>
          <p:spPr>
            <a:xfrm>
              <a:off x="2244783" y="4719478"/>
              <a:ext cx="6957798" cy="74929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err="1">
                  <a:solidFill>
                    <a:srgbClr val="000000"/>
                  </a:solidFill>
                  <a:latin typeface="Calibri" panose="020F0502020204030204" pitchFamily="34" charset="0"/>
                  <a:ea typeface="微软雅黑"/>
                  <a:cs typeface="Calibri" panose="020F0502020204030204" pitchFamily="34" charset="0"/>
                </a:rPr>
                <a:t>Đọc</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lại</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đoạn</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văn</a:t>
              </a:r>
              <a:endParaRPr kumimoji="0" lang="en-US" sz="48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8" name="Picture 7">
            <a:extLst>
              <a:ext uri="{FF2B5EF4-FFF2-40B4-BE49-F238E27FC236}">
                <a16:creationId xmlns:a16="http://schemas.microsoft.com/office/drawing/2014/main" id="{D527272E-89B7-4F3A-976C-DA0A729CE14F}"/>
              </a:ext>
            </a:extLst>
          </p:cNvPr>
          <p:cNvPicPr>
            <a:picLocks noChangeAspect="1"/>
          </p:cNvPicPr>
          <p:nvPr/>
        </p:nvPicPr>
        <p:blipFill>
          <a:blip r:embed="rId4"/>
          <a:stretch>
            <a:fillRect/>
          </a:stretch>
        </p:blipFill>
        <p:spPr>
          <a:xfrm>
            <a:off x="1192083" y="134325"/>
            <a:ext cx="10303133" cy="1194920"/>
          </a:xfrm>
          <a:prstGeom prst="rect">
            <a:avLst/>
          </a:prstGeom>
        </p:spPr>
      </p:pic>
    </p:spTree>
    <p:extLst>
      <p:ext uri="{BB962C8B-B14F-4D97-AF65-F5344CB8AC3E}">
        <p14:creationId xmlns:p14="http://schemas.microsoft.com/office/powerpoint/2010/main" val="38017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624014" y="404630"/>
            <a:ext cx="3905364" cy="523220"/>
          </a:xfrm>
          <a:prstGeom prst="rect">
            <a:avLst/>
          </a:prstGeom>
        </p:spPr>
        <p:txBody>
          <a:bodyPr wrap="none">
            <a:spAutoFit/>
          </a:bodyPr>
          <a:lstStyle/>
          <a:p>
            <a:pPr lvl="0" algn="ctr">
              <a:spcBef>
                <a:spcPts val="3000"/>
              </a:spcBef>
              <a:defRPr/>
            </a:pPr>
            <a:r>
              <a:rPr lang="en-US" sz="2800" b="1">
                <a:solidFill>
                  <a:srgbClr val="FFFF00"/>
                </a:solidFill>
                <a:latin typeface="HP001 4 hàng" panose="020B0603050302020204" pitchFamily="34" charset="0"/>
              </a:rPr>
              <a:t> LƟ giải TǨn đặc </a:t>
            </a:r>
            <a:r>
              <a:rPr lang="el-GR" sz="2800" b="1">
                <a:solidFill>
                  <a:srgbClr val="FFFF00"/>
                </a:solidFill>
                <a:latin typeface="HP001 4 hàng" panose="020B0603050302020204" pitchFamily="34" charset="0"/>
              </a:rPr>
              <a:t>λμ</a:t>
            </a:r>
            <a:r>
              <a:rPr lang="en-US" sz="2800" b="1">
                <a:solidFill>
                  <a:srgbClr val="FFFF00"/>
                </a:solidFill>
                <a:latin typeface="HP001 4 hàng" panose="020B0603050302020204" pitchFamily="34" charset="0"/>
              </a:rPr>
              <a:t>İ</a:t>
            </a:r>
            <a:r>
              <a:rPr lang="el-GR" sz="2800" b="1">
                <a:solidFill>
                  <a:srgbClr val="FFFF00"/>
                </a:solidFill>
                <a:latin typeface="HP001 4 hàng" panose="020B0603050302020204" pitchFamily="34" charset="0"/>
              </a:rPr>
              <a:t>Ι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866775" y="1013749"/>
            <a:ext cx="11325225"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983072C9-D37A-4223-94E4-665C6AD34547}"/>
              </a:ext>
            </a:extLst>
          </p:cNvPr>
          <p:cNvSpPr txBox="1"/>
          <p:nvPr/>
        </p:nvSpPr>
        <p:spPr>
          <a:xfrm>
            <a:off x="-276225" y="1498197"/>
            <a:ext cx="122682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209DAA98-E0D9-4BF2-A38D-BBC8490F433D}"/>
              </a:ext>
            </a:extLst>
          </p:cNvPr>
          <p:cNvSpPr txBox="1"/>
          <p:nvPr/>
        </p:nvSpPr>
        <p:spPr>
          <a:xfrm>
            <a:off x="-152400" y="2027498"/>
            <a:ext cx="12268200" cy="461665"/>
          </a:xfrm>
          <a:prstGeom prst="rect">
            <a:avLst/>
          </a:prstGeom>
          <a:noFill/>
        </p:spPr>
        <p:txBody>
          <a:bodyPr wrap="square" rtlCol="0">
            <a:spAutoFit/>
          </a:bodyPr>
          <a:lstStyle/>
          <a:p>
            <a:pPr lvl="0" indent="361950" algn="just">
              <a:spcAft>
                <a:spcPts val="500"/>
              </a:spcAft>
            </a:pP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7220F6-08FA-4EBE-BA4A-2DAC9EB17F72}"/>
              </a:ext>
            </a:extLst>
          </p:cNvPr>
          <p:cNvSpPr txBox="1"/>
          <p:nvPr/>
        </p:nvSpPr>
        <p:spPr>
          <a:xfrm>
            <a:off x="866775" y="2579582"/>
            <a:ext cx="122682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17;p41"/>
          <p:cNvSpPr txBox="1">
            <a:spLocks/>
          </p:cNvSpPr>
          <p:nvPr/>
        </p:nvSpPr>
        <p:spPr>
          <a:xfrm>
            <a:off x="1055077" y="1868398"/>
            <a:ext cx="10214541"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1. Gạch chân dưới tiếng/từ khó đọc, dễ viết sai.</a:t>
            </a:r>
          </a:p>
        </p:txBody>
      </p:sp>
      <p:sp>
        <p:nvSpPr>
          <p:cNvPr id="5" name="Google Shape;5317;p41"/>
          <p:cNvSpPr txBox="1">
            <a:spLocks/>
          </p:cNvSpPr>
          <p:nvPr/>
        </p:nvSpPr>
        <p:spPr>
          <a:xfrm>
            <a:off x="1077508" y="3062660"/>
            <a:ext cx="9588995"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2. Em cần lưu ý điều gì khi trình bày bài viết.</a:t>
            </a:r>
          </a:p>
        </p:txBody>
      </p:sp>
      <p:grpSp>
        <p:nvGrpSpPr>
          <p:cNvPr id="10" name="Group 9"/>
          <p:cNvGrpSpPr/>
          <p:nvPr/>
        </p:nvGrpSpPr>
        <p:grpSpPr>
          <a:xfrm>
            <a:off x="1077508" y="843213"/>
            <a:ext cx="10070123" cy="783607"/>
            <a:chOff x="550985" y="288470"/>
            <a:chExt cx="10070123"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550985" y="343910"/>
              <a:ext cx="10070123"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thầm</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đoạn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văn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thực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hiện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các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766" y="3920208"/>
            <a:ext cx="2254910" cy="2251308"/>
          </a:xfrm>
          <a:prstGeom prst="rect">
            <a:avLst/>
          </a:prstGeom>
        </p:spPr>
      </p:pic>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Tree>
    <p:extLst>
      <p:ext uri="{BB962C8B-B14F-4D97-AF65-F5344CB8AC3E}">
        <p14:creationId xmlns:p14="http://schemas.microsoft.com/office/powerpoint/2010/main" val="3745133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1051" y="268782"/>
            <a:ext cx="9735405" cy="783607"/>
            <a:chOff x="718343" y="288470"/>
            <a:chExt cx="9735405"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2338915" y="2002524"/>
            <a:ext cx="7514170" cy="23554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2409183" y="1874316"/>
            <a:ext cx="1187127"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2409183" y="1376851"/>
            <a:ext cx="18633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Lùi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vào</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2 ô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ly</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p>
        </p:txBody>
      </p:sp>
      <p:sp>
        <p:nvSpPr>
          <p:cNvPr id="31" name="Rectangle 30"/>
          <p:cNvSpPr/>
          <p:nvPr/>
        </p:nvSpPr>
        <p:spPr>
          <a:xfrm>
            <a:off x="2399947" y="2043235"/>
            <a:ext cx="576000" cy="55670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38" name="Google Shape;5317;p41"/>
          <p:cNvSpPr txBox="1">
            <a:spLocks/>
          </p:cNvSpPr>
          <p:nvPr/>
        </p:nvSpPr>
        <p:spPr>
          <a:xfrm>
            <a:off x="3596310" y="4621043"/>
            <a:ext cx="5233843" cy="699065"/>
          </a:xfrm>
          <a:prstGeom prst="round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Cuối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mỗi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câu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có</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dấu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chấm</a:t>
            </a:r>
            <a:endParaRPr kumimoji="0" lang="vi-VN"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endParaRPr>
          </a:p>
        </p:txBody>
      </p:sp>
      <p:sp>
        <p:nvSpPr>
          <p:cNvPr id="41" name="Rectangle 40"/>
          <p:cNvSpPr/>
          <p:nvPr/>
        </p:nvSpPr>
        <p:spPr>
          <a:xfrm>
            <a:off x="2975947" y="2043234"/>
            <a:ext cx="576000" cy="556801"/>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43" name="Rectangle 42"/>
          <p:cNvSpPr/>
          <p:nvPr/>
        </p:nvSpPr>
        <p:spPr>
          <a:xfrm>
            <a:off x="3551947" y="2321588"/>
            <a:ext cx="2949846" cy="446276"/>
          </a:xfrm>
          <a:prstGeom prst="rect">
            <a:avLst/>
          </a:prstGeom>
        </p:spPr>
        <p:txBody>
          <a:bodyPr wrap="none">
            <a:spAutoFit/>
          </a:bodyPr>
          <a:lstStyle/>
          <a:p>
            <a:pPr lvl="0"/>
            <a:r>
              <a:rPr lang="en-US" sz="2300" b="1">
                <a:solidFill>
                  <a:srgbClr val="0064D2">
                    <a:lumMod val="50000"/>
                  </a:srgbClr>
                </a:solidFill>
                <a:latin typeface="HP001 4 hàng" panose="020B0603050302020204" pitchFamily="34" charset="0"/>
                <a:cs typeface="Calibri" panose="020F0502020204030204" pitchFamily="34" charset="0"/>
              </a:rPr>
              <a:t>Huy-gô jải j</a:t>
            </a:r>
            <a:r>
              <a:rPr lang="el-GR" sz="2300" b="1">
                <a:solidFill>
                  <a:srgbClr val="0064D2">
                    <a:lumMod val="50000"/>
                  </a:srgbClr>
                </a:solidFill>
                <a:latin typeface="HP001 4 hàng" panose="020B0603050302020204" pitchFamily="34" charset="0"/>
                <a:cs typeface="Calibri" panose="020F0502020204030204" pitchFamily="34" charset="0"/>
              </a:rPr>
              <a:t>Η</a:t>
            </a:r>
            <a:r>
              <a:rPr lang="en-US" sz="2300" b="1">
                <a:solidFill>
                  <a:srgbClr val="0064D2">
                    <a:lumMod val="50000"/>
                  </a:srgbClr>
                </a:solidFill>
                <a:latin typeface="HP001 4 hàng" panose="020B0603050302020204" pitchFamily="34" charset="0"/>
                <a:cs typeface="Calibri" panose="020F0502020204030204" pitchFamily="34" charset="0"/>
              </a:rPr>
              <a:t>Ğt </a:t>
            </a:r>
            <a:r>
              <a:rPr lang="el-GR" sz="2300" b="1">
                <a:solidFill>
                  <a:srgbClr val="0064D2">
                    <a:lumMod val="50000"/>
                  </a:srgbClr>
                </a:solidFill>
                <a:latin typeface="HP001 4 hàng" panose="020B0603050302020204" pitchFamily="34" charset="0"/>
                <a:cs typeface="Calibri" panose="020F0502020204030204" pitchFamily="34" charset="0"/>
              </a:rPr>
              <a:t>νμ</a:t>
            </a:r>
            <a:r>
              <a:rPr lang="en-US" sz="2300" b="1">
                <a:solidFill>
                  <a:srgbClr val="0064D2">
                    <a:lumMod val="50000"/>
                  </a:srgbClr>
                </a:solidFill>
                <a:latin typeface="HP001 4 hàng" panose="020B0603050302020204" pitchFamily="34" charset="0"/>
                <a:cs typeface="Calibri" panose="020F0502020204030204" pitchFamily="34" charset="0"/>
              </a:rPr>
              <a:t>Ğt </a:t>
            </a:r>
            <a:endParaRPr kumimoji="0" lang="en-US" sz="2300" b="1" i="0" u="none" strike="noStrike" kern="1200" cap="none" spc="0" normalizeH="0" baseline="0" noProof="0" dirty="0">
              <a:ln>
                <a:noFill/>
              </a:ln>
              <a:solidFill>
                <a:srgbClr val="0064D2">
                  <a:lumMod val="50000"/>
                </a:srgbClr>
              </a:solidFill>
              <a:effectLst/>
              <a:uLnTx/>
              <a:uFillTx/>
              <a:latin typeface="HP001 4 hàng" panose="020B060305030202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9146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8" grpId="0" animBg="1"/>
      <p:bldP spid="41"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p14="http://schemas.microsoft.com/office/powerpoint/2010/main" val="10377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37875"/>
            <a:chOff x="1147864" y="2761593"/>
            <a:chExt cx="5611514" cy="2337875"/>
          </a:xfrm>
        </p:grpSpPr>
        <p:sp>
          <p:nvSpPr>
            <p:cNvPr id="4" name="Rounded Rectangle 3"/>
            <p:cNvSpPr/>
            <p:nvPr/>
          </p:nvSpPr>
          <p:spPr>
            <a:xfrm>
              <a:off x="1147864" y="2761593"/>
              <a:ext cx="5611514" cy="233787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0" i="0" u="none" strike="noStrike" kern="0" cap="none" spc="0" normalizeH="0" baseline="0" noProof="0" dirty="0">
                  <a:ln>
                    <a:noFill/>
                  </a:ln>
                  <a:solidFill>
                    <a:srgbClr val="142436"/>
                  </a:solidFill>
                  <a:effectLst/>
                  <a:uLnTx/>
                  <a:uFillTx/>
                  <a:latin typeface="Arial"/>
                  <a:ea typeface="微软雅黑"/>
                  <a:cs typeface="+mn-cs"/>
                </a:rPr>
                <a:t>1. Sai không quá </a:t>
              </a:r>
              <a:r>
                <a:rPr kumimoji="0" lang="fi-FI" sz="2800" b="1" i="0" u="none" strike="noStrike" kern="0" cap="none" spc="0" normalizeH="0" baseline="0" noProof="0" dirty="0">
                  <a:ln>
                    <a:noFill/>
                  </a:ln>
                  <a:solidFill>
                    <a:srgbClr val="142436"/>
                  </a:solidFill>
                  <a:effectLst/>
                  <a:uLnTx/>
                  <a:uFillTx/>
                  <a:latin typeface="Arial"/>
                  <a:ea typeface="微软雅黑"/>
                  <a:cs typeface="+mn-cs"/>
                </a:rPr>
                <a:t>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2.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3.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Lời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Toán</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图片 12">
            <a:extLst>
              <a:ext uri="{FF2B5EF4-FFF2-40B4-BE49-F238E27FC236}">
                <a16:creationId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432319" y="1825663"/>
            <a:ext cx="8327472" cy="221599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800" b="1" i="0" u="none" strike="noStrike" kern="1200" cap="none" spc="0" normalizeH="0" baseline="0" noProof="0" dirty="0">
                <a:ln>
                  <a:noFill/>
                </a:ln>
                <a:solidFill>
                  <a:srgbClr val="229CA6"/>
                </a:solidFill>
                <a:effectLst/>
                <a:uLnTx/>
                <a:uFillTx/>
                <a:latin typeface="Arial-Rounded" panose="020B0500000000000000" pitchFamily="34" charset="0"/>
                <a:ea typeface="Arial-Rounded" panose="020B0500000000000000" pitchFamily="34" charset="0"/>
                <a:cs typeface="Arial-Rounded" panose="020B0500000000000000" pitchFamily="34" charset="0"/>
              </a:rPr>
              <a:t>Tìm các tiếng ghép được với mỗi tiếng</a:t>
            </a:r>
            <a:endParaRPr kumimoji="0" lang="en-US" sz="6600" b="1" i="0" u="none" strike="noStrike" kern="1200" cap="none" spc="0" normalizeH="0" baseline="0" noProof="0" dirty="0">
              <a:ln>
                <a:noFill/>
              </a:ln>
              <a:solidFill>
                <a:srgbClr val="F9585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ExtraShape">
                <a:extLst>
                  <a:ext uri="{FF2B5EF4-FFF2-40B4-BE49-F238E27FC236}">
                    <a16:creationId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ValueShape2">
                <a:extLst>
                  <a:ext uri="{FF2B5EF4-FFF2-40B4-BE49-F238E27FC236}">
                    <a16:creationId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Rectangle 31"/>
            <p:cNvSpPr/>
            <p:nvPr/>
          </p:nvSpPr>
          <p:spPr>
            <a:xfrm>
              <a:off x="2548467" y="364009"/>
              <a:ext cx="638316"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en-US" sz="2800" b="0" i="0" u="none" strike="noStrike" kern="1200" cap="none" spc="0" normalizeH="0" baseline="0" noProof="0" dirty="0">
                <a:ln>
                  <a:noFill/>
                </a:ln>
                <a:solidFill>
                  <a:srgbClr val="229CA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3" name="Picture 22" descr="Shape&#10;&#10;Description automatically generated with medium confidence">
            <a:extLst>
              <a:ext uri="{FF2B5EF4-FFF2-40B4-BE49-F238E27FC236}">
                <a16:creationId xmlns:a16="http://schemas.microsoft.com/office/drawing/2014/main" id="{EE607B32-DE12-458C-8621-961D157B34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68175" y="-51981"/>
            <a:ext cx="1314152" cy="1314152"/>
          </a:xfrm>
          <a:prstGeom prst="rect">
            <a:avLst/>
          </a:prstGeom>
        </p:spPr>
      </p:pic>
    </p:spTree>
    <p:extLst>
      <p:ext uri="{BB962C8B-B14F-4D97-AF65-F5344CB8AC3E}">
        <p14:creationId xmlns:p14="http://schemas.microsoft.com/office/powerpoint/2010/main" val="347511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742</Words>
  <Application>Microsoft Office PowerPoint</Application>
  <PresentationFormat>Widescreen</PresentationFormat>
  <Paragraphs>98</Paragraphs>
  <Slides>23</Slides>
  <Notes>12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23</vt:i4>
      </vt:variant>
    </vt:vector>
  </HeadingPairs>
  <TitlesOfParts>
    <vt:vector size="39" baseType="lpstr">
      <vt:lpstr>等线</vt:lpstr>
      <vt:lpstr>Gloria Hallelujah</vt:lpstr>
      <vt:lpstr>Odibee Sans</vt:lpstr>
      <vt:lpstr>UVN Thay Giao Nang</vt:lpstr>
      <vt:lpstr>华康方圆体W7</vt:lpstr>
      <vt:lpstr>字魂70号-灵悦黑体</vt:lpstr>
      <vt:lpstr>Arial</vt:lpstr>
      <vt:lpstr>Arial-Rounded</vt:lpstr>
      <vt:lpstr>Calibri</vt:lpstr>
      <vt:lpstr>Coiny</vt:lpstr>
      <vt:lpstr>HP001 4 hàng</vt:lpstr>
      <vt:lpstr>HP001 5 hàng</vt:lpstr>
      <vt:lpstr>Times New Roman</vt:lpstr>
      <vt:lpstr>包图主题2</vt:lpstr>
      <vt:lpstr>千图网海量PPT模板www.58pic.com​​</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30</cp:revision>
  <dcterms:created xsi:type="dcterms:W3CDTF">2022-06-25T01:17:34Z</dcterms:created>
  <dcterms:modified xsi:type="dcterms:W3CDTF">2022-08-30T07:59:36Z</dcterms:modified>
</cp:coreProperties>
</file>