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D8B77-0DF0-4009-A034-3F4F91E861B8}"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08055-E9A3-49FD-BC76-0171739D3303}" type="slidenum">
              <a:rPr lang="en-US" smtClean="0"/>
              <a:t>‹#›</a:t>
            </a:fld>
            <a:endParaRPr lang="en-US"/>
          </a:p>
        </p:txBody>
      </p:sp>
    </p:spTree>
    <p:extLst>
      <p:ext uri="{BB962C8B-B14F-4D97-AF65-F5344CB8AC3E}">
        <p14:creationId xmlns:p14="http://schemas.microsoft.com/office/powerpoint/2010/main" val="2036199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381000" y="685800"/>
            <a:ext cx="6096000" cy="3429000"/>
          </a:xfrm>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36099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381000" y="685800"/>
            <a:ext cx="6096000" cy="3429000"/>
          </a:xfrm>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07404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381000" y="685800"/>
            <a:ext cx="6096000" cy="3429000"/>
          </a:xfrm>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75620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381000" y="685800"/>
            <a:ext cx="6096000" cy="3429000"/>
          </a:xfrm>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20267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381000" y="685800"/>
            <a:ext cx="6096000" cy="3429000"/>
          </a:xfrm>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02534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381000" y="685800"/>
            <a:ext cx="6096000" cy="3429000"/>
          </a:xfrm>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26688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381000" y="685800"/>
            <a:ext cx="6096000" cy="3429000"/>
          </a:xfrm>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86888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381000" y="685800"/>
            <a:ext cx="6096000" cy="3429000"/>
          </a:xfrm>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43006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381000" y="685800"/>
            <a:ext cx="6096000" cy="3429000"/>
          </a:xfrm>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29534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381000" y="685800"/>
            <a:ext cx="6096000" cy="3429000"/>
          </a:xfrm>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3209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381000" y="685800"/>
            <a:ext cx="6096000" cy="3429000"/>
          </a:xfrm>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7901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381000" y="685800"/>
            <a:ext cx="6096000" cy="3429000"/>
          </a:xfrm>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43415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381000" y="685800"/>
            <a:ext cx="6096000" cy="3429000"/>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4791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381000" y="685800"/>
            <a:ext cx="6096000" cy="3429000"/>
          </a:xfrm>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7629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381000" y="685800"/>
            <a:ext cx="6096000" cy="3429000"/>
          </a:xfrm>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7666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81000" y="685800"/>
            <a:ext cx="6096000" cy="3429000"/>
          </a:xfrm>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57721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381000" y="685800"/>
            <a:ext cx="6096000" cy="3429000"/>
          </a:xfrm>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88814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381000" y="685800"/>
            <a:ext cx="6096000" cy="3429000"/>
          </a:xfrm>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70694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381000" y="685800"/>
            <a:ext cx="6096000" cy="3429000"/>
          </a:xfrm>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50884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381000" y="685800"/>
            <a:ext cx="6096000" cy="3429000"/>
          </a:xfrm>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0231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6DD257-3049-4618-9CA2-2A9F471811A8}"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DEE85-2069-4171-B722-713B4F7F4061}" type="slidenum">
              <a:rPr lang="en-US" smtClean="0"/>
              <a:t>‹#›</a:t>
            </a:fld>
            <a:endParaRPr lang="en-US"/>
          </a:p>
        </p:txBody>
      </p:sp>
    </p:spTree>
    <p:extLst>
      <p:ext uri="{BB962C8B-B14F-4D97-AF65-F5344CB8AC3E}">
        <p14:creationId xmlns:p14="http://schemas.microsoft.com/office/powerpoint/2010/main" val="99238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6DD257-3049-4618-9CA2-2A9F471811A8}"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DEE85-2069-4171-B722-713B4F7F4061}" type="slidenum">
              <a:rPr lang="en-US" smtClean="0"/>
              <a:t>‹#›</a:t>
            </a:fld>
            <a:endParaRPr lang="en-US"/>
          </a:p>
        </p:txBody>
      </p:sp>
    </p:spTree>
    <p:extLst>
      <p:ext uri="{BB962C8B-B14F-4D97-AF65-F5344CB8AC3E}">
        <p14:creationId xmlns:p14="http://schemas.microsoft.com/office/powerpoint/2010/main" val="296620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6DD257-3049-4618-9CA2-2A9F471811A8}"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DEE85-2069-4171-B722-713B4F7F4061}" type="slidenum">
              <a:rPr lang="en-US" smtClean="0"/>
              <a:t>‹#›</a:t>
            </a:fld>
            <a:endParaRPr lang="en-US"/>
          </a:p>
        </p:txBody>
      </p:sp>
    </p:spTree>
    <p:extLst>
      <p:ext uri="{BB962C8B-B14F-4D97-AF65-F5344CB8AC3E}">
        <p14:creationId xmlns:p14="http://schemas.microsoft.com/office/powerpoint/2010/main" val="426351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6DD257-3049-4618-9CA2-2A9F471811A8}"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DEE85-2069-4171-B722-713B4F7F4061}" type="slidenum">
              <a:rPr lang="en-US" smtClean="0"/>
              <a:t>‹#›</a:t>
            </a:fld>
            <a:endParaRPr lang="en-US"/>
          </a:p>
        </p:txBody>
      </p:sp>
    </p:spTree>
    <p:extLst>
      <p:ext uri="{BB962C8B-B14F-4D97-AF65-F5344CB8AC3E}">
        <p14:creationId xmlns:p14="http://schemas.microsoft.com/office/powerpoint/2010/main" val="1591020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6DD257-3049-4618-9CA2-2A9F471811A8}"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DEE85-2069-4171-B722-713B4F7F4061}" type="slidenum">
              <a:rPr lang="en-US" smtClean="0"/>
              <a:t>‹#›</a:t>
            </a:fld>
            <a:endParaRPr lang="en-US"/>
          </a:p>
        </p:txBody>
      </p:sp>
    </p:spTree>
    <p:extLst>
      <p:ext uri="{BB962C8B-B14F-4D97-AF65-F5344CB8AC3E}">
        <p14:creationId xmlns:p14="http://schemas.microsoft.com/office/powerpoint/2010/main" val="97495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6DD257-3049-4618-9CA2-2A9F471811A8}"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DEE85-2069-4171-B722-713B4F7F4061}" type="slidenum">
              <a:rPr lang="en-US" smtClean="0"/>
              <a:t>‹#›</a:t>
            </a:fld>
            <a:endParaRPr lang="en-US"/>
          </a:p>
        </p:txBody>
      </p:sp>
    </p:spTree>
    <p:extLst>
      <p:ext uri="{BB962C8B-B14F-4D97-AF65-F5344CB8AC3E}">
        <p14:creationId xmlns:p14="http://schemas.microsoft.com/office/powerpoint/2010/main" val="3308308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6DD257-3049-4618-9CA2-2A9F471811A8}"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1DEE85-2069-4171-B722-713B4F7F4061}" type="slidenum">
              <a:rPr lang="en-US" smtClean="0"/>
              <a:t>‹#›</a:t>
            </a:fld>
            <a:endParaRPr lang="en-US"/>
          </a:p>
        </p:txBody>
      </p:sp>
    </p:spTree>
    <p:extLst>
      <p:ext uri="{BB962C8B-B14F-4D97-AF65-F5344CB8AC3E}">
        <p14:creationId xmlns:p14="http://schemas.microsoft.com/office/powerpoint/2010/main" val="1108335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6DD257-3049-4618-9CA2-2A9F471811A8}"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DEE85-2069-4171-B722-713B4F7F4061}" type="slidenum">
              <a:rPr lang="en-US" smtClean="0"/>
              <a:t>‹#›</a:t>
            </a:fld>
            <a:endParaRPr lang="en-US"/>
          </a:p>
        </p:txBody>
      </p:sp>
    </p:spTree>
    <p:extLst>
      <p:ext uri="{BB962C8B-B14F-4D97-AF65-F5344CB8AC3E}">
        <p14:creationId xmlns:p14="http://schemas.microsoft.com/office/powerpoint/2010/main" val="249205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DD257-3049-4618-9CA2-2A9F471811A8}"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1DEE85-2069-4171-B722-713B4F7F4061}" type="slidenum">
              <a:rPr lang="en-US" smtClean="0"/>
              <a:t>‹#›</a:t>
            </a:fld>
            <a:endParaRPr lang="en-US"/>
          </a:p>
        </p:txBody>
      </p:sp>
    </p:spTree>
    <p:extLst>
      <p:ext uri="{BB962C8B-B14F-4D97-AF65-F5344CB8AC3E}">
        <p14:creationId xmlns:p14="http://schemas.microsoft.com/office/powerpoint/2010/main" val="123697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6DD257-3049-4618-9CA2-2A9F471811A8}"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DEE85-2069-4171-B722-713B4F7F4061}" type="slidenum">
              <a:rPr lang="en-US" smtClean="0"/>
              <a:t>‹#›</a:t>
            </a:fld>
            <a:endParaRPr lang="en-US"/>
          </a:p>
        </p:txBody>
      </p:sp>
    </p:spTree>
    <p:extLst>
      <p:ext uri="{BB962C8B-B14F-4D97-AF65-F5344CB8AC3E}">
        <p14:creationId xmlns:p14="http://schemas.microsoft.com/office/powerpoint/2010/main" val="2883130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6DD257-3049-4618-9CA2-2A9F471811A8}"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DEE85-2069-4171-B722-713B4F7F4061}" type="slidenum">
              <a:rPr lang="en-US" smtClean="0"/>
              <a:t>‹#›</a:t>
            </a:fld>
            <a:endParaRPr lang="en-US"/>
          </a:p>
        </p:txBody>
      </p:sp>
    </p:spTree>
    <p:extLst>
      <p:ext uri="{BB962C8B-B14F-4D97-AF65-F5344CB8AC3E}">
        <p14:creationId xmlns:p14="http://schemas.microsoft.com/office/powerpoint/2010/main" val="3579543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1000" r="-2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DD257-3049-4618-9CA2-2A9F471811A8}" type="datetimeFigureOut">
              <a:rPr lang="en-US" smtClean="0"/>
              <a:t>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DEE85-2069-4171-B722-713B4F7F4061}" type="slidenum">
              <a:rPr lang="en-US" smtClean="0"/>
              <a:t>‹#›</a:t>
            </a:fld>
            <a:endParaRPr lang="en-US"/>
          </a:p>
        </p:txBody>
      </p:sp>
    </p:spTree>
    <p:extLst>
      <p:ext uri="{BB962C8B-B14F-4D97-AF65-F5344CB8AC3E}">
        <p14:creationId xmlns:p14="http://schemas.microsoft.com/office/powerpoint/2010/main" val="1059784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6" descr="Kết quả hình ảnh cho ẢNH ĐẸP MẶT TRỜ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Text Box 4"/>
          <p:cNvSpPr txBox="1">
            <a:spLocks noChangeArrowheads="1"/>
          </p:cNvSpPr>
          <p:nvPr/>
        </p:nvSpPr>
        <p:spPr bwMode="auto">
          <a:xfrm>
            <a:off x="2216426" y="2136913"/>
            <a:ext cx="6858000" cy="1708160"/>
          </a:xfrm>
          <a:prstGeom prst="rect">
            <a:avLst/>
          </a:prstGeom>
          <a:solidFill>
            <a:srgbClr val="A3ECF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ctr" eaLnBrk="1" hangingPunct="1">
              <a:spcBef>
                <a:spcPts val="600"/>
              </a:spcBef>
            </a:pPr>
            <a:r>
              <a:rPr lang="en-US" altLang="en-US" sz="4500" b="1" u="sng" dirty="0">
                <a:solidFill>
                  <a:srgbClr val="0000FF"/>
                </a:solidFill>
                <a:latin typeface="Times New Roman" panose="02020603050405020304" pitchFamily="18" charset="0"/>
              </a:rPr>
              <a:t>Khoa </a:t>
            </a:r>
            <a:r>
              <a:rPr lang="en-US" altLang="en-US" sz="4500" b="1" u="sng" dirty="0" err="1">
                <a:solidFill>
                  <a:srgbClr val="0000FF"/>
                </a:solidFill>
                <a:latin typeface="Times New Roman" panose="02020603050405020304" pitchFamily="18" charset="0"/>
              </a:rPr>
              <a:t>học</a:t>
            </a:r>
            <a:endParaRPr lang="en-US" altLang="en-US" sz="4500" b="1" u="sng" dirty="0">
              <a:solidFill>
                <a:srgbClr val="0000FF"/>
              </a:solidFill>
              <a:latin typeface="Times New Roman" panose="02020603050405020304" pitchFamily="18" charset="0"/>
            </a:endParaRPr>
          </a:p>
          <a:p>
            <a:pPr algn="ctr" eaLnBrk="1" hangingPunct="1">
              <a:spcBef>
                <a:spcPts val="600"/>
              </a:spcBef>
            </a:pPr>
            <a:r>
              <a:rPr lang="en-US" altLang="en-US" sz="5500" b="1" dirty="0" err="1">
                <a:solidFill>
                  <a:srgbClr val="FF0000"/>
                </a:solidFill>
                <a:latin typeface="Times New Roman" panose="02020603050405020304" pitchFamily="18" charset="0"/>
              </a:rPr>
              <a:t>Năng</a:t>
            </a:r>
            <a:r>
              <a:rPr lang="en-US" altLang="en-US" sz="5500" b="1" dirty="0">
                <a:solidFill>
                  <a:srgbClr val="FF0000"/>
                </a:solidFill>
                <a:latin typeface="Times New Roman" panose="02020603050405020304" pitchFamily="18" charset="0"/>
              </a:rPr>
              <a:t> </a:t>
            </a:r>
            <a:r>
              <a:rPr lang="en-US" altLang="en-US" sz="5500" b="1" dirty="0" err="1">
                <a:solidFill>
                  <a:srgbClr val="FF0000"/>
                </a:solidFill>
                <a:latin typeface="Times New Roman" panose="02020603050405020304" pitchFamily="18" charset="0"/>
              </a:rPr>
              <a:t>lượng</a:t>
            </a:r>
            <a:r>
              <a:rPr lang="en-US" altLang="en-US" sz="5500" b="1" dirty="0">
                <a:solidFill>
                  <a:srgbClr val="FF0000"/>
                </a:solidFill>
                <a:latin typeface="Times New Roman" panose="02020603050405020304" pitchFamily="18" charset="0"/>
              </a:rPr>
              <a:t> </a:t>
            </a:r>
            <a:r>
              <a:rPr lang="en-US" altLang="en-US" sz="5500" b="1" dirty="0" err="1">
                <a:solidFill>
                  <a:srgbClr val="FF0000"/>
                </a:solidFill>
                <a:latin typeface="Times New Roman" panose="02020603050405020304" pitchFamily="18" charset="0"/>
              </a:rPr>
              <a:t>mặt</a:t>
            </a:r>
            <a:r>
              <a:rPr lang="en-US" altLang="en-US" sz="5500" b="1" dirty="0">
                <a:solidFill>
                  <a:srgbClr val="FF0000"/>
                </a:solidFill>
                <a:latin typeface="Times New Roman" panose="02020603050405020304" pitchFamily="18" charset="0"/>
              </a:rPr>
              <a:t> </a:t>
            </a:r>
            <a:r>
              <a:rPr lang="en-US" altLang="en-US" sz="5500" b="1" dirty="0" err="1">
                <a:solidFill>
                  <a:srgbClr val="FF0000"/>
                </a:solidFill>
                <a:latin typeface="Times New Roman" panose="02020603050405020304" pitchFamily="18" charset="0"/>
              </a:rPr>
              <a:t>trời</a:t>
            </a:r>
            <a:endParaRPr lang="en-US" altLang="en-US" sz="5500" b="1" u="sng" dirty="0">
              <a:solidFill>
                <a:srgbClr val="0000FF"/>
              </a:solidFill>
              <a:latin typeface="Times New Roman" panose="02020603050405020304" pitchFamily="18" charset="0"/>
            </a:endParaRPr>
          </a:p>
        </p:txBody>
      </p:sp>
      <p:sp>
        <p:nvSpPr>
          <p:cNvPr id="2" name="Rectangle 1">
            <a:extLst>
              <a:ext uri="{FF2B5EF4-FFF2-40B4-BE49-F238E27FC236}">
                <a16:creationId xmlns:a16="http://schemas.microsoft.com/office/drawing/2014/main" id="{20F47973-0F1C-B01D-B5B0-9B93FF1B1C5A}"/>
              </a:ext>
            </a:extLst>
          </p:cNvPr>
          <p:cNvSpPr/>
          <p:nvPr/>
        </p:nvSpPr>
        <p:spPr>
          <a:xfrm>
            <a:off x="1705747" y="373559"/>
            <a:ext cx="9125062" cy="769441"/>
          </a:xfrm>
          <a:prstGeom prst="rect">
            <a:avLst/>
          </a:prstGeom>
          <a:noFill/>
        </p:spPr>
        <p:txBody>
          <a:bodyPr wrap="none" lIns="91440" tIns="45720" rIns="91440" bIns="45720">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lgn="ctr"/>
            <a:r>
              <a:rPr lang="en-US" sz="4400" dirty="0">
                <a:ln w="9525">
                  <a:solidFill>
                    <a:schemeClr val="bg1"/>
                  </a:solidFill>
                  <a:prstDash val="solid"/>
                </a:ln>
                <a:effectLst>
                  <a:outerShdw blurRad="12700" dist="38100" dir="2700000" algn="tl" rotWithShape="0">
                    <a:schemeClr val="bg1">
                      <a:lumMod val="50000"/>
                    </a:schemeClr>
                  </a:outerShdw>
                </a:effectLst>
              </a:rPr>
              <a:t>TRƯỜNG TIỂU HỌC NGỌC THỤY</a:t>
            </a:r>
          </a:p>
        </p:txBody>
      </p:sp>
    </p:spTree>
    <p:extLst>
      <p:ext uri="{BB962C8B-B14F-4D97-AF65-F5344CB8AC3E}">
        <p14:creationId xmlns:p14="http://schemas.microsoft.com/office/powerpoint/2010/main" val="1142221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74"/>
                                        </p:tgtEl>
                                        <p:attrNameLst>
                                          <p:attrName>style.visibility</p:attrName>
                                        </p:attrNameLst>
                                      </p:cBhvr>
                                      <p:to>
                                        <p:strVal val="visible"/>
                                      </p:to>
                                    </p:set>
                                    <p:animEffect transition="in" filter="blinds(horizontal)">
                                      <p:cBhvr>
                                        <p:cTn id="7" dur="500"/>
                                        <p:tgtEl>
                                          <p:spTgt spid="15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12" descr="hi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1327150"/>
            <a:ext cx="73152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14"/>
          <p:cNvSpPr>
            <a:spLocks noChangeArrowheads="1"/>
          </p:cNvSpPr>
          <p:nvPr/>
        </p:nvSpPr>
        <p:spPr bwMode="auto">
          <a:xfrm>
            <a:off x="2120900" y="4419600"/>
            <a:ext cx="1155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r>
              <a:rPr lang="en-US" altLang="en-US" sz="3500" b="1">
                <a:solidFill>
                  <a:srgbClr val="FF0066"/>
                </a:solidFill>
                <a:latin typeface="Times New Roman" panose="02020603050405020304" pitchFamily="18" charset="0"/>
              </a:rPr>
              <a:t>CỎ</a:t>
            </a:r>
          </a:p>
        </p:txBody>
      </p:sp>
      <p:sp>
        <p:nvSpPr>
          <p:cNvPr id="23557" name="Line 17"/>
          <p:cNvSpPr>
            <a:spLocks noChangeShapeType="1"/>
          </p:cNvSpPr>
          <p:nvPr/>
        </p:nvSpPr>
        <p:spPr bwMode="auto">
          <a:xfrm>
            <a:off x="3289301" y="4800600"/>
            <a:ext cx="1066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8" name="Rectangle 15"/>
          <p:cNvSpPr>
            <a:spLocks noChangeArrowheads="1"/>
          </p:cNvSpPr>
          <p:nvPr/>
        </p:nvSpPr>
        <p:spPr bwMode="auto">
          <a:xfrm>
            <a:off x="5257800" y="4495800"/>
            <a:ext cx="14049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r>
              <a:rPr lang="en-US" altLang="en-US" sz="3500" b="1">
                <a:solidFill>
                  <a:srgbClr val="FF0066"/>
                </a:solidFill>
                <a:latin typeface="Times New Roman" panose="02020603050405020304" pitchFamily="18" charset="0"/>
              </a:rPr>
              <a:t>BÒ</a:t>
            </a:r>
          </a:p>
        </p:txBody>
      </p:sp>
      <p:sp>
        <p:nvSpPr>
          <p:cNvPr id="23559" name="Line 18"/>
          <p:cNvSpPr>
            <a:spLocks noChangeShapeType="1"/>
          </p:cNvSpPr>
          <p:nvPr/>
        </p:nvSpPr>
        <p:spPr bwMode="auto">
          <a:xfrm>
            <a:off x="7169151" y="4800600"/>
            <a:ext cx="1066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0" name="Rectangle 16"/>
          <p:cNvSpPr>
            <a:spLocks noChangeArrowheads="1"/>
          </p:cNvSpPr>
          <p:nvPr/>
        </p:nvSpPr>
        <p:spPr bwMode="auto">
          <a:xfrm>
            <a:off x="8382002" y="4495801"/>
            <a:ext cx="22129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r>
              <a:rPr lang="en-US" altLang="en-US" sz="3500" b="1">
                <a:solidFill>
                  <a:srgbClr val="FF0066"/>
                </a:solidFill>
                <a:latin typeface="Times New Roman" panose="02020603050405020304" pitchFamily="18" charset="0"/>
              </a:rPr>
              <a:t>NGƯỜI</a:t>
            </a:r>
          </a:p>
        </p:txBody>
      </p:sp>
      <p:cxnSp>
        <p:nvCxnSpPr>
          <p:cNvPr id="11" name="Straight Arrow Connector 10"/>
          <p:cNvCxnSpPr/>
          <p:nvPr/>
        </p:nvCxnSpPr>
        <p:spPr>
          <a:xfrm rot="10800000" flipV="1">
            <a:off x="3581401" y="1905001"/>
            <a:ext cx="1600200" cy="9144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5410202" y="2438401"/>
            <a:ext cx="609600" cy="3175"/>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248400" y="1828800"/>
            <a:ext cx="1676400" cy="8382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884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6" name="Picture 6" descr="IMG_56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575609"/>
            <a:ext cx="5410200" cy="3662363"/>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12"/>
          <p:cNvSpPr txBox="1">
            <a:spLocks noChangeArrowheads="1"/>
          </p:cNvSpPr>
          <p:nvPr/>
        </p:nvSpPr>
        <p:spPr bwMode="auto">
          <a:xfrm>
            <a:off x="1905000" y="4461808"/>
            <a:ext cx="853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just" eaLnBrk="1" hangingPunct="1">
              <a:spcBef>
                <a:spcPct val="50000"/>
              </a:spcBef>
            </a:pPr>
            <a:r>
              <a:rPr lang="en-US" altLang="en-US" sz="4000">
                <a:solidFill>
                  <a:srgbClr val="0000FF"/>
                </a:solidFill>
                <a:latin typeface="Tahoma" panose="020B0604030504040204" pitchFamily="34" charset="0"/>
                <a:cs typeface="Tahoma" panose="020B0604030504040204" pitchFamily="34" charset="0"/>
              </a:rPr>
              <a:t>- Năng lượng mặt trời giúp con người học tập, vui chơi, lao động, làm cho con người khoẻ mạnh.</a:t>
            </a:r>
          </a:p>
        </p:txBody>
      </p:sp>
    </p:spTree>
    <p:extLst>
      <p:ext uri="{BB962C8B-B14F-4D97-AF65-F5344CB8AC3E}">
        <p14:creationId xmlns:p14="http://schemas.microsoft.com/office/powerpoint/2010/main" val="324980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92166"/>
                                        </p:tgtEl>
                                        <p:attrNameLst>
                                          <p:attrName>style.visibility</p:attrName>
                                        </p:attrNameLst>
                                      </p:cBhvr>
                                      <p:to>
                                        <p:strVal val="visible"/>
                                      </p:to>
                                    </p:set>
                                    <p:animEffect transition="in" filter="checkerboard(across)">
                                      <p:cBhvr>
                                        <p:cTn id="10" dur="500"/>
                                        <p:tgtEl>
                                          <p:spTgt spid="9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5" descr="Bouquet"/>
          <p:cNvSpPr txBox="1">
            <a:spLocks noChangeArrowheads="1"/>
          </p:cNvSpPr>
          <p:nvPr/>
        </p:nvSpPr>
        <p:spPr bwMode="auto">
          <a:xfrm>
            <a:off x="762000" y="1524001"/>
            <a:ext cx="10515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just" eaLnBrk="1" hangingPunct="1"/>
            <a:r>
              <a:rPr lang="en-US" altLang="en-US" sz="4000">
                <a:solidFill>
                  <a:srgbClr val="0000CC"/>
                </a:solidFill>
                <a:latin typeface="Tahoma" panose="020B0604030504040204" pitchFamily="34" charset="0"/>
                <a:cs typeface="Tahoma" panose="020B0604030504040204" pitchFamily="34" charset="0"/>
              </a:rPr>
              <a:t>- Mặt trời chiếu sáng và sưởi ấm muôn loài, giúp cho cây xanh tốt, người và động vật khoẻ mạnh. Cây xanh hấp thụ năng lượng mặt trời để sinh trưởng và phát triển. Cây là thức ăn trực tiếp hoặc gián tiếp của động vật. </a:t>
            </a:r>
          </a:p>
        </p:txBody>
      </p:sp>
    </p:spTree>
    <p:extLst>
      <p:ext uri="{BB962C8B-B14F-4D97-AF65-F5344CB8AC3E}">
        <p14:creationId xmlns:p14="http://schemas.microsoft.com/office/powerpoint/2010/main" val="3065212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box(in)">
                                      <p:cBhvr>
                                        <p:cTn id="7" dur="500"/>
                                        <p:tgtEl>
                                          <p:spTgt spid="18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E:\THU VIEN HINH\HINH NEN\HINH NEN HOA CHIM\6915ac807f6ec82b6decee7da86ff4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0"/>
          <p:cNvSpPr txBox="1">
            <a:spLocks noChangeArrowheads="1"/>
          </p:cNvSpPr>
          <p:nvPr/>
        </p:nvSpPr>
        <p:spPr bwMode="auto">
          <a:xfrm>
            <a:off x="1600200" y="457201"/>
            <a:ext cx="9296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just" eaLnBrk="1" hangingPunct="1">
              <a:spcBef>
                <a:spcPct val="50000"/>
              </a:spcBef>
            </a:pPr>
            <a:r>
              <a:rPr lang="en-US" altLang="en-US" sz="4500" b="1">
                <a:solidFill>
                  <a:srgbClr val="CC0099"/>
                </a:solidFill>
                <a:latin typeface="Tahoma" panose="020B0604030504040204" pitchFamily="34" charset="0"/>
                <a:cs typeface="Tahoma" panose="020B0604030504040204" pitchFamily="34" charset="0"/>
              </a:rPr>
              <a:t>- Năng lượng mặt trời có vai trò gì đối với thời tiết, khí hậu?</a:t>
            </a:r>
          </a:p>
        </p:txBody>
      </p:sp>
    </p:spTree>
    <p:extLst>
      <p:ext uri="{BB962C8B-B14F-4D97-AF65-F5344CB8AC3E}">
        <p14:creationId xmlns:p14="http://schemas.microsoft.com/office/powerpoint/2010/main" val="1966053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9"/>
          <p:cNvSpPr txBox="1">
            <a:spLocks noChangeArrowheads="1"/>
          </p:cNvSpPr>
          <p:nvPr/>
        </p:nvSpPr>
        <p:spPr bwMode="auto">
          <a:xfrm>
            <a:off x="1555750" y="442912"/>
            <a:ext cx="94932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just" eaLnBrk="1" hangingPunct="1"/>
            <a:r>
              <a:rPr lang="en-US" altLang="en-US" sz="4000">
                <a:solidFill>
                  <a:srgbClr val="0000FF"/>
                </a:solidFill>
                <a:latin typeface="Tahoma" panose="020B0604030504040204" pitchFamily="34" charset="0"/>
                <a:cs typeface="Tahoma" panose="020B0604030504040204" pitchFamily="34" charset="0"/>
              </a:rPr>
              <a:t>- Năng lượng mặt trời gây ra nắng, mưa, gió, bão,… trên Trái Đất.</a:t>
            </a:r>
          </a:p>
        </p:txBody>
      </p:sp>
      <p:pic>
        <p:nvPicPr>
          <p:cNvPr id="2" name="Picture 2" descr="Kết quả hình ảnh cho nắng đẹp qua vòmcây"/>
          <p:cNvPicPr>
            <a:picLocks noChangeAspect="1" noChangeArrowheads="1"/>
          </p:cNvPicPr>
          <p:nvPr/>
        </p:nvPicPr>
        <p:blipFill>
          <a:blip r:embed="rId2"/>
          <a:srcRect/>
          <a:stretch>
            <a:fillRect/>
          </a:stretch>
        </p:blipFill>
        <p:spPr bwMode="auto">
          <a:xfrm>
            <a:off x="2667002" y="1890711"/>
            <a:ext cx="6966727" cy="4648200"/>
          </a:xfrm>
          <a:prstGeom prst="rect">
            <a:avLst/>
          </a:prstGeom>
          <a:ln w="88900" cap="sq" cmpd="thickThin">
            <a:solidFill>
              <a:srgbClr val="FFFF00"/>
            </a:solidFill>
            <a:prstDash val="solid"/>
            <a:miter lim="800000"/>
          </a:ln>
          <a:effectLst>
            <a:innerShdw blurRad="76200">
              <a:srgbClr val="000000"/>
            </a:innerShdw>
          </a:effectLst>
        </p:spPr>
      </p:pic>
      <p:pic>
        <p:nvPicPr>
          <p:cNvPr id="3" name="Picture 3"/>
          <p:cNvPicPr>
            <a:picLocks noChangeAspect="1" noChangeArrowheads="1"/>
          </p:cNvPicPr>
          <p:nvPr/>
        </p:nvPicPr>
        <p:blipFill>
          <a:blip r:embed="rId3"/>
          <a:srcRect/>
          <a:stretch>
            <a:fillRect/>
          </a:stretch>
        </p:blipFill>
        <p:spPr bwMode="auto">
          <a:xfrm>
            <a:off x="2667000" y="1890711"/>
            <a:ext cx="7013398" cy="4648200"/>
          </a:xfrm>
          <a:prstGeom prst="rect">
            <a:avLst/>
          </a:prstGeom>
          <a:ln w="88900" cap="sq" cmpd="thickThin">
            <a:solidFill>
              <a:srgbClr val="FFFF00"/>
            </a:solidFill>
            <a:prstDash val="solid"/>
            <a:miter lim="800000"/>
          </a:ln>
          <a:effectLst>
            <a:innerShdw blurRad="76200">
              <a:srgbClr val="000000"/>
            </a:innerShdw>
          </a:effectLst>
        </p:spPr>
      </p:pic>
      <p:pic>
        <p:nvPicPr>
          <p:cNvPr id="90123" name="Picture 11" descr="Kết quả hình ảnh cho bão 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890711"/>
            <a:ext cx="7010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890712"/>
            <a:ext cx="7010400" cy="4662488"/>
          </a:xfrm>
          <a:prstGeom prst="rect">
            <a:avLst/>
          </a:prstGeom>
          <a:noFill/>
          <a:ln w="76200" cmpd="tri">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890713"/>
            <a:ext cx="7010400" cy="4638675"/>
          </a:xfrm>
          <a:prstGeom prst="rect">
            <a:avLst/>
          </a:prstGeom>
          <a:noFill/>
          <a:ln w="76200" cmpd="tri">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244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90123"/>
                                        </p:tgtEl>
                                        <p:attrNameLst>
                                          <p:attrName>style.visibility</p:attrName>
                                        </p:attrNameLst>
                                      </p:cBhvr>
                                      <p:to>
                                        <p:strVal val="visible"/>
                                      </p:to>
                                    </p:set>
                                    <p:animEffect transition="in" filter="fade">
                                      <p:cBhvr>
                                        <p:cTn id="19" dur="1000"/>
                                        <p:tgtEl>
                                          <p:spTgt spid="90123"/>
                                        </p:tgtEl>
                                      </p:cBhvr>
                                    </p:animEffect>
                                    <p:anim calcmode="lin" valueType="num">
                                      <p:cBhvr>
                                        <p:cTn id="20" dur="1000" fill="hold"/>
                                        <p:tgtEl>
                                          <p:spTgt spid="90123"/>
                                        </p:tgtEl>
                                        <p:attrNameLst>
                                          <p:attrName>ppt_x</p:attrName>
                                        </p:attrNameLst>
                                      </p:cBhvr>
                                      <p:tavLst>
                                        <p:tav tm="0">
                                          <p:val>
                                            <p:strVal val="#ppt_x"/>
                                          </p:val>
                                        </p:tav>
                                        <p:tav tm="100000">
                                          <p:val>
                                            <p:strVal val="#ppt_x"/>
                                          </p:val>
                                        </p:tav>
                                      </p:tavLst>
                                    </p:anim>
                                    <p:anim calcmode="lin" valueType="num">
                                      <p:cBhvr>
                                        <p:cTn id="21" dur="1000" fill="hold"/>
                                        <p:tgtEl>
                                          <p:spTgt spid="9012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5" descr="Bouquet"/>
          <p:cNvSpPr txBox="1">
            <a:spLocks noChangeArrowheads="1"/>
          </p:cNvSpPr>
          <p:nvPr/>
        </p:nvSpPr>
        <p:spPr bwMode="auto">
          <a:xfrm>
            <a:off x="609600" y="1066800"/>
            <a:ext cx="11049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just" eaLnBrk="1" hangingPunct="1"/>
            <a:r>
              <a:rPr lang="en-US" altLang="en-US" sz="3200">
                <a:solidFill>
                  <a:srgbClr val="0000CC"/>
                </a:solidFill>
                <a:latin typeface="Tahoma" panose="020B0604030504040204" pitchFamily="34" charset="0"/>
                <a:cs typeface="Tahoma" panose="020B0604030504040204" pitchFamily="34" charset="0"/>
              </a:rPr>
              <a:t>- Mặt trời chiếu sáng và sưởi ấm muôn loài, giúp cho cây xanh tốt, người và động vật khoẻ mạnh. Cây xanh hấp thụ năng lượng mặt trời để sinh trưởng và phát triển. Cây là thức ăn trực tiếp hoặc gián tiếp của động vật. </a:t>
            </a:r>
          </a:p>
          <a:p>
            <a:pPr algn="just" eaLnBrk="1" hangingPunct="1"/>
            <a:r>
              <a:rPr lang="en-US" altLang="en-US" sz="3200">
                <a:solidFill>
                  <a:srgbClr val="CC0099"/>
                </a:solidFill>
                <a:latin typeface="Tahoma" panose="020B0604030504040204" pitchFamily="34" charset="0"/>
                <a:cs typeface="Tahoma" panose="020B0604030504040204" pitchFamily="34" charset="0"/>
              </a:rPr>
              <a:t>- Cây còn cung cấp củi đun. Than đá, dầu mỏ, khí đốt tự nhiên cũng được hình thành do năng lượng mặt trời. </a:t>
            </a:r>
          </a:p>
          <a:p>
            <a:pPr algn="just" eaLnBrk="1" hangingPunct="1"/>
            <a:r>
              <a:rPr lang="en-US" altLang="en-US" sz="3200">
                <a:solidFill>
                  <a:srgbClr val="00B050"/>
                </a:solidFill>
                <a:latin typeface="Tahoma" panose="020B0604030504040204" pitchFamily="34" charset="0"/>
                <a:cs typeface="Tahoma" panose="020B0604030504040204" pitchFamily="34" charset="0"/>
              </a:rPr>
              <a:t>- Năng lượng mặt trời còn gây ra nắng, mưa, gió, bão,… trên Trái Đất.</a:t>
            </a:r>
          </a:p>
        </p:txBody>
      </p:sp>
    </p:spTree>
    <p:extLst>
      <p:ext uri="{BB962C8B-B14F-4D97-AF65-F5344CB8AC3E}">
        <p14:creationId xmlns:p14="http://schemas.microsoft.com/office/powerpoint/2010/main" val="3743124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box(in)">
                                      <p:cBhvr>
                                        <p:cTn id="7" dur="500"/>
                                        <p:tgtEl>
                                          <p:spTgt spid="184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Effect transition="in" filter="box(in)">
                                      <p:cBhvr>
                                        <p:cTn id="12" dur="1000"/>
                                        <p:tgtEl>
                                          <p:spTgt spid="1843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8436">
                                            <p:txEl>
                                              <p:pRg st="2" end="2"/>
                                            </p:txEl>
                                          </p:spTgt>
                                        </p:tgtEl>
                                        <p:attrNameLst>
                                          <p:attrName>style.visibility</p:attrName>
                                        </p:attrNameLst>
                                      </p:cBhvr>
                                      <p:to>
                                        <p:strVal val="visible"/>
                                      </p:to>
                                    </p:set>
                                    <p:animEffect transition="in" filter="box(in)">
                                      <p:cBhvr>
                                        <p:cTn id="17" dur="1000"/>
                                        <p:tgtEl>
                                          <p:spTgt spid="184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5" descr="Bouquet"/>
          <p:cNvSpPr txBox="1">
            <a:spLocks noChangeArrowheads="1"/>
          </p:cNvSpPr>
          <p:nvPr/>
        </p:nvSpPr>
        <p:spPr bwMode="auto">
          <a:xfrm>
            <a:off x="1524000" y="1600202"/>
            <a:ext cx="9067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just" eaLnBrk="1" hangingPunct="1"/>
            <a:r>
              <a:rPr lang="en-US" altLang="en-US" sz="4000" b="1">
                <a:solidFill>
                  <a:srgbClr val="0000FF"/>
                </a:solidFill>
                <a:latin typeface="Tahoma" panose="020B0604030504040204" pitchFamily="34" charset="0"/>
                <a:cs typeface="Tahoma" panose="020B0604030504040204" pitchFamily="34" charset="0"/>
              </a:rPr>
              <a:t>  Mặt Trời là nguồn năng lượng chủ yếu của sự sống trên Trái Đất.</a:t>
            </a:r>
          </a:p>
        </p:txBody>
      </p:sp>
    </p:spTree>
    <p:extLst>
      <p:ext uri="{BB962C8B-B14F-4D97-AF65-F5344CB8AC3E}">
        <p14:creationId xmlns:p14="http://schemas.microsoft.com/office/powerpoint/2010/main" val="1415024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18436"/>
                                        </p:tgtEl>
                                        <p:attrNameLst>
                                          <p:attrName>style.color</p:attrName>
                                        </p:attrNameLst>
                                      </p:cBhvr>
                                      <p:to>
                                        <p:clrVal>
                                          <a:srgbClr val="FF6699"/>
                                        </p:clrVal>
                                      </p:to>
                                    </p:set>
                                    <p:set>
                                      <p:cBhvr>
                                        <p:cTn id="7" dur="500" autoRev="1" fill="hold"/>
                                        <p:tgtEl>
                                          <p:spTgt spid="18436"/>
                                        </p:tgtEl>
                                        <p:attrNameLst>
                                          <p:attrName>fillcolor</p:attrName>
                                        </p:attrNameLst>
                                      </p:cBhvr>
                                      <p:to>
                                        <p:clrVal>
                                          <a:srgbClr val="FF6699"/>
                                        </p:clrVal>
                                      </p:to>
                                    </p:set>
                                    <p:set>
                                      <p:cBhvr>
                                        <p:cTn id="8" dur="500" autoRev="1" fill="hold"/>
                                        <p:tgtEl>
                                          <p:spTgt spid="184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0"/>
          <p:cNvSpPr txBox="1">
            <a:spLocks noChangeArrowheads="1"/>
          </p:cNvSpPr>
          <p:nvPr/>
        </p:nvSpPr>
        <p:spPr bwMode="auto">
          <a:xfrm>
            <a:off x="1524000" y="2286002"/>
            <a:ext cx="9067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ctr" eaLnBrk="1" hangingPunct="1">
              <a:spcBef>
                <a:spcPct val="50000"/>
              </a:spcBef>
            </a:pPr>
            <a:r>
              <a:rPr lang="en-US" altLang="en-US" sz="4000" b="1">
                <a:solidFill>
                  <a:srgbClr val="0000CC"/>
                </a:solidFill>
                <a:latin typeface="Times New Roman" panose="02020603050405020304" pitchFamily="18" charset="0"/>
              </a:rPr>
              <a:t>CON NGƯỜI</a:t>
            </a:r>
          </a:p>
          <a:p>
            <a:pPr algn="ctr" eaLnBrk="1" hangingPunct="1">
              <a:spcBef>
                <a:spcPct val="50000"/>
              </a:spcBef>
            </a:pPr>
            <a:r>
              <a:rPr lang="en-US" altLang="en-US" sz="4000" b="1">
                <a:solidFill>
                  <a:srgbClr val="0000CC"/>
                </a:solidFill>
                <a:latin typeface="Times New Roman" panose="02020603050405020304" pitchFamily="18" charset="0"/>
              </a:rPr>
              <a:t>SỬ DỤNG NĂNG LƯỢNG MẶT TRỜI </a:t>
            </a:r>
          </a:p>
          <a:p>
            <a:pPr algn="ctr" eaLnBrk="1" hangingPunct="1">
              <a:spcBef>
                <a:spcPct val="50000"/>
              </a:spcBef>
            </a:pPr>
            <a:r>
              <a:rPr lang="en-US" altLang="en-US" sz="4000" b="1">
                <a:solidFill>
                  <a:srgbClr val="0000CC"/>
                </a:solidFill>
                <a:latin typeface="Times New Roman" panose="02020603050405020304" pitchFamily="18" charset="0"/>
              </a:rPr>
              <a:t>CHO CUỘC SỐNG NHƯ THẾ NÀO?</a:t>
            </a:r>
          </a:p>
        </p:txBody>
      </p:sp>
    </p:spTree>
    <p:extLst>
      <p:ext uri="{BB962C8B-B14F-4D97-AF65-F5344CB8AC3E}">
        <p14:creationId xmlns:p14="http://schemas.microsoft.com/office/powerpoint/2010/main" val="2616677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8" descr="14"/>
          <p:cNvPicPr>
            <a:picLocks noChangeAspect="1" noChangeArrowheads="1"/>
          </p:cNvPicPr>
          <p:nvPr/>
        </p:nvPicPr>
        <p:blipFill>
          <a:blip r:embed="rId3">
            <a:lum bright="50000"/>
            <a:extLst>
              <a:ext uri="{28A0092B-C50C-407E-A947-70E740481C1C}">
                <a14:useLocalDpi xmlns:a14="http://schemas.microsoft.com/office/drawing/2010/main" val="0"/>
              </a:ext>
            </a:extLst>
          </a:blip>
          <a:srcRect/>
          <a:stretch>
            <a:fillRect/>
          </a:stretch>
        </p:blipFill>
        <p:spPr bwMode="auto">
          <a:xfrm>
            <a:off x="3657600" y="652997"/>
            <a:ext cx="4495800" cy="3967162"/>
          </a:xfrm>
          <a:prstGeom prst="rect">
            <a:avLst/>
          </a:prstGeom>
          <a:noFill/>
          <a:ln w="76200">
            <a:solidFill>
              <a:srgbClr val="0000FF"/>
            </a:solidFill>
            <a:miter lim="800000"/>
            <a:headEnd/>
            <a:tailEnd/>
          </a:ln>
          <a:effectLst>
            <a:prstShdw prst="shdw13" dist="53882" dir="13500000">
              <a:srgbClr val="808080">
                <a:alpha val="50000"/>
              </a:srgbClr>
            </a:prstShdw>
          </a:effectLst>
          <a:extLst>
            <a:ext uri="{909E8E84-426E-40DD-AFC4-6F175D3DCCD1}">
              <a14:hiddenFill xmlns:a14="http://schemas.microsoft.com/office/drawing/2010/main">
                <a:solidFill>
                  <a:srgbClr val="FFFFFF"/>
                </a:solidFill>
              </a14:hiddenFill>
            </a:ext>
          </a:extLst>
        </p:spPr>
      </p:pic>
      <p:sp>
        <p:nvSpPr>
          <p:cNvPr id="54281" name="Text Box 9"/>
          <p:cNvSpPr txBox="1">
            <a:spLocks noChangeArrowheads="1"/>
          </p:cNvSpPr>
          <p:nvPr/>
        </p:nvSpPr>
        <p:spPr bwMode="auto">
          <a:xfrm>
            <a:off x="2286000" y="5001161"/>
            <a:ext cx="7620000" cy="1323439"/>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just" eaLnBrk="1" hangingPunct="1">
              <a:spcBef>
                <a:spcPct val="50000"/>
              </a:spcBef>
            </a:pPr>
            <a:r>
              <a:rPr lang="en-US" altLang="en-US" sz="4000" b="1">
                <a:solidFill>
                  <a:srgbClr val="CC0099"/>
                </a:solidFill>
                <a:latin typeface="Times New Roman" panose="02020603050405020304" pitchFamily="18" charset="0"/>
              </a:rPr>
              <a:t>Con người sử dụng năng lượng mặt trời để chiếu sáng, sưởi ấm.</a:t>
            </a:r>
          </a:p>
        </p:txBody>
      </p:sp>
      <p:sp>
        <p:nvSpPr>
          <p:cNvPr id="54283" name="AutoShape 11"/>
          <p:cNvSpPr>
            <a:spLocks noChangeArrowheads="1"/>
          </p:cNvSpPr>
          <p:nvPr/>
        </p:nvSpPr>
        <p:spPr bwMode="auto">
          <a:xfrm>
            <a:off x="1447800" y="5610759"/>
            <a:ext cx="533400" cy="457200"/>
          </a:xfrm>
          <a:prstGeom prst="rightArrow">
            <a:avLst>
              <a:gd name="adj1" fmla="val 50000"/>
              <a:gd name="adj2" fmla="val 41665"/>
            </a:avLst>
          </a:prstGeom>
          <a:solidFill>
            <a:srgbClr val="FF3300"/>
          </a:solidFill>
          <a:ln w="9525">
            <a:solidFill>
              <a:schemeClr val="tx1"/>
            </a:solidFill>
            <a:miter lim="800000"/>
            <a:headEnd/>
            <a:tailEnd/>
          </a:ln>
        </p:spPr>
        <p:txBody>
          <a:bodyPr wrap="none" anchor="ct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ctr" eaLnBrk="1" hangingPunct="1"/>
            <a:endParaRPr lang="en-US" altLang="en-US"/>
          </a:p>
        </p:txBody>
      </p:sp>
    </p:spTree>
    <p:extLst>
      <p:ext uri="{BB962C8B-B14F-4D97-AF65-F5344CB8AC3E}">
        <p14:creationId xmlns:p14="http://schemas.microsoft.com/office/powerpoint/2010/main" val="1239813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83"/>
                                        </p:tgtEl>
                                        <p:attrNameLst>
                                          <p:attrName>style.visibility</p:attrName>
                                        </p:attrNameLst>
                                      </p:cBhvr>
                                      <p:to>
                                        <p:strVal val="visible"/>
                                      </p:to>
                                    </p:set>
                                    <p:anim calcmode="lin" valueType="num">
                                      <p:cBhvr additive="base">
                                        <p:cTn id="7" dur="500" fill="hold"/>
                                        <p:tgtEl>
                                          <p:spTgt spid="54283"/>
                                        </p:tgtEl>
                                        <p:attrNameLst>
                                          <p:attrName>ppt_x</p:attrName>
                                        </p:attrNameLst>
                                      </p:cBhvr>
                                      <p:tavLst>
                                        <p:tav tm="0">
                                          <p:val>
                                            <p:strVal val="#ppt_x"/>
                                          </p:val>
                                        </p:tav>
                                        <p:tav tm="100000">
                                          <p:val>
                                            <p:strVal val="#ppt_x"/>
                                          </p:val>
                                        </p:tav>
                                      </p:tavLst>
                                    </p:anim>
                                    <p:anim calcmode="lin" valueType="num">
                                      <p:cBhvr additive="base">
                                        <p:cTn id="8" dur="500" fill="hold"/>
                                        <p:tgtEl>
                                          <p:spTgt spid="5428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281"/>
                                        </p:tgtEl>
                                        <p:attrNameLst>
                                          <p:attrName>style.visibility</p:attrName>
                                        </p:attrNameLst>
                                      </p:cBhvr>
                                      <p:to>
                                        <p:strVal val="visible"/>
                                      </p:to>
                                    </p:set>
                                    <p:anim calcmode="lin" valueType="num">
                                      <p:cBhvr additive="base">
                                        <p:cTn id="11" dur="500" fill="hold"/>
                                        <p:tgtEl>
                                          <p:spTgt spid="54281"/>
                                        </p:tgtEl>
                                        <p:attrNameLst>
                                          <p:attrName>ppt_x</p:attrName>
                                        </p:attrNameLst>
                                      </p:cBhvr>
                                      <p:tavLst>
                                        <p:tav tm="0">
                                          <p:val>
                                            <p:strVal val="#ppt_x"/>
                                          </p:val>
                                        </p:tav>
                                        <p:tav tm="100000">
                                          <p:val>
                                            <p:strVal val="#ppt_x"/>
                                          </p:val>
                                        </p:tav>
                                      </p:tavLst>
                                    </p:anim>
                                    <p:anim calcmode="lin" valueType="num">
                                      <p:cBhvr additive="base">
                                        <p:cTn id="12" dur="500" fill="hold"/>
                                        <p:tgtEl>
                                          <p:spTgt spid="542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1" grpId="0" animBg="1"/>
      <p:bldP spid="542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6" name="Text Box 10"/>
          <p:cNvSpPr txBox="1">
            <a:spLocks noChangeArrowheads="1"/>
          </p:cNvSpPr>
          <p:nvPr/>
        </p:nvSpPr>
        <p:spPr bwMode="auto">
          <a:xfrm>
            <a:off x="1828800" y="5105402"/>
            <a:ext cx="8991600" cy="1200329"/>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ctr" eaLnBrk="1" hangingPunct="1">
              <a:spcBef>
                <a:spcPct val="50000"/>
              </a:spcBef>
            </a:pPr>
            <a:r>
              <a:rPr lang="en-US" altLang="en-US" sz="3600" b="1">
                <a:solidFill>
                  <a:srgbClr val="CC0099"/>
                </a:solidFill>
                <a:latin typeface="Times New Roman" panose="02020603050405020304" pitchFamily="18" charset="0"/>
              </a:rPr>
              <a:t> Người nông dân đang phơi cà phê.         Năng lượng mặt trời dùng để sấy khô cà phê. </a:t>
            </a:r>
          </a:p>
        </p:txBody>
      </p:sp>
      <p:sp>
        <p:nvSpPr>
          <p:cNvPr id="55307" name="AutoShape 11"/>
          <p:cNvSpPr>
            <a:spLocks noChangeArrowheads="1"/>
          </p:cNvSpPr>
          <p:nvPr/>
        </p:nvSpPr>
        <p:spPr bwMode="auto">
          <a:xfrm>
            <a:off x="6553200" y="3200400"/>
            <a:ext cx="762000" cy="457200"/>
          </a:xfrm>
          <a:prstGeom prst="rightArrow">
            <a:avLst>
              <a:gd name="adj1" fmla="val 50000"/>
              <a:gd name="adj2" fmla="val 41667"/>
            </a:avLst>
          </a:prstGeom>
          <a:solidFill>
            <a:srgbClr val="FF3300"/>
          </a:solidFill>
          <a:ln w="9525">
            <a:solidFill>
              <a:schemeClr val="tx1"/>
            </a:solidFill>
            <a:miter lim="800000"/>
            <a:headEnd/>
            <a:tailEnd/>
          </a:ln>
        </p:spPr>
        <p:txBody>
          <a:bodyPr wrap="none" anchor="ct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ctr" eaLnBrk="1" hangingPunct="1"/>
            <a:endParaRPr lang="en-US" altLang="en-US"/>
          </a:p>
        </p:txBody>
      </p:sp>
      <p:pic>
        <p:nvPicPr>
          <p:cNvPr id="32773" name="Picture 15" descr="http://baodaklak.vn/dataimages/201211/original/images786125_DSC092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81000"/>
            <a:ext cx="5867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6"/>
          <p:cNvSpPr>
            <a:spLocks noChangeArrowheads="1"/>
          </p:cNvSpPr>
          <p:nvPr/>
        </p:nvSpPr>
        <p:spPr bwMode="auto">
          <a:xfrm>
            <a:off x="1143000" y="5181600"/>
            <a:ext cx="533400" cy="457200"/>
          </a:xfrm>
          <a:prstGeom prst="rightArrow">
            <a:avLst>
              <a:gd name="adj1" fmla="val 50000"/>
              <a:gd name="adj2" fmla="val 41665"/>
            </a:avLst>
          </a:prstGeom>
          <a:solidFill>
            <a:srgbClr val="FF3300"/>
          </a:solidFill>
          <a:ln w="9525">
            <a:solidFill>
              <a:schemeClr val="tx1"/>
            </a:solidFill>
            <a:miter lim="800000"/>
            <a:headEnd/>
            <a:tailEnd/>
          </a:ln>
        </p:spPr>
        <p:txBody>
          <a:bodyPr wrap="none" anchor="ct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ctr" eaLnBrk="1" hangingPunct="1"/>
            <a:endParaRPr lang="en-US" altLang="en-US"/>
          </a:p>
        </p:txBody>
      </p:sp>
    </p:spTree>
    <p:extLst>
      <p:ext uri="{BB962C8B-B14F-4D97-AF65-F5344CB8AC3E}">
        <p14:creationId xmlns:p14="http://schemas.microsoft.com/office/powerpoint/2010/main" val="3788407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3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5306"/>
                                        </p:tgtEl>
                                        <p:attrNameLst>
                                          <p:attrName>style.visibility</p:attrName>
                                        </p:attrNameLst>
                                      </p:cBhvr>
                                      <p:to>
                                        <p:strVal val="visible"/>
                                      </p:to>
                                    </p:set>
                                    <p:anim calcmode="lin" valueType="num">
                                      <p:cBhvr additive="base">
                                        <p:cTn id="15" dur="500" fill="hold"/>
                                        <p:tgtEl>
                                          <p:spTgt spid="55306"/>
                                        </p:tgtEl>
                                        <p:attrNameLst>
                                          <p:attrName>ppt_x</p:attrName>
                                        </p:attrNameLst>
                                      </p:cBhvr>
                                      <p:tavLst>
                                        <p:tav tm="0">
                                          <p:val>
                                            <p:strVal val="#ppt_x"/>
                                          </p:val>
                                        </p:tav>
                                        <p:tav tm="100000">
                                          <p:val>
                                            <p:strVal val="#ppt_x"/>
                                          </p:val>
                                        </p:tav>
                                      </p:tavLst>
                                    </p:anim>
                                    <p:anim calcmode="lin" valueType="num">
                                      <p:cBhvr additive="base">
                                        <p:cTn id="16" dur="500" fill="hold"/>
                                        <p:tgtEl>
                                          <p:spTgt spid="553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animBg="1" autoUpdateAnimBg="0"/>
      <p:bldP spid="55307" grpId="0" animBg="1" autoUpdateAnimBg="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E:\THU VIEN HINH\KHUNG\8aece16204d957f8a6b13572906e9f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0"/>
          <p:cNvSpPr txBox="1">
            <a:spLocks noChangeArrowheads="1"/>
          </p:cNvSpPr>
          <p:nvPr/>
        </p:nvSpPr>
        <p:spPr bwMode="auto">
          <a:xfrm>
            <a:off x="1752600" y="914400"/>
            <a:ext cx="9067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r>
              <a:rPr lang="en-US" altLang="en-US" sz="4000" b="1">
                <a:solidFill>
                  <a:srgbClr val="0000FF"/>
                </a:solidFill>
                <a:latin typeface="Tahoma" panose="020B0604030504040204" pitchFamily="34" charset="0"/>
                <a:cs typeface="Tahoma" panose="020B0604030504040204" pitchFamily="34" charset="0"/>
              </a:rPr>
              <a:t>1. Vai trò của năng lượng mặt trời trong tự nhiên.</a:t>
            </a:r>
          </a:p>
          <a:p>
            <a:pPr eaLnBrk="1" hangingPunct="1">
              <a:spcBef>
                <a:spcPct val="50000"/>
              </a:spcBef>
            </a:pPr>
            <a:r>
              <a:rPr lang="en-US" altLang="en-US" sz="4000" b="1">
                <a:solidFill>
                  <a:srgbClr val="0000FF"/>
                </a:solidFill>
                <a:latin typeface="Tahoma" panose="020B0604030504040204" pitchFamily="34" charset="0"/>
                <a:cs typeface="Tahoma" panose="020B0604030504040204" pitchFamily="34" charset="0"/>
              </a:rPr>
              <a:t>2. Con người sử dụng năng lượng mặt trời cho cuộc sống.</a:t>
            </a:r>
          </a:p>
        </p:txBody>
      </p:sp>
    </p:spTree>
    <p:extLst>
      <p:ext uri="{BB962C8B-B14F-4D97-AF65-F5344CB8AC3E}">
        <p14:creationId xmlns:p14="http://schemas.microsoft.com/office/powerpoint/2010/main" val="1525050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par>
                                <p:cTn id="8" presetID="5" presetClass="entr" presetSubtype="10"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8" name="Text Box 10"/>
          <p:cNvSpPr txBox="1">
            <a:spLocks noChangeArrowheads="1"/>
          </p:cNvSpPr>
          <p:nvPr/>
        </p:nvSpPr>
        <p:spPr bwMode="auto">
          <a:xfrm>
            <a:off x="1905000" y="4876800"/>
            <a:ext cx="8915400" cy="1200329"/>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just" eaLnBrk="1" hangingPunct="1">
              <a:spcBef>
                <a:spcPct val="50000"/>
              </a:spcBef>
            </a:pPr>
            <a:r>
              <a:rPr lang="en-US" altLang="en-US" sz="3600" b="1">
                <a:solidFill>
                  <a:srgbClr val="0000CC"/>
                </a:solidFill>
                <a:latin typeface="Times New Roman" panose="02020603050405020304" pitchFamily="18" charset="0"/>
              </a:rPr>
              <a:t>Tại cánh đồng muối, năng lượng mặt trời làm nước bay hơi, con người thu được muối.</a:t>
            </a:r>
          </a:p>
        </p:txBody>
      </p:sp>
      <p:sp>
        <p:nvSpPr>
          <p:cNvPr id="58379" name="AutoShape 11"/>
          <p:cNvSpPr>
            <a:spLocks noChangeArrowheads="1"/>
          </p:cNvSpPr>
          <p:nvPr/>
        </p:nvSpPr>
        <p:spPr bwMode="auto">
          <a:xfrm>
            <a:off x="1143000" y="5248364"/>
            <a:ext cx="609600" cy="457200"/>
          </a:xfrm>
          <a:prstGeom prst="rightArrow">
            <a:avLst>
              <a:gd name="adj1" fmla="val 50000"/>
              <a:gd name="adj2" fmla="val 41667"/>
            </a:avLst>
          </a:prstGeom>
          <a:solidFill>
            <a:srgbClr val="FF3300"/>
          </a:solidFill>
          <a:ln w="9525">
            <a:solidFill>
              <a:schemeClr val="tx1"/>
            </a:solidFill>
            <a:miter lim="800000"/>
            <a:headEnd/>
            <a:tailEnd/>
          </a:ln>
        </p:spPr>
        <p:txBody>
          <a:bodyPr wrap="none" anchor="ct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ctr" eaLnBrk="1" hangingPunct="1"/>
            <a:endParaRPr lang="en-US" altLang="en-US"/>
          </a:p>
        </p:txBody>
      </p:sp>
      <p:pic>
        <p:nvPicPr>
          <p:cNvPr id="33797" name="Picture 20" descr="http://nongnghiep.vn/Upload/Image/2013/2/18/180220131718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609600"/>
            <a:ext cx="5867400"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389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378"/>
                                        </p:tgtEl>
                                        <p:attrNameLst>
                                          <p:attrName>style.visibility</p:attrName>
                                        </p:attrNameLst>
                                      </p:cBhvr>
                                      <p:to>
                                        <p:strVal val="visible"/>
                                      </p:to>
                                    </p:set>
                                    <p:anim calcmode="lin" valueType="num">
                                      <p:cBhvr additive="base">
                                        <p:cTn id="7" dur="1000" fill="hold"/>
                                        <p:tgtEl>
                                          <p:spTgt spid="58378"/>
                                        </p:tgtEl>
                                        <p:attrNameLst>
                                          <p:attrName>ppt_x</p:attrName>
                                        </p:attrNameLst>
                                      </p:cBhvr>
                                      <p:tavLst>
                                        <p:tav tm="0">
                                          <p:val>
                                            <p:strVal val="0-#ppt_w/2"/>
                                          </p:val>
                                        </p:tav>
                                        <p:tav tm="100000">
                                          <p:val>
                                            <p:strVal val="#ppt_x"/>
                                          </p:val>
                                        </p:tav>
                                      </p:tavLst>
                                    </p:anim>
                                    <p:anim calcmode="lin" valueType="num">
                                      <p:cBhvr additive="base">
                                        <p:cTn id="8" dur="1000" fill="hold"/>
                                        <p:tgtEl>
                                          <p:spTgt spid="5837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8379"/>
                                        </p:tgtEl>
                                        <p:attrNameLst>
                                          <p:attrName>style.visibility</p:attrName>
                                        </p:attrNameLst>
                                      </p:cBhvr>
                                      <p:to>
                                        <p:strVal val="visible"/>
                                      </p:to>
                                    </p:set>
                                    <p:anim calcmode="lin" valueType="num">
                                      <p:cBhvr additive="base">
                                        <p:cTn id="11" dur="1000" fill="hold"/>
                                        <p:tgtEl>
                                          <p:spTgt spid="58379"/>
                                        </p:tgtEl>
                                        <p:attrNameLst>
                                          <p:attrName>ppt_x</p:attrName>
                                        </p:attrNameLst>
                                      </p:cBhvr>
                                      <p:tavLst>
                                        <p:tav tm="0">
                                          <p:val>
                                            <p:strVal val="0-#ppt_w/2"/>
                                          </p:val>
                                        </p:tav>
                                        <p:tav tm="100000">
                                          <p:val>
                                            <p:strVal val="#ppt_x"/>
                                          </p:val>
                                        </p:tav>
                                      </p:tavLst>
                                    </p:anim>
                                    <p:anim calcmode="lin" valueType="num">
                                      <p:cBhvr additive="base">
                                        <p:cTn id="12" dur="1000" fill="hold"/>
                                        <p:tgtEl>
                                          <p:spTgt spid="583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8" grpId="0" animBg="1" autoUpdateAnimBg="0"/>
      <p:bldP spid="58379"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vu tru"/>
          <p:cNvPicPr>
            <a:picLocks noChangeAspect="1" noChangeArrowheads="1"/>
          </p:cNvPicPr>
          <p:nvPr/>
        </p:nvPicPr>
        <p:blipFill>
          <a:blip r:embed="rId3">
            <a:lum bright="46000"/>
            <a:extLst>
              <a:ext uri="{28A0092B-C50C-407E-A947-70E740481C1C}">
                <a14:useLocalDpi xmlns:a14="http://schemas.microsoft.com/office/drawing/2010/main" val="0"/>
              </a:ext>
            </a:extLst>
          </a:blip>
          <a:srcRect/>
          <a:stretch>
            <a:fillRect/>
          </a:stretch>
        </p:blipFill>
        <p:spPr bwMode="auto">
          <a:xfrm>
            <a:off x="1600200" y="609600"/>
            <a:ext cx="4267200" cy="56388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56325" name="Text Box 5"/>
          <p:cNvSpPr txBox="1">
            <a:spLocks noChangeArrowheads="1"/>
          </p:cNvSpPr>
          <p:nvPr/>
        </p:nvSpPr>
        <p:spPr bwMode="auto">
          <a:xfrm>
            <a:off x="7162800" y="2286000"/>
            <a:ext cx="4267200" cy="23083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just" eaLnBrk="1" hangingPunct="1">
              <a:spcBef>
                <a:spcPct val="50000"/>
              </a:spcBef>
            </a:pPr>
            <a:r>
              <a:rPr lang="en-US" altLang="en-US" sz="3600" b="1">
                <a:solidFill>
                  <a:srgbClr val="CC0099"/>
                </a:solidFill>
                <a:latin typeface="Times New Roman" panose="02020603050405020304" pitchFamily="18" charset="0"/>
              </a:rPr>
              <a:t>Tấm pin mặt trời của tàu vũ trụ. Năng lượng mặt trời dùng để phát điện.</a:t>
            </a:r>
          </a:p>
        </p:txBody>
      </p:sp>
      <p:sp>
        <p:nvSpPr>
          <p:cNvPr id="56326" name="AutoShape 6"/>
          <p:cNvSpPr>
            <a:spLocks noChangeArrowheads="1"/>
          </p:cNvSpPr>
          <p:nvPr/>
        </p:nvSpPr>
        <p:spPr bwMode="auto">
          <a:xfrm>
            <a:off x="6096000" y="3124200"/>
            <a:ext cx="609600" cy="457200"/>
          </a:xfrm>
          <a:prstGeom prst="rightArrow">
            <a:avLst>
              <a:gd name="adj1" fmla="val 50000"/>
              <a:gd name="adj2" fmla="val 41667"/>
            </a:avLst>
          </a:prstGeom>
          <a:solidFill>
            <a:srgbClr val="FF3300"/>
          </a:solidFill>
          <a:ln w="9525">
            <a:solidFill>
              <a:schemeClr val="tx1"/>
            </a:solidFill>
            <a:miter lim="800000"/>
            <a:headEnd/>
            <a:tailEnd/>
          </a:ln>
        </p:spPr>
        <p:txBody>
          <a:bodyPr wrap="none" anchor="ct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ctr" eaLnBrk="1" hangingPunct="1"/>
            <a:endParaRPr lang="en-US" altLang="en-US"/>
          </a:p>
        </p:txBody>
      </p:sp>
    </p:spTree>
    <p:extLst>
      <p:ext uri="{BB962C8B-B14F-4D97-AF65-F5344CB8AC3E}">
        <p14:creationId xmlns:p14="http://schemas.microsoft.com/office/powerpoint/2010/main" val="2616578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6"/>
                                        </p:tgtEl>
                                        <p:attrNameLst>
                                          <p:attrName>style.visibility</p:attrName>
                                        </p:attrNameLst>
                                      </p:cBhvr>
                                      <p:to>
                                        <p:strVal val="visible"/>
                                      </p:to>
                                    </p:set>
                                    <p:anim calcmode="lin" valueType="num">
                                      <p:cBhvr additive="base">
                                        <p:cTn id="7" dur="1000" fill="hold"/>
                                        <p:tgtEl>
                                          <p:spTgt spid="56326"/>
                                        </p:tgtEl>
                                        <p:attrNameLst>
                                          <p:attrName>ppt_x</p:attrName>
                                        </p:attrNameLst>
                                      </p:cBhvr>
                                      <p:tavLst>
                                        <p:tav tm="0">
                                          <p:val>
                                            <p:strVal val="0-#ppt_w/2"/>
                                          </p:val>
                                        </p:tav>
                                        <p:tav tm="100000">
                                          <p:val>
                                            <p:strVal val="#ppt_x"/>
                                          </p:val>
                                        </p:tav>
                                      </p:tavLst>
                                    </p:anim>
                                    <p:anim calcmode="lin" valueType="num">
                                      <p:cBhvr additive="base">
                                        <p:cTn id="8" dur="1000" fill="hold"/>
                                        <p:tgtEl>
                                          <p:spTgt spid="563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6325"/>
                                        </p:tgtEl>
                                        <p:attrNameLst>
                                          <p:attrName>style.visibility</p:attrName>
                                        </p:attrNameLst>
                                      </p:cBhvr>
                                      <p:to>
                                        <p:strVal val="visible"/>
                                      </p:to>
                                    </p:set>
                                    <p:anim calcmode="lin" valueType="num">
                                      <p:cBhvr additive="base">
                                        <p:cTn id="11" dur="1000" fill="hold"/>
                                        <p:tgtEl>
                                          <p:spTgt spid="56325"/>
                                        </p:tgtEl>
                                        <p:attrNameLst>
                                          <p:attrName>ppt_x</p:attrName>
                                        </p:attrNameLst>
                                      </p:cBhvr>
                                      <p:tavLst>
                                        <p:tav tm="0">
                                          <p:val>
                                            <p:strVal val="0-#ppt_w/2"/>
                                          </p:val>
                                        </p:tav>
                                        <p:tav tm="100000">
                                          <p:val>
                                            <p:strVal val="#ppt_x"/>
                                          </p:val>
                                        </p:tav>
                                      </p:tavLst>
                                    </p:anim>
                                    <p:anim calcmode="lin" valueType="num">
                                      <p:cBhvr additive="base">
                                        <p:cTn id="12" dur="1000" fill="hold"/>
                                        <p:tgtEl>
                                          <p:spTgt spid="563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2362200" y="381000"/>
            <a:ext cx="80772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just" eaLnBrk="1" hangingPunct="1">
              <a:spcBef>
                <a:spcPct val="50000"/>
              </a:spcBef>
            </a:pPr>
            <a:r>
              <a:rPr lang="en-US" altLang="en-US" sz="3800">
                <a:solidFill>
                  <a:srgbClr val="0000FF"/>
                </a:solidFill>
                <a:latin typeface="Tahoma" panose="020B0604030504040204" pitchFamily="34" charset="0"/>
                <a:cs typeface="Tahoma" panose="020B0604030504040204" pitchFamily="34" charset="0"/>
              </a:rPr>
              <a:t>  Bếp nấu dùng năng lượng mặt trời </a:t>
            </a:r>
          </a:p>
        </p:txBody>
      </p:sp>
      <p:sp>
        <p:nvSpPr>
          <p:cNvPr id="35844" name="AutoShape 2" descr="bếp năng lượng mặt trời 4"/>
          <p:cNvSpPr>
            <a:spLocks noChangeAspect="1" noChangeArrowheads="1"/>
          </p:cNvSpPr>
          <p:nvPr/>
        </p:nvSpPr>
        <p:spPr bwMode="auto">
          <a:xfrm>
            <a:off x="1323975"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endParaRPr lang="en-US" altLang="en-US"/>
          </a:p>
        </p:txBody>
      </p:sp>
      <p:sp>
        <p:nvSpPr>
          <p:cNvPr id="35845" name="AutoShape 4" descr="bếp năng lượng mặt trời 4"/>
          <p:cNvSpPr>
            <a:spLocks noChangeAspect="1" noChangeArrowheads="1"/>
          </p:cNvSpPr>
          <p:nvPr/>
        </p:nvSpPr>
        <p:spPr bwMode="auto">
          <a:xfrm>
            <a:off x="1323975"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endParaRPr lang="en-US" altLang="en-US"/>
          </a:p>
        </p:txBody>
      </p:sp>
      <p:sp>
        <p:nvSpPr>
          <p:cNvPr id="35846" name="AutoShape 6" descr="bếp năng lượng mặt trời 4"/>
          <p:cNvSpPr>
            <a:spLocks noChangeAspect="1" noChangeArrowheads="1"/>
          </p:cNvSpPr>
          <p:nvPr/>
        </p:nvSpPr>
        <p:spPr bwMode="auto">
          <a:xfrm>
            <a:off x="1323975"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endParaRPr lang="en-US" altLang="en-US"/>
          </a:p>
        </p:txBody>
      </p:sp>
      <p:sp>
        <p:nvSpPr>
          <p:cNvPr id="35847" name="AutoShape 9" descr="bếp năng lượng mặt trời 5"/>
          <p:cNvSpPr>
            <a:spLocks noChangeAspect="1" noChangeArrowheads="1"/>
          </p:cNvSpPr>
          <p:nvPr/>
        </p:nvSpPr>
        <p:spPr bwMode="auto">
          <a:xfrm>
            <a:off x="1323975"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endParaRPr lang="en-US" altLang="en-US"/>
          </a:p>
        </p:txBody>
      </p:sp>
      <p:pic>
        <p:nvPicPr>
          <p:cNvPr id="3584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38" y="1371600"/>
            <a:ext cx="7777162" cy="5029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0417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heckerboard(across)">
                                      <p:cBhvr>
                                        <p:cTn id="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1371600" y="533400"/>
            <a:ext cx="9296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ctr" eaLnBrk="1" hangingPunct="1">
              <a:spcBef>
                <a:spcPct val="50000"/>
              </a:spcBef>
            </a:pPr>
            <a:r>
              <a:rPr lang="en-US" altLang="en-US" sz="3500">
                <a:solidFill>
                  <a:srgbClr val="0000FF"/>
                </a:solidFill>
                <a:latin typeface="Tahoma" panose="020B0604030504040204" pitchFamily="34" charset="0"/>
                <a:cs typeface="Tahoma" panose="020B0604030504040204" pitchFamily="34" charset="0"/>
              </a:rPr>
              <a:t>Bình nước nóng sử dụng năng lượng mặt trời</a:t>
            </a:r>
            <a:endParaRPr lang="en-US" altLang="en-US" sz="3500">
              <a:solidFill>
                <a:srgbClr val="FF3300"/>
              </a:solidFill>
              <a:latin typeface="Times New Roman" panose="02020603050405020304" pitchFamily="18" charset="0"/>
            </a:endParaRPr>
          </a:p>
        </p:txBody>
      </p:sp>
      <p:pic>
        <p:nvPicPr>
          <p:cNvPr id="27662" name="Picture 14" descr="Kết quả hình ảnh cho máy nước nóng năng lượng mặt trời để trên mái nh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1485901"/>
            <a:ext cx="66802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612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1000"/>
                                        <p:tgtEl>
                                          <p:spTgt spid="27652"/>
                                        </p:tgtEl>
                                      </p:cBhvr>
                                    </p:animEffect>
                                    <p:anim calcmode="lin" valueType="num">
                                      <p:cBhvr>
                                        <p:cTn id="8" dur="1000" fill="hold"/>
                                        <p:tgtEl>
                                          <p:spTgt spid="27652"/>
                                        </p:tgtEl>
                                        <p:attrNameLst>
                                          <p:attrName>ppt_x</p:attrName>
                                        </p:attrNameLst>
                                      </p:cBhvr>
                                      <p:tavLst>
                                        <p:tav tm="0">
                                          <p:val>
                                            <p:strVal val="#ppt_x"/>
                                          </p:val>
                                        </p:tav>
                                        <p:tav tm="100000">
                                          <p:val>
                                            <p:strVal val="#ppt_x"/>
                                          </p:val>
                                        </p:tav>
                                      </p:tavLst>
                                    </p:anim>
                                    <p:anim calcmode="lin" valueType="num">
                                      <p:cBhvr>
                                        <p:cTn id="9" dur="1000" fill="hold"/>
                                        <p:tgtEl>
                                          <p:spTgt spid="2765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662"/>
                                        </p:tgtEl>
                                        <p:attrNameLst>
                                          <p:attrName>style.visibility</p:attrName>
                                        </p:attrNameLst>
                                      </p:cBhvr>
                                      <p:to>
                                        <p:strVal val="visible"/>
                                      </p:to>
                                    </p:set>
                                    <p:animEffect transition="in" filter="fade">
                                      <p:cBhvr>
                                        <p:cTn id="12" dur="1000"/>
                                        <p:tgtEl>
                                          <p:spTgt spid="27662"/>
                                        </p:tgtEl>
                                      </p:cBhvr>
                                    </p:animEffect>
                                    <p:anim calcmode="lin" valueType="num">
                                      <p:cBhvr>
                                        <p:cTn id="13" dur="1000" fill="hold"/>
                                        <p:tgtEl>
                                          <p:spTgt spid="27662"/>
                                        </p:tgtEl>
                                        <p:attrNameLst>
                                          <p:attrName>ppt_x</p:attrName>
                                        </p:attrNameLst>
                                      </p:cBhvr>
                                      <p:tavLst>
                                        <p:tav tm="0">
                                          <p:val>
                                            <p:strVal val="#ppt_x"/>
                                          </p:val>
                                        </p:tav>
                                        <p:tav tm="100000">
                                          <p:val>
                                            <p:strVal val="#ppt_x"/>
                                          </p:val>
                                        </p:tav>
                                      </p:tavLst>
                                    </p:anim>
                                    <p:anim calcmode="lin" valueType="num">
                                      <p:cBhvr>
                                        <p:cTn id="14" dur="1000" fill="hold"/>
                                        <p:tgtEl>
                                          <p:spTgt spid="276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14"/>
          <p:cNvSpPr txBox="1">
            <a:spLocks noChangeArrowheads="1"/>
          </p:cNvSpPr>
          <p:nvPr/>
        </p:nvSpPr>
        <p:spPr bwMode="auto">
          <a:xfrm>
            <a:off x="1752600" y="4724401"/>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endParaRPr lang="en-US" altLang="en-US" sz="1800"/>
          </a:p>
        </p:txBody>
      </p:sp>
      <p:pic>
        <p:nvPicPr>
          <p:cNvPr id="26641" name="Picture 17" descr="Kết quả hình ảnh cho mái nhà lắp  năng lượng mặt trờ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447800"/>
            <a:ext cx="7391399" cy="492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4"/>
          <p:cNvSpPr txBox="1">
            <a:spLocks noChangeArrowheads="1"/>
          </p:cNvSpPr>
          <p:nvPr/>
        </p:nvSpPr>
        <p:spPr bwMode="auto">
          <a:xfrm>
            <a:off x="1409699" y="533400"/>
            <a:ext cx="92964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ctr" eaLnBrk="1" hangingPunct="1">
              <a:spcBef>
                <a:spcPct val="50000"/>
              </a:spcBef>
            </a:pPr>
            <a:r>
              <a:rPr lang="en-US" altLang="en-US" sz="3800">
                <a:solidFill>
                  <a:srgbClr val="0000FF"/>
                </a:solidFill>
                <a:latin typeface="Tahoma" panose="020B0604030504040204" pitchFamily="34" charset="0"/>
                <a:cs typeface="Tahoma" panose="020B0604030504040204" pitchFamily="34" charset="0"/>
              </a:rPr>
              <a:t>Hệ thống năng lượng mặt trời áp mái</a:t>
            </a:r>
            <a:endParaRPr lang="en-US" altLang="en-US" sz="3800">
              <a:solidFill>
                <a:srgbClr val="FF3300"/>
              </a:solidFill>
              <a:latin typeface="Times New Roman" panose="02020603050405020304" pitchFamily="18" charset="0"/>
            </a:endParaRPr>
          </a:p>
        </p:txBody>
      </p:sp>
    </p:spTree>
    <p:extLst>
      <p:ext uri="{BB962C8B-B14F-4D97-AF65-F5344CB8AC3E}">
        <p14:creationId xmlns:p14="http://schemas.microsoft.com/office/powerpoint/2010/main" val="787968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360"/>
                                          </p:val>
                                        </p:tav>
                                        <p:tav tm="100000">
                                          <p:val>
                                            <p:fltVal val="0"/>
                                          </p:val>
                                        </p:tav>
                                      </p:tavLst>
                                    </p:anim>
                                    <p:animEffect transition="in" filter="fade">
                                      <p:cBhvr>
                                        <p:cTn id="10" dur="1000"/>
                                        <p:tgtEl>
                                          <p:spTgt spid="17"/>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6641"/>
                                        </p:tgtEl>
                                        <p:attrNameLst>
                                          <p:attrName>style.visibility</p:attrName>
                                        </p:attrNameLst>
                                      </p:cBhvr>
                                      <p:to>
                                        <p:strVal val="visible"/>
                                      </p:to>
                                    </p:set>
                                    <p:anim calcmode="lin" valueType="num">
                                      <p:cBhvr>
                                        <p:cTn id="13" dur="1000" fill="hold"/>
                                        <p:tgtEl>
                                          <p:spTgt spid="26641"/>
                                        </p:tgtEl>
                                        <p:attrNameLst>
                                          <p:attrName>ppt_w</p:attrName>
                                        </p:attrNameLst>
                                      </p:cBhvr>
                                      <p:tavLst>
                                        <p:tav tm="0">
                                          <p:val>
                                            <p:fltVal val="0"/>
                                          </p:val>
                                        </p:tav>
                                        <p:tav tm="100000">
                                          <p:val>
                                            <p:strVal val="#ppt_w"/>
                                          </p:val>
                                        </p:tav>
                                      </p:tavLst>
                                    </p:anim>
                                    <p:anim calcmode="lin" valueType="num">
                                      <p:cBhvr>
                                        <p:cTn id="14" dur="1000" fill="hold"/>
                                        <p:tgtEl>
                                          <p:spTgt spid="26641"/>
                                        </p:tgtEl>
                                        <p:attrNameLst>
                                          <p:attrName>ppt_h</p:attrName>
                                        </p:attrNameLst>
                                      </p:cBhvr>
                                      <p:tavLst>
                                        <p:tav tm="0">
                                          <p:val>
                                            <p:fltVal val="0"/>
                                          </p:val>
                                        </p:tav>
                                        <p:tav tm="100000">
                                          <p:val>
                                            <p:strVal val="#ppt_h"/>
                                          </p:val>
                                        </p:tav>
                                      </p:tavLst>
                                    </p:anim>
                                    <p:anim calcmode="lin" valueType="num">
                                      <p:cBhvr>
                                        <p:cTn id="15" dur="1000" fill="hold"/>
                                        <p:tgtEl>
                                          <p:spTgt spid="26641"/>
                                        </p:tgtEl>
                                        <p:attrNameLst>
                                          <p:attrName>style.rotation</p:attrName>
                                        </p:attrNameLst>
                                      </p:cBhvr>
                                      <p:tavLst>
                                        <p:tav tm="0">
                                          <p:val>
                                            <p:fltVal val="360"/>
                                          </p:val>
                                        </p:tav>
                                        <p:tav tm="100000">
                                          <p:val>
                                            <p:fltVal val="0"/>
                                          </p:val>
                                        </p:tav>
                                      </p:tavLst>
                                    </p:anim>
                                    <p:animEffect transition="in" filter="fade">
                                      <p:cBhvr>
                                        <p:cTn id="16" dur="1000"/>
                                        <p:tgtEl>
                                          <p:spTgt spid="26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5" descr="Bouquet"/>
          <p:cNvSpPr txBox="1">
            <a:spLocks noChangeArrowheads="1"/>
          </p:cNvSpPr>
          <p:nvPr/>
        </p:nvSpPr>
        <p:spPr bwMode="auto">
          <a:xfrm>
            <a:off x="1905000" y="2209800"/>
            <a:ext cx="8001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just" eaLnBrk="1" hangingPunct="1"/>
            <a:r>
              <a:rPr lang="en-US" altLang="en-US" sz="4000" b="1">
                <a:solidFill>
                  <a:srgbClr val="0000FF"/>
                </a:solidFill>
                <a:latin typeface="Tahoma" panose="020B0604030504040204" pitchFamily="34" charset="0"/>
                <a:cs typeface="Tahoma" panose="020B0604030504040204" pitchFamily="34" charset="0"/>
              </a:rPr>
              <a:t>Năng lượng mặt trời dùng để chiếu sáng, sưởi ấm, làm khô, đun nấu, phát điện,…</a:t>
            </a:r>
          </a:p>
        </p:txBody>
      </p:sp>
    </p:spTree>
    <p:extLst>
      <p:ext uri="{BB962C8B-B14F-4D97-AF65-F5344CB8AC3E}">
        <p14:creationId xmlns:p14="http://schemas.microsoft.com/office/powerpoint/2010/main" val="348475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0" name="Text Box 8"/>
          <p:cNvSpPr txBox="1">
            <a:spLocks noChangeArrowheads="1"/>
          </p:cNvSpPr>
          <p:nvPr/>
        </p:nvSpPr>
        <p:spPr bwMode="auto">
          <a:xfrm>
            <a:off x="1143000" y="1447800"/>
            <a:ext cx="9906000"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just" eaLnBrk="1" hangingPunct="1">
              <a:spcBef>
                <a:spcPct val="50000"/>
              </a:spcBef>
            </a:pPr>
            <a:r>
              <a:rPr lang="en-US" altLang="en-US" sz="4500" b="1">
                <a:solidFill>
                  <a:srgbClr val="0000FF"/>
                </a:solidFill>
                <a:latin typeface="Times New Roman" panose="02020603050405020304" pitchFamily="18" charset="0"/>
              </a:rPr>
              <a:t>   Sau bài học hôm nay, em hãy quan sát xem ở gia đình hoặc ở địa phương em, con người đã sử dụng năng lượng mặt trời vào những việc gì nhé! Điều đó sẽ giúp các em ghi nhớ bài học đấy!</a:t>
            </a:r>
          </a:p>
        </p:txBody>
      </p:sp>
    </p:spTree>
    <p:extLst>
      <p:ext uri="{BB962C8B-B14F-4D97-AF65-F5344CB8AC3E}">
        <p14:creationId xmlns:p14="http://schemas.microsoft.com/office/powerpoint/2010/main" val="1614927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9400">
                                            <p:txEl>
                                              <p:pRg st="0" end="0"/>
                                            </p:txEl>
                                          </p:spTgt>
                                        </p:tgtEl>
                                        <p:attrNameLst>
                                          <p:attrName>style.visibility</p:attrName>
                                        </p:attrNameLst>
                                      </p:cBhvr>
                                      <p:to>
                                        <p:strVal val="visible"/>
                                      </p:to>
                                    </p:set>
                                    <p:animEffect transition="in" filter="wipe(left)">
                                      <p:cBhvr>
                                        <p:cTn id="7" dur="1000"/>
                                        <p:tgtEl>
                                          <p:spTgt spid="594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E:\THU VIEN HINH\HINH NEN\HINH NEN HOA CHIM\d48746a71c7bfb149d2445aaf91054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5" descr="Bouquet"/>
          <p:cNvSpPr txBox="1">
            <a:spLocks noChangeArrowheads="1"/>
          </p:cNvSpPr>
          <p:nvPr/>
        </p:nvSpPr>
        <p:spPr bwMode="auto">
          <a:xfrm>
            <a:off x="3124199" y="2257961"/>
            <a:ext cx="9067799" cy="13234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ctr" eaLnBrk="1" hangingPunct="1"/>
            <a:r>
              <a:rPr lang="en-US" altLang="en-US" sz="4000" b="1">
                <a:solidFill>
                  <a:srgbClr val="00B050"/>
                </a:solidFill>
                <a:latin typeface="Tahoma" panose="020B0604030504040204" pitchFamily="34" charset="0"/>
                <a:cs typeface="Tahoma" panose="020B0604030504040204" pitchFamily="34" charset="0"/>
              </a:rPr>
              <a:t> </a:t>
            </a:r>
            <a:r>
              <a:rPr lang="en-US" altLang="en-US" sz="4000" b="1">
                <a:solidFill>
                  <a:srgbClr val="00B050"/>
                </a:solidFill>
                <a:latin typeface="UVN Dinh Hon" pitchFamily="66" charset="0"/>
                <a:cs typeface="Tahoma" panose="020B0604030504040204" pitchFamily="34" charset="0"/>
              </a:rPr>
              <a:t>Chào tạm biệt các  em !</a:t>
            </a:r>
          </a:p>
          <a:p>
            <a:pPr algn="ctr" eaLnBrk="1" hangingPunct="1"/>
            <a:endParaRPr lang="en-US" altLang="en-US" sz="4000" b="1">
              <a:solidFill>
                <a:srgbClr val="00B050"/>
              </a:solidFill>
              <a:latin typeface="UVN Dinh Hon" pitchFamily="66" charset="0"/>
              <a:cs typeface="Tahoma" panose="020B0604030504040204" pitchFamily="34" charset="0"/>
            </a:endParaRPr>
          </a:p>
        </p:txBody>
      </p:sp>
      <p:pic>
        <p:nvPicPr>
          <p:cNvPr id="40964" name="Picture 2" descr="E:\THU VIEN HINH\KHUNG\spielende-kinder-clipart-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200400"/>
            <a:ext cx="11429999"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358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981201" y="685802"/>
            <a:ext cx="83058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ctr" eaLnBrk="1" hangingPunct="1">
              <a:spcBef>
                <a:spcPts val="600"/>
              </a:spcBef>
            </a:pPr>
            <a:r>
              <a:rPr lang="en-US" altLang="en-US" sz="3000" b="1">
                <a:solidFill>
                  <a:srgbClr val="9900CC"/>
                </a:solidFill>
                <a:latin typeface="Times New Roman" panose="02020603050405020304" pitchFamily="18" charset="0"/>
              </a:rPr>
              <a:t>UỶ BAN NHÂN DÂN QUẬN TÂN PHÚ</a:t>
            </a:r>
          </a:p>
          <a:p>
            <a:pPr algn="ctr" eaLnBrk="1" hangingPunct="1">
              <a:spcBef>
                <a:spcPts val="600"/>
              </a:spcBef>
            </a:pPr>
            <a:r>
              <a:rPr lang="en-US" altLang="en-US" sz="3000" b="1" u="sng">
                <a:solidFill>
                  <a:srgbClr val="9900CC"/>
                </a:solidFill>
                <a:latin typeface="Times New Roman" panose="02020603050405020304" pitchFamily="18" charset="0"/>
              </a:rPr>
              <a:t>TRƯỜNG TIỂU HỌC VÕ THỊ SÁU</a:t>
            </a:r>
          </a:p>
        </p:txBody>
      </p:sp>
      <p:sp>
        <p:nvSpPr>
          <p:cNvPr id="13315" name="AutoShape 6" descr="Kết quả hình ảnh cho hình nền gió thổi"/>
          <p:cNvSpPr>
            <a:spLocks noChangeAspect="1" noChangeArrowheads="1"/>
          </p:cNvSpPr>
          <p:nvPr/>
        </p:nvSpPr>
        <p:spPr bwMode="auto">
          <a:xfrm>
            <a:off x="1323975"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endParaRPr lang="en-US" altLang="en-US"/>
          </a:p>
        </p:txBody>
      </p:sp>
      <p:sp>
        <p:nvSpPr>
          <p:cNvPr id="13316" name="Text Box 4"/>
          <p:cNvSpPr txBox="1">
            <a:spLocks noChangeArrowheads="1"/>
          </p:cNvSpPr>
          <p:nvPr/>
        </p:nvSpPr>
        <p:spPr bwMode="auto">
          <a:xfrm>
            <a:off x="1981201" y="2514600"/>
            <a:ext cx="830580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ctr" eaLnBrk="1" hangingPunct="1">
              <a:spcBef>
                <a:spcPts val="600"/>
              </a:spcBef>
            </a:pPr>
            <a:r>
              <a:rPr lang="en-US" altLang="en-US" sz="5500" b="1">
                <a:solidFill>
                  <a:srgbClr val="FF0000"/>
                </a:solidFill>
                <a:latin typeface="Times New Roman" panose="02020603050405020304" pitchFamily="18" charset="0"/>
              </a:rPr>
              <a:t>KHOA HỌC</a:t>
            </a:r>
          </a:p>
          <a:p>
            <a:pPr algn="ctr" eaLnBrk="1" hangingPunct="1">
              <a:spcBef>
                <a:spcPts val="600"/>
              </a:spcBef>
            </a:pPr>
            <a:r>
              <a:rPr lang="en-US" altLang="en-US" sz="5500" b="1">
                <a:solidFill>
                  <a:srgbClr val="FF0000"/>
                </a:solidFill>
                <a:latin typeface="Times New Roman" panose="02020603050405020304" pitchFamily="18" charset="0"/>
              </a:rPr>
              <a:t>LỚP 5</a:t>
            </a:r>
            <a:endParaRPr lang="en-US" altLang="en-US" sz="5500" b="1" u="sng">
              <a:solidFill>
                <a:srgbClr val="FF0000"/>
              </a:solidFill>
              <a:latin typeface="Times New Roman" panose="02020603050405020304" pitchFamily="18" charset="0"/>
            </a:endParaRPr>
          </a:p>
        </p:txBody>
      </p:sp>
      <p:pic>
        <p:nvPicPr>
          <p:cNvPr id="133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44" y="4038600"/>
            <a:ext cx="2743200" cy="2743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4114800"/>
            <a:ext cx="2743200" cy="2743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6200" y="76200"/>
            <a:ext cx="12039600" cy="6705600"/>
          </a:xfrm>
          <a:prstGeom prst="rect">
            <a:avLst/>
          </a:prstGeom>
          <a:noFill/>
          <a:ln w="152400">
            <a:solidFill>
              <a:srgbClr val="361DF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4"/>
          <p:cNvSpPr txBox="1">
            <a:spLocks noChangeArrowheads="1"/>
          </p:cNvSpPr>
          <p:nvPr/>
        </p:nvSpPr>
        <p:spPr bwMode="auto">
          <a:xfrm>
            <a:off x="1943101" y="5466338"/>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ctr" eaLnBrk="1" hangingPunct="1">
              <a:spcBef>
                <a:spcPts val="600"/>
              </a:spcBef>
            </a:pPr>
            <a:r>
              <a:rPr lang="en-US" altLang="en-US" sz="3200" b="1">
                <a:solidFill>
                  <a:srgbClr val="0070C0"/>
                </a:solidFill>
                <a:latin typeface="Times New Roman" panose="02020603050405020304" pitchFamily="18" charset="0"/>
              </a:rPr>
              <a:t>GV: Trịnh Thị Kim Quế</a:t>
            </a:r>
            <a:endParaRPr lang="en-US" altLang="en-US" sz="3200" b="1" u="sng">
              <a:solidFill>
                <a:srgbClr val="0070C0"/>
              </a:solidFill>
              <a:latin typeface="Times New Roman" panose="02020603050405020304" pitchFamily="18" charset="0"/>
            </a:endParaRPr>
          </a:p>
        </p:txBody>
      </p:sp>
    </p:spTree>
    <p:extLst>
      <p:ext uri="{BB962C8B-B14F-4D97-AF65-F5344CB8AC3E}">
        <p14:creationId xmlns:p14="http://schemas.microsoft.com/office/powerpoint/2010/main" val="4061789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0"/>
          <p:cNvSpPr txBox="1">
            <a:spLocks noChangeArrowheads="1"/>
          </p:cNvSpPr>
          <p:nvPr/>
        </p:nvSpPr>
        <p:spPr bwMode="auto">
          <a:xfrm>
            <a:off x="1524001" y="2286002"/>
            <a:ext cx="8001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ctr" eaLnBrk="1" hangingPunct="1">
              <a:spcBef>
                <a:spcPct val="50000"/>
              </a:spcBef>
            </a:pPr>
            <a:r>
              <a:rPr lang="en-US" altLang="en-US" sz="4000" b="1">
                <a:solidFill>
                  <a:srgbClr val="0000CC"/>
                </a:solidFill>
                <a:latin typeface="Times New Roman" panose="02020603050405020304" pitchFamily="18" charset="0"/>
              </a:rPr>
              <a:t>VAI TRÒ </a:t>
            </a:r>
          </a:p>
          <a:p>
            <a:pPr algn="ctr" eaLnBrk="1" hangingPunct="1">
              <a:spcBef>
                <a:spcPct val="50000"/>
              </a:spcBef>
            </a:pPr>
            <a:r>
              <a:rPr lang="en-US" altLang="en-US" sz="4000" b="1">
                <a:solidFill>
                  <a:srgbClr val="0000CC"/>
                </a:solidFill>
                <a:latin typeface="Times New Roman" panose="02020603050405020304" pitchFamily="18" charset="0"/>
              </a:rPr>
              <a:t>CỦA NĂNG LƯỢNG MẶT TRỜI </a:t>
            </a:r>
          </a:p>
          <a:p>
            <a:pPr algn="ctr" eaLnBrk="1" hangingPunct="1">
              <a:spcBef>
                <a:spcPct val="50000"/>
              </a:spcBef>
            </a:pPr>
            <a:r>
              <a:rPr lang="en-US" altLang="en-US" sz="4000" b="1">
                <a:solidFill>
                  <a:srgbClr val="0000CC"/>
                </a:solidFill>
                <a:latin typeface="Times New Roman" panose="02020603050405020304" pitchFamily="18" charset="0"/>
              </a:rPr>
              <a:t>TRONG TỰ NHIÊN</a:t>
            </a:r>
          </a:p>
        </p:txBody>
      </p:sp>
    </p:spTree>
    <p:extLst>
      <p:ext uri="{BB962C8B-B14F-4D97-AF65-F5344CB8AC3E}">
        <p14:creationId xmlns:p14="http://schemas.microsoft.com/office/powerpoint/2010/main" val="3879620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E:\THU VIEN HINH\HINH NEN\HINH NEN HOA CHIM\6915ac807f6ec82b6decee7da86ff4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0"/>
          <p:cNvSpPr txBox="1">
            <a:spLocks noChangeArrowheads="1"/>
          </p:cNvSpPr>
          <p:nvPr/>
        </p:nvSpPr>
        <p:spPr bwMode="auto">
          <a:xfrm>
            <a:off x="2057400" y="457201"/>
            <a:ext cx="80772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just" eaLnBrk="1" hangingPunct="1">
              <a:spcBef>
                <a:spcPct val="50000"/>
              </a:spcBef>
            </a:pPr>
            <a:r>
              <a:rPr lang="en-US" altLang="en-US" sz="4500" b="1">
                <a:solidFill>
                  <a:srgbClr val="CC0099"/>
                </a:solidFill>
                <a:latin typeface="Tahoma" panose="020B0604030504040204" pitchFamily="34" charset="0"/>
                <a:cs typeface="Tahoma" panose="020B0604030504040204" pitchFamily="34" charset="0"/>
              </a:rPr>
              <a:t>- Năng lượng mặt trời có vai trò gì đối với thực vật, động vật, con người?</a:t>
            </a:r>
          </a:p>
        </p:txBody>
      </p:sp>
    </p:spTree>
    <p:extLst>
      <p:ext uri="{BB962C8B-B14F-4D97-AF65-F5344CB8AC3E}">
        <p14:creationId xmlns:p14="http://schemas.microsoft.com/office/powerpoint/2010/main" val="1007168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12" descr="hi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537109"/>
            <a:ext cx="73152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14"/>
          <p:cNvSpPr>
            <a:spLocks noChangeArrowheads="1"/>
          </p:cNvSpPr>
          <p:nvPr/>
        </p:nvSpPr>
        <p:spPr bwMode="auto">
          <a:xfrm>
            <a:off x="2120900" y="3629559"/>
            <a:ext cx="1155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r>
              <a:rPr lang="en-US" altLang="en-US" sz="3500" b="1">
                <a:solidFill>
                  <a:srgbClr val="FF0066"/>
                </a:solidFill>
                <a:latin typeface="Times New Roman" panose="02020603050405020304" pitchFamily="18" charset="0"/>
              </a:rPr>
              <a:t>CỎ</a:t>
            </a:r>
          </a:p>
        </p:txBody>
      </p:sp>
      <p:sp>
        <p:nvSpPr>
          <p:cNvPr id="46" name="Line 17"/>
          <p:cNvSpPr>
            <a:spLocks noChangeShapeType="1"/>
          </p:cNvSpPr>
          <p:nvPr/>
        </p:nvSpPr>
        <p:spPr bwMode="auto">
          <a:xfrm>
            <a:off x="3289301" y="4010559"/>
            <a:ext cx="1066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Rectangle 15"/>
          <p:cNvSpPr>
            <a:spLocks noChangeArrowheads="1"/>
          </p:cNvSpPr>
          <p:nvPr/>
        </p:nvSpPr>
        <p:spPr bwMode="auto">
          <a:xfrm>
            <a:off x="5257800" y="3705759"/>
            <a:ext cx="14049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r>
              <a:rPr lang="en-US" altLang="en-US" sz="3500" b="1">
                <a:solidFill>
                  <a:srgbClr val="FF0066"/>
                </a:solidFill>
                <a:latin typeface="Times New Roman" panose="02020603050405020304" pitchFamily="18" charset="0"/>
              </a:rPr>
              <a:t>BÒ</a:t>
            </a:r>
          </a:p>
        </p:txBody>
      </p:sp>
      <p:sp>
        <p:nvSpPr>
          <p:cNvPr id="47" name="Line 18"/>
          <p:cNvSpPr>
            <a:spLocks noChangeShapeType="1"/>
          </p:cNvSpPr>
          <p:nvPr/>
        </p:nvSpPr>
        <p:spPr bwMode="auto">
          <a:xfrm>
            <a:off x="7169151" y="4010559"/>
            <a:ext cx="1066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 name="Rectangle 16"/>
          <p:cNvSpPr>
            <a:spLocks noChangeArrowheads="1"/>
          </p:cNvSpPr>
          <p:nvPr/>
        </p:nvSpPr>
        <p:spPr bwMode="auto">
          <a:xfrm>
            <a:off x="8382002" y="3705759"/>
            <a:ext cx="22129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r>
              <a:rPr lang="en-US" altLang="en-US" sz="3500" b="1">
                <a:solidFill>
                  <a:srgbClr val="FF0066"/>
                </a:solidFill>
                <a:latin typeface="Times New Roman" panose="02020603050405020304" pitchFamily="18" charset="0"/>
              </a:rPr>
              <a:t>NGƯỜI</a:t>
            </a:r>
          </a:p>
        </p:txBody>
      </p:sp>
      <p:sp>
        <p:nvSpPr>
          <p:cNvPr id="54286" name="Text Box 14"/>
          <p:cNvSpPr txBox="1">
            <a:spLocks noChangeArrowheads="1"/>
          </p:cNvSpPr>
          <p:nvPr/>
        </p:nvSpPr>
        <p:spPr bwMode="auto">
          <a:xfrm>
            <a:off x="2667001" y="4924961"/>
            <a:ext cx="6858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ctr" eaLnBrk="1" hangingPunct="1">
              <a:spcBef>
                <a:spcPct val="50000"/>
              </a:spcBef>
            </a:pPr>
            <a:r>
              <a:rPr lang="en-US" altLang="en-US" sz="4000">
                <a:solidFill>
                  <a:srgbClr val="0000FF"/>
                </a:solidFill>
                <a:latin typeface="Times New Roman" panose="02020603050405020304" pitchFamily="18" charset="0"/>
              </a:rPr>
              <a:t>Cỏ là thức ăn của bò, thịt bò là thức ăn của người.</a:t>
            </a:r>
          </a:p>
        </p:txBody>
      </p:sp>
    </p:spTree>
    <p:extLst>
      <p:ext uri="{BB962C8B-B14F-4D97-AF65-F5344CB8AC3E}">
        <p14:creationId xmlns:p14="http://schemas.microsoft.com/office/powerpoint/2010/main" val="2081656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0-#ppt_w/2"/>
                                          </p:val>
                                        </p:tav>
                                        <p:tav tm="100000">
                                          <p:val>
                                            <p:strVal val="#ppt_x"/>
                                          </p:val>
                                        </p:tav>
                                      </p:tavLst>
                                    </p:anim>
                                    <p:anim calcmode="lin" valueType="num">
                                      <p:cBhvr additive="base">
                                        <p:cTn id="8" dur="10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000" fill="hold"/>
                                        <p:tgtEl>
                                          <p:spTgt spid="46"/>
                                        </p:tgtEl>
                                        <p:attrNameLst>
                                          <p:attrName>ppt_x</p:attrName>
                                        </p:attrNameLst>
                                      </p:cBhvr>
                                      <p:tavLst>
                                        <p:tav tm="0">
                                          <p:val>
                                            <p:strVal val="0-#ppt_w/2"/>
                                          </p:val>
                                        </p:tav>
                                        <p:tav tm="100000">
                                          <p:val>
                                            <p:strVal val="#ppt_x"/>
                                          </p:val>
                                        </p:tav>
                                      </p:tavLst>
                                    </p:anim>
                                    <p:anim calcmode="lin" valueType="num">
                                      <p:cBhvr additive="base">
                                        <p:cTn id="12" dur="10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0-#ppt_w/2"/>
                                          </p:val>
                                        </p:tav>
                                        <p:tav tm="100000">
                                          <p:val>
                                            <p:strVal val="#ppt_x"/>
                                          </p:val>
                                        </p:tav>
                                      </p:tavLst>
                                    </p:anim>
                                    <p:anim calcmode="lin" valueType="num">
                                      <p:cBhvr additive="base">
                                        <p:cTn id="16" dur="10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1000" fill="hold"/>
                                        <p:tgtEl>
                                          <p:spTgt spid="47"/>
                                        </p:tgtEl>
                                        <p:attrNameLst>
                                          <p:attrName>ppt_x</p:attrName>
                                        </p:attrNameLst>
                                      </p:cBhvr>
                                      <p:tavLst>
                                        <p:tav tm="0">
                                          <p:val>
                                            <p:strVal val="0-#ppt_w/2"/>
                                          </p:val>
                                        </p:tav>
                                        <p:tav tm="100000">
                                          <p:val>
                                            <p:strVal val="#ppt_x"/>
                                          </p:val>
                                        </p:tav>
                                      </p:tavLst>
                                    </p:anim>
                                    <p:anim calcmode="lin" valueType="num">
                                      <p:cBhvr additive="base">
                                        <p:cTn id="20" dur="1000" fill="hold"/>
                                        <p:tgtEl>
                                          <p:spTgt spid="4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1000" fill="hold"/>
                                        <p:tgtEl>
                                          <p:spTgt spid="45"/>
                                        </p:tgtEl>
                                        <p:attrNameLst>
                                          <p:attrName>ppt_x</p:attrName>
                                        </p:attrNameLst>
                                      </p:cBhvr>
                                      <p:tavLst>
                                        <p:tav tm="0">
                                          <p:val>
                                            <p:strVal val="0-#ppt_w/2"/>
                                          </p:val>
                                        </p:tav>
                                        <p:tav tm="100000">
                                          <p:val>
                                            <p:strVal val="#ppt_x"/>
                                          </p:val>
                                        </p:tav>
                                      </p:tavLst>
                                    </p:anim>
                                    <p:anim calcmode="lin" valueType="num">
                                      <p:cBhvr additive="base">
                                        <p:cTn id="24" dur="10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54286"/>
                                        </p:tgtEl>
                                        <p:attrNameLst>
                                          <p:attrName>style.visibility</p:attrName>
                                        </p:attrNameLst>
                                      </p:cBhvr>
                                      <p:to>
                                        <p:strVal val="visible"/>
                                      </p:to>
                                    </p:set>
                                    <p:animEffect transition="in" filter="checkerboard(across)">
                                      <p:cBhvr>
                                        <p:cTn id="29" dur="1000"/>
                                        <p:tgtEl>
                                          <p:spTgt spid="54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542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12" descr="hi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1327150"/>
            <a:ext cx="73152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14"/>
          <p:cNvSpPr>
            <a:spLocks noChangeArrowheads="1"/>
          </p:cNvSpPr>
          <p:nvPr/>
        </p:nvSpPr>
        <p:spPr bwMode="auto">
          <a:xfrm>
            <a:off x="2120900" y="4419600"/>
            <a:ext cx="1155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r>
              <a:rPr lang="en-US" altLang="en-US" sz="3500" b="1">
                <a:solidFill>
                  <a:srgbClr val="FF0066"/>
                </a:solidFill>
                <a:latin typeface="Times New Roman" panose="02020603050405020304" pitchFamily="18" charset="0"/>
              </a:rPr>
              <a:t>CỎ</a:t>
            </a:r>
          </a:p>
        </p:txBody>
      </p:sp>
      <p:sp>
        <p:nvSpPr>
          <p:cNvPr id="19461" name="Line 17"/>
          <p:cNvSpPr>
            <a:spLocks noChangeShapeType="1"/>
          </p:cNvSpPr>
          <p:nvPr/>
        </p:nvSpPr>
        <p:spPr bwMode="auto">
          <a:xfrm>
            <a:off x="3289301" y="4800600"/>
            <a:ext cx="1066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2" name="Rectangle 15"/>
          <p:cNvSpPr>
            <a:spLocks noChangeArrowheads="1"/>
          </p:cNvSpPr>
          <p:nvPr/>
        </p:nvSpPr>
        <p:spPr bwMode="auto">
          <a:xfrm>
            <a:off x="5257800" y="4495800"/>
            <a:ext cx="14049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r>
              <a:rPr lang="en-US" altLang="en-US" sz="3500" b="1">
                <a:solidFill>
                  <a:srgbClr val="FF0066"/>
                </a:solidFill>
                <a:latin typeface="Times New Roman" panose="02020603050405020304" pitchFamily="18" charset="0"/>
              </a:rPr>
              <a:t>BÒ</a:t>
            </a:r>
          </a:p>
        </p:txBody>
      </p:sp>
      <p:sp>
        <p:nvSpPr>
          <p:cNvPr id="19463" name="Line 18"/>
          <p:cNvSpPr>
            <a:spLocks noChangeShapeType="1"/>
          </p:cNvSpPr>
          <p:nvPr/>
        </p:nvSpPr>
        <p:spPr bwMode="auto">
          <a:xfrm>
            <a:off x="7169151" y="4800600"/>
            <a:ext cx="1066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4" name="Rectangle 16"/>
          <p:cNvSpPr>
            <a:spLocks noChangeArrowheads="1"/>
          </p:cNvSpPr>
          <p:nvPr/>
        </p:nvSpPr>
        <p:spPr bwMode="auto">
          <a:xfrm>
            <a:off x="8382002" y="4495801"/>
            <a:ext cx="22129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r>
              <a:rPr lang="en-US" altLang="en-US" sz="3500" b="1">
                <a:solidFill>
                  <a:srgbClr val="FF0066"/>
                </a:solidFill>
                <a:latin typeface="Times New Roman" panose="02020603050405020304" pitchFamily="18" charset="0"/>
              </a:rPr>
              <a:t>NGƯỜI</a:t>
            </a:r>
          </a:p>
        </p:txBody>
      </p:sp>
      <p:cxnSp>
        <p:nvCxnSpPr>
          <p:cNvPr id="11" name="Straight Arrow Connector 10"/>
          <p:cNvCxnSpPr/>
          <p:nvPr/>
        </p:nvCxnSpPr>
        <p:spPr>
          <a:xfrm rot="10800000" flipV="1">
            <a:off x="3581401" y="1905001"/>
            <a:ext cx="1600200" cy="9144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645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8"/>
          <p:cNvSpPr txBox="1">
            <a:spLocks noChangeArrowheads="1"/>
          </p:cNvSpPr>
          <p:nvPr/>
        </p:nvSpPr>
        <p:spPr bwMode="auto">
          <a:xfrm>
            <a:off x="2051050" y="18288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endParaRPr lang="en-US" altLang="en-US"/>
          </a:p>
        </p:txBody>
      </p:sp>
      <p:sp>
        <p:nvSpPr>
          <p:cNvPr id="93196" name="Text Box 12"/>
          <p:cNvSpPr txBox="1">
            <a:spLocks noChangeArrowheads="1"/>
          </p:cNvSpPr>
          <p:nvPr/>
        </p:nvSpPr>
        <p:spPr bwMode="auto">
          <a:xfrm>
            <a:off x="1447800" y="4614862"/>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just" eaLnBrk="1" hangingPunct="1">
              <a:spcBef>
                <a:spcPct val="50000"/>
              </a:spcBef>
            </a:pPr>
            <a:r>
              <a:rPr lang="en-US" altLang="en-US" sz="4000">
                <a:solidFill>
                  <a:srgbClr val="0000FF"/>
                </a:solidFill>
                <a:latin typeface="Tahoma" panose="020B0604030504040204" pitchFamily="34" charset="0"/>
                <a:cs typeface="Tahoma" panose="020B0604030504040204" pitchFamily="34" charset="0"/>
              </a:rPr>
              <a:t>- Nhờ có năng lượng mặt trời mới có quá trình quang hợp của lá cây và cây cối mới sinh trưởng được.</a:t>
            </a:r>
          </a:p>
        </p:txBody>
      </p:sp>
      <p:pic>
        <p:nvPicPr>
          <p:cNvPr id="88068" name="Picture 4" descr="Kết quả hình ảnh cho cây hoa dưới ánh nắ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81000"/>
            <a:ext cx="60642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494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blinds(horizontal)">
                                      <p:cBhvr>
                                        <p:cTn id="7" dur="500"/>
                                        <p:tgtEl>
                                          <p:spTgt spid="8806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3196"/>
                                        </p:tgtEl>
                                        <p:attrNameLst>
                                          <p:attrName>style.visibility</p:attrName>
                                        </p:attrNameLst>
                                      </p:cBhvr>
                                      <p:to>
                                        <p:strVal val="visible"/>
                                      </p:to>
                                    </p:set>
                                    <p:animEffect transition="in" filter="blinds(horizontal)">
                                      <p:cBhvr>
                                        <p:cTn id="10" dur="500"/>
                                        <p:tgtEl>
                                          <p:spTgt spid="9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12" descr="hi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1327150"/>
            <a:ext cx="73152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14"/>
          <p:cNvSpPr>
            <a:spLocks noChangeArrowheads="1"/>
          </p:cNvSpPr>
          <p:nvPr/>
        </p:nvSpPr>
        <p:spPr bwMode="auto">
          <a:xfrm>
            <a:off x="2120900" y="4419600"/>
            <a:ext cx="1155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r>
              <a:rPr lang="en-US" altLang="en-US" sz="3500" b="1">
                <a:solidFill>
                  <a:srgbClr val="FF0066"/>
                </a:solidFill>
                <a:latin typeface="Times New Roman" panose="02020603050405020304" pitchFamily="18" charset="0"/>
              </a:rPr>
              <a:t>CỎ</a:t>
            </a:r>
          </a:p>
        </p:txBody>
      </p:sp>
      <p:sp>
        <p:nvSpPr>
          <p:cNvPr id="21509" name="Line 17"/>
          <p:cNvSpPr>
            <a:spLocks noChangeShapeType="1"/>
          </p:cNvSpPr>
          <p:nvPr/>
        </p:nvSpPr>
        <p:spPr bwMode="auto">
          <a:xfrm>
            <a:off x="3289301" y="4800600"/>
            <a:ext cx="1066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0" name="Rectangle 15"/>
          <p:cNvSpPr>
            <a:spLocks noChangeArrowheads="1"/>
          </p:cNvSpPr>
          <p:nvPr/>
        </p:nvSpPr>
        <p:spPr bwMode="auto">
          <a:xfrm>
            <a:off x="5257800" y="4495800"/>
            <a:ext cx="14049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r>
              <a:rPr lang="en-US" altLang="en-US" sz="3500" b="1">
                <a:solidFill>
                  <a:srgbClr val="FF0066"/>
                </a:solidFill>
                <a:latin typeface="Times New Roman" panose="02020603050405020304" pitchFamily="18" charset="0"/>
              </a:rPr>
              <a:t>BÒ</a:t>
            </a:r>
          </a:p>
        </p:txBody>
      </p:sp>
      <p:sp>
        <p:nvSpPr>
          <p:cNvPr id="21511" name="Line 18"/>
          <p:cNvSpPr>
            <a:spLocks noChangeShapeType="1"/>
          </p:cNvSpPr>
          <p:nvPr/>
        </p:nvSpPr>
        <p:spPr bwMode="auto">
          <a:xfrm>
            <a:off x="7169151" y="4800600"/>
            <a:ext cx="1066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2" name="Rectangle 16"/>
          <p:cNvSpPr>
            <a:spLocks noChangeArrowheads="1"/>
          </p:cNvSpPr>
          <p:nvPr/>
        </p:nvSpPr>
        <p:spPr bwMode="auto">
          <a:xfrm>
            <a:off x="8382002" y="4495801"/>
            <a:ext cx="22129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r>
              <a:rPr lang="en-US" altLang="en-US" sz="3500" b="1">
                <a:solidFill>
                  <a:srgbClr val="FF0066"/>
                </a:solidFill>
                <a:latin typeface="Times New Roman" panose="02020603050405020304" pitchFamily="18" charset="0"/>
              </a:rPr>
              <a:t>NGƯỜI</a:t>
            </a:r>
          </a:p>
        </p:txBody>
      </p:sp>
      <p:cxnSp>
        <p:nvCxnSpPr>
          <p:cNvPr id="11" name="Straight Arrow Connector 10"/>
          <p:cNvCxnSpPr/>
          <p:nvPr/>
        </p:nvCxnSpPr>
        <p:spPr>
          <a:xfrm rot="10800000" flipV="1">
            <a:off x="3581401" y="1905001"/>
            <a:ext cx="1600200" cy="9144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5410202" y="2438401"/>
            <a:ext cx="609600" cy="3175"/>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301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8"/>
          <p:cNvSpPr txBox="1">
            <a:spLocks noChangeArrowheads="1"/>
          </p:cNvSpPr>
          <p:nvPr/>
        </p:nvSpPr>
        <p:spPr bwMode="auto">
          <a:xfrm>
            <a:off x="2051050" y="18288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spcBef>
                <a:spcPct val="50000"/>
              </a:spcBef>
            </a:pPr>
            <a:endParaRPr lang="en-US" altLang="en-US"/>
          </a:p>
        </p:txBody>
      </p:sp>
      <p:sp>
        <p:nvSpPr>
          <p:cNvPr id="93196" name="Text Box 12"/>
          <p:cNvSpPr txBox="1">
            <a:spLocks noChangeArrowheads="1"/>
          </p:cNvSpPr>
          <p:nvPr/>
        </p:nvSpPr>
        <p:spPr bwMode="auto">
          <a:xfrm>
            <a:off x="1905000" y="4691064"/>
            <a:ext cx="853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just" eaLnBrk="1" hangingPunct="1">
              <a:spcBef>
                <a:spcPct val="50000"/>
              </a:spcBef>
            </a:pPr>
            <a:r>
              <a:rPr lang="en-US" altLang="en-US" sz="4000">
                <a:solidFill>
                  <a:srgbClr val="0000FF"/>
                </a:solidFill>
                <a:latin typeface="Tahoma" panose="020B0604030504040204" pitchFamily="34" charset="0"/>
                <a:cs typeface="Tahoma" panose="020B0604030504040204" pitchFamily="34" charset="0"/>
              </a:rPr>
              <a:t>- Động vật cần năng lượng mặt trời để sống khoẻ mạnh, thích nghi với môi trường.</a:t>
            </a:r>
          </a:p>
        </p:txBody>
      </p:sp>
      <p:pic>
        <p:nvPicPr>
          <p:cNvPr id="105476" name="Picture 4" descr="Kết quả hình ảnh cho cừ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788" y="533400"/>
            <a:ext cx="6170612"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99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fade">
                                      <p:cBhvr>
                                        <p:cTn id="7" dur="1000"/>
                                        <p:tgtEl>
                                          <p:spTgt spid="105476"/>
                                        </p:tgtEl>
                                      </p:cBhvr>
                                    </p:animEffect>
                                    <p:anim calcmode="lin" valueType="num">
                                      <p:cBhvr>
                                        <p:cTn id="8" dur="1000" fill="hold"/>
                                        <p:tgtEl>
                                          <p:spTgt spid="105476"/>
                                        </p:tgtEl>
                                        <p:attrNameLst>
                                          <p:attrName>ppt_x</p:attrName>
                                        </p:attrNameLst>
                                      </p:cBhvr>
                                      <p:tavLst>
                                        <p:tav tm="0">
                                          <p:val>
                                            <p:strVal val="#ppt_x"/>
                                          </p:val>
                                        </p:tav>
                                        <p:tav tm="100000">
                                          <p:val>
                                            <p:strVal val="#ppt_x"/>
                                          </p:val>
                                        </p:tav>
                                      </p:tavLst>
                                    </p:anim>
                                    <p:anim calcmode="lin" valueType="num">
                                      <p:cBhvr>
                                        <p:cTn id="9" dur="1000" fill="hold"/>
                                        <p:tgtEl>
                                          <p:spTgt spid="10547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3196"/>
                                        </p:tgtEl>
                                        <p:attrNameLst>
                                          <p:attrName>style.visibility</p:attrName>
                                        </p:attrNameLst>
                                      </p:cBhvr>
                                      <p:to>
                                        <p:strVal val="visible"/>
                                      </p:to>
                                    </p:set>
                                    <p:animEffect transition="in" filter="fade">
                                      <p:cBhvr>
                                        <p:cTn id="12" dur="1000"/>
                                        <p:tgtEl>
                                          <p:spTgt spid="93196"/>
                                        </p:tgtEl>
                                      </p:cBhvr>
                                    </p:animEffect>
                                    <p:anim calcmode="lin" valueType="num">
                                      <p:cBhvr>
                                        <p:cTn id="13" dur="1000" fill="hold"/>
                                        <p:tgtEl>
                                          <p:spTgt spid="93196"/>
                                        </p:tgtEl>
                                        <p:attrNameLst>
                                          <p:attrName>ppt_x</p:attrName>
                                        </p:attrNameLst>
                                      </p:cBhvr>
                                      <p:tavLst>
                                        <p:tav tm="0">
                                          <p:val>
                                            <p:strVal val="#ppt_x"/>
                                          </p:val>
                                        </p:tav>
                                        <p:tav tm="100000">
                                          <p:val>
                                            <p:strVal val="#ppt_x"/>
                                          </p:val>
                                        </p:tav>
                                      </p:tavLst>
                                    </p:anim>
                                    <p:anim calcmode="lin" valueType="num">
                                      <p:cBhvr>
                                        <p:cTn id="14" dur="1000" fill="hold"/>
                                        <p:tgtEl>
                                          <p:spTgt spid="93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578</Words>
  <Application>Microsoft Office PowerPoint</Application>
  <PresentationFormat>Widescreen</PresentationFormat>
  <Paragraphs>50</Paragraphs>
  <Slides>28</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Tahoma</vt:lpstr>
      <vt:lpstr>Times New Roman</vt:lpstr>
      <vt:lpstr>UVN Dinh Hon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3</cp:revision>
  <dcterms:created xsi:type="dcterms:W3CDTF">2022-01-07T00:38:04Z</dcterms:created>
  <dcterms:modified xsi:type="dcterms:W3CDTF">2023-02-06T12:45:57Z</dcterms:modified>
</cp:coreProperties>
</file>