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2" r:id="rId2"/>
    <p:sldId id="302" r:id="rId3"/>
    <p:sldId id="320" r:id="rId4"/>
    <p:sldId id="303" r:id="rId5"/>
    <p:sldId id="321" r:id="rId6"/>
    <p:sldId id="304" r:id="rId7"/>
    <p:sldId id="305" r:id="rId8"/>
    <p:sldId id="306" r:id="rId9"/>
    <p:sldId id="307" r:id="rId10"/>
    <p:sldId id="310" r:id="rId11"/>
    <p:sldId id="322" r:id="rId12"/>
    <p:sldId id="311" r:id="rId13"/>
    <p:sldId id="313" r:id="rId14"/>
    <p:sldId id="324" r:id="rId15"/>
    <p:sldId id="323" r:id="rId16"/>
    <p:sldId id="325" r:id="rId17"/>
    <p:sldId id="332"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96072-66C4-470F-BBC5-22045273AC42}" type="datetimeFigureOut">
              <a:rPr lang="en-US" smtClean="0"/>
              <a:t>10/02/2023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8DC80-FDE3-493A-A5CE-9544EDB475A0}" type="slidenum">
              <a:rPr lang="en-US" smtClean="0"/>
              <a:t>‹#›</a:t>
            </a:fld>
            <a:endParaRPr lang="en-US"/>
          </a:p>
        </p:txBody>
      </p:sp>
    </p:spTree>
    <p:extLst>
      <p:ext uri="{BB962C8B-B14F-4D97-AF65-F5344CB8AC3E}">
        <p14:creationId xmlns:p14="http://schemas.microsoft.com/office/powerpoint/2010/main" val="383276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0666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31587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1645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322956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797287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11248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5373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584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89" b="19776"/>
          <a:stretch>
            <a:fillRect/>
          </a:stretch>
        </p:blipFill>
        <p:spPr>
          <a:xfrm>
            <a:off x="-1" y="0"/>
            <a:ext cx="12192001" cy="6858000"/>
          </a:xfrm>
          <a:prstGeom prst="rect">
            <a:avLst/>
          </a:prstGeom>
        </p:spPr>
      </p:pic>
      <p:sp>
        <p:nvSpPr>
          <p:cNvPr id="14" name="矩形: 圆角 13"/>
          <p:cNvSpPr/>
          <p:nvPr userDrawn="1"/>
        </p:nvSpPr>
        <p:spPr>
          <a:xfrm>
            <a:off x="403646" y="382658"/>
            <a:ext cx="11384707" cy="6119741"/>
          </a:xfrm>
          <a:prstGeom prst="roundRect">
            <a:avLst>
              <a:gd name="adj" fmla="val 5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4429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4166692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7181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911454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235715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738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1496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943550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2023/2/10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26291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CBDB5-4114-4183-876B-9DE1786AF7B6}" type="datetimeFigureOut">
              <a:rPr lang="zh-CN" altLang="en-US" smtClean="0"/>
              <a:t>2023/2/10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6527F-07DF-4489-B585-3E1078D32989}"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1254D853-3B7F-406C-AA37-C813DF1FEFBA}"/>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619250" y="285750"/>
            <a:ext cx="1181100" cy="1181100"/>
          </a:xfrm>
          <a:prstGeom prst="rect">
            <a:avLst/>
          </a:prstGeom>
        </p:spPr>
      </p:pic>
    </p:spTree>
    <p:extLst>
      <p:ext uri="{BB962C8B-B14F-4D97-AF65-F5344CB8AC3E}">
        <p14:creationId xmlns:p14="http://schemas.microsoft.com/office/powerpoint/2010/main" val="130545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pic>
        <p:nvPicPr>
          <p:cNvPr id="17" name="图片 16" descr="E:\PPT\PPT\外\8月15号绿色黑板卡通风课件PPT模板\图层 2.png图层 2"/>
          <p:cNvPicPr>
            <a:picLocks noChangeAspect="1"/>
          </p:cNvPicPr>
          <p:nvPr/>
        </p:nvPicPr>
        <p:blipFill rotWithShape="1">
          <a:blip r:embed="rId4"/>
          <a:srcRect/>
          <a:stretch>
            <a:fillRect/>
          </a:stretch>
        </p:blipFill>
        <p:spPr>
          <a:xfrm>
            <a:off x="0" y="3176905"/>
            <a:ext cx="6092825" cy="3681095"/>
          </a:xfrm>
          <a:prstGeom prst="rect">
            <a:avLst/>
          </a:prstGeom>
        </p:spPr>
      </p:pic>
      <p:pic>
        <p:nvPicPr>
          <p:cNvPr id="8" name="图片 7" descr="E:\PPT\PPT\外\8月15号绿色黑板卡通风课件PPT模板\图片1.png图片1"/>
          <p:cNvPicPr>
            <a:picLocks noChangeAspect="1"/>
          </p:cNvPicPr>
          <p:nvPr/>
        </p:nvPicPr>
        <p:blipFill>
          <a:blip r:embed="rId5"/>
          <a:srcRect/>
          <a:stretch>
            <a:fillRect/>
          </a:stretch>
        </p:blipFill>
        <p:spPr>
          <a:xfrm>
            <a:off x="7004779" y="2056954"/>
            <a:ext cx="5615948" cy="4821555"/>
          </a:xfrm>
          <a:prstGeom prst="rect">
            <a:avLst/>
          </a:prstGeom>
        </p:spPr>
      </p:pic>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302" y="3944099"/>
            <a:ext cx="1450224" cy="867424"/>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421" y="373415"/>
            <a:ext cx="2211528" cy="2258348"/>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8550" y="726220"/>
            <a:ext cx="1756303" cy="1756303"/>
          </a:xfrm>
          <a:prstGeom prst="rect">
            <a:avLst/>
          </a:prstGeom>
        </p:spPr>
      </p:pic>
      <p:sp>
        <p:nvSpPr>
          <p:cNvPr id="18" name="TextBox 17">
            <a:extLst>
              <a:ext uri="{FF2B5EF4-FFF2-40B4-BE49-F238E27FC236}">
                <a16:creationId xmlns:a16="http://schemas.microsoft.com/office/drawing/2014/main" id="{AF079947-89BE-4366-8173-C57382B22343}"/>
              </a:ext>
            </a:extLst>
          </p:cNvPr>
          <p:cNvSpPr txBox="1"/>
          <p:nvPr/>
        </p:nvSpPr>
        <p:spPr>
          <a:xfrm>
            <a:off x="2246833" y="410237"/>
            <a:ext cx="5181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Thứ</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ngày</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tháng</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 </a:t>
            </a:r>
            <a:r>
              <a:rPr kumimoji="0" lang="en-US" sz="3200" b="0" i="0" u="none" strike="noStrike" kern="1200" cap="none" spc="0" normalizeH="0" baseline="0" noProof="0" dirty="0" err="1">
                <a:ln>
                  <a:noFill/>
                </a:ln>
                <a:solidFill>
                  <a:schemeClr val="bg1"/>
                </a:solidFill>
                <a:effectLst/>
                <a:uLnTx/>
                <a:uFillTx/>
                <a:latin typeface="Calibri" panose="020F0502020204030204" pitchFamily="34" charset="0"/>
                <a:cs typeface="Calibri" panose="020F0502020204030204" pitchFamily="34" charset="0"/>
              </a:rPr>
              <a:t>năm</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a:t>
            </a:r>
          </a:p>
        </p:txBody>
      </p:sp>
      <p:pic>
        <p:nvPicPr>
          <p:cNvPr id="23" name="Picture 22">
            <a:extLst>
              <a:ext uri="{FF2B5EF4-FFF2-40B4-BE49-F238E27FC236}">
                <a16:creationId xmlns:a16="http://schemas.microsoft.com/office/drawing/2014/main" id="{46284E0B-B6B3-41EB-867A-658ADC0CB133}"/>
              </a:ext>
            </a:extLst>
          </p:cNvPr>
          <p:cNvPicPr>
            <a:picLocks noChangeAspect="1"/>
          </p:cNvPicPr>
          <p:nvPr/>
        </p:nvPicPr>
        <p:blipFill>
          <a:blip r:embed="rId9">
            <a:duotone>
              <a:schemeClr val="accent4">
                <a:shade val="45000"/>
                <a:satMod val="135000"/>
              </a:schemeClr>
              <a:prstClr val="white"/>
            </a:duotone>
          </a:blip>
          <a:stretch>
            <a:fillRect/>
          </a:stretch>
        </p:blipFill>
        <p:spPr>
          <a:xfrm>
            <a:off x="3614425" y="840435"/>
            <a:ext cx="2810500" cy="1176630"/>
          </a:xfrm>
          <a:prstGeom prst="rect">
            <a:avLst/>
          </a:prstGeom>
        </p:spPr>
      </p:pic>
      <p:pic>
        <p:nvPicPr>
          <p:cNvPr id="2" name="Picture 1">
            <a:extLst>
              <a:ext uri="{FF2B5EF4-FFF2-40B4-BE49-F238E27FC236}">
                <a16:creationId xmlns:a16="http://schemas.microsoft.com/office/drawing/2014/main" id="{2F91E15E-CEF4-426C-A5A1-E0F5B0F6D7DC}"/>
              </a:ext>
            </a:extLst>
          </p:cNvPr>
          <p:cNvPicPr>
            <a:picLocks noChangeAspect="1"/>
          </p:cNvPicPr>
          <p:nvPr/>
        </p:nvPicPr>
        <p:blipFill>
          <a:blip r:embed="rId10"/>
          <a:stretch>
            <a:fillRect/>
          </a:stretch>
        </p:blipFill>
        <p:spPr>
          <a:xfrm>
            <a:off x="365395" y="1784531"/>
            <a:ext cx="8413209" cy="1688738"/>
          </a:xfrm>
          <a:prstGeom prst="rect">
            <a:avLst/>
          </a:prstGeom>
        </p:spPr>
      </p:pic>
      <p:pic>
        <p:nvPicPr>
          <p:cNvPr id="4" name="Picture 3">
            <a:extLst>
              <a:ext uri="{FF2B5EF4-FFF2-40B4-BE49-F238E27FC236}">
                <a16:creationId xmlns:a16="http://schemas.microsoft.com/office/drawing/2014/main" id="{5E191251-5BF1-4B95-9529-D98A907BCE79}"/>
              </a:ext>
            </a:extLst>
          </p:cNvPr>
          <p:cNvPicPr>
            <a:picLocks noChangeAspect="1"/>
          </p:cNvPicPr>
          <p:nvPr/>
        </p:nvPicPr>
        <p:blipFill>
          <a:blip r:embed="rId11"/>
          <a:stretch>
            <a:fillRect/>
          </a:stretch>
        </p:blipFill>
        <p:spPr>
          <a:xfrm>
            <a:off x="3412145" y="3109299"/>
            <a:ext cx="2091109"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5" name="Picture 4">
            <a:extLst>
              <a:ext uri="{FF2B5EF4-FFF2-40B4-BE49-F238E27FC236}">
                <a16:creationId xmlns:a16="http://schemas.microsoft.com/office/drawing/2014/main" id="{C1B75C10-8F0D-4CDF-B4C7-22CAD44F1087}"/>
              </a:ext>
            </a:extLst>
          </p:cNvPr>
          <p:cNvPicPr>
            <a:picLocks noChangeAspect="1"/>
          </p:cNvPicPr>
          <p:nvPr/>
        </p:nvPicPr>
        <p:blipFill>
          <a:blip r:embed="rId3"/>
          <a:stretch>
            <a:fillRect/>
          </a:stretch>
        </p:blipFill>
        <p:spPr>
          <a:xfrm>
            <a:off x="842962" y="709612"/>
            <a:ext cx="3088142" cy="1271588"/>
          </a:xfrm>
          <a:prstGeom prst="rect">
            <a:avLst/>
          </a:prstGeom>
        </p:spPr>
      </p:pic>
      <p:sp>
        <p:nvSpPr>
          <p:cNvPr id="6" name="Rectangle: Rounded Corners 5">
            <a:extLst>
              <a:ext uri="{FF2B5EF4-FFF2-40B4-BE49-F238E27FC236}">
                <a16:creationId xmlns:a16="http://schemas.microsoft.com/office/drawing/2014/main" id="{08447C0E-87EB-43F5-B8BD-CF94A0E87083}"/>
              </a:ext>
            </a:extLst>
          </p:cNvPr>
          <p:cNvSpPr/>
          <p:nvPr/>
        </p:nvSpPr>
        <p:spPr>
          <a:xfrm>
            <a:off x="3990975" y="723900"/>
            <a:ext cx="7496175" cy="1476375"/>
          </a:xfrm>
          <a:prstGeom prst="roundRect">
            <a:avLst>
              <a:gd name="adj" fmla="val 285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chữ</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nhật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gồm</a:t>
            </a:r>
            <a:r>
              <a:rPr lang="en-US" sz="2800" b="1" dirty="0">
                <a:solidFill>
                  <a:srgbClr val="0070C0"/>
                </a:solidFill>
                <a:latin typeface="Calibri" panose="020F0502020204030204" pitchFamily="34" charset="0"/>
                <a:cs typeface="Calibri" panose="020F0502020204030204" pitchFamily="34" charset="0"/>
              </a:rPr>
              <a:t> 3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mỗi</a:t>
            </a:r>
            <a:r>
              <a:rPr lang="en-US" sz="2800" b="1" dirty="0">
                <a:solidFill>
                  <a:srgbClr val="0070C0"/>
                </a:solidFill>
                <a:latin typeface="Calibri" panose="020F0502020204030204" pitchFamily="34" charset="0"/>
                <a:cs typeface="Calibri" panose="020F0502020204030204" pitchFamily="34" charset="0"/>
              </a:rPr>
              <a:t>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có</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1 cm².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chữ</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nhật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bằng</a:t>
            </a:r>
            <a:r>
              <a:rPr lang="en-US" sz="2800" b="1" dirty="0">
                <a:solidFill>
                  <a:srgbClr val="0070C0"/>
                </a:solidFill>
                <a:latin typeface="Calibri" panose="020F0502020204030204" pitchFamily="34" charset="0"/>
                <a:cs typeface="Calibri" panose="020F0502020204030204" pitchFamily="34" charset="0"/>
              </a:rPr>
              <a:t> 3 cm², </a:t>
            </a:r>
            <a:r>
              <a:rPr lang="en-US" sz="2800" b="1" dirty="0" err="1">
                <a:solidFill>
                  <a:srgbClr val="0070C0"/>
                </a:solidFill>
                <a:latin typeface="Calibri" panose="020F0502020204030204" pitchFamily="34" charset="0"/>
                <a:cs typeface="Calibri" panose="020F0502020204030204" pitchFamily="34" charset="0"/>
              </a:rPr>
              <a:t>đọc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a:t>
            </a:r>
            <a:r>
              <a:rPr lang="en-US" sz="2800" b="1" dirty="0">
                <a:solidFill>
                  <a:srgbClr val="0070C0"/>
                </a:solidFill>
                <a:latin typeface="Calibri" panose="020F0502020204030204" pitchFamily="34" charset="0"/>
                <a:cs typeface="Calibri" panose="020F0502020204030204" pitchFamily="34" charset="0"/>
              </a:rPr>
              <a:t>: Ba </a:t>
            </a:r>
            <a:r>
              <a:rPr lang="en-US" sz="2800" b="1" dirty="0" err="1">
                <a:solidFill>
                  <a:srgbClr val="0070C0"/>
                </a:solidFill>
                <a:latin typeface="Calibri" panose="020F0502020204030204" pitchFamily="34" charset="0"/>
                <a:cs typeface="Calibri" panose="020F0502020204030204" pitchFamily="34" charset="0"/>
              </a:rPr>
              <a:t>xăng-ti-mét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B4892F4D-3259-42A0-B78D-5DF45BC71588}"/>
              </a:ext>
            </a:extLst>
          </p:cNvPr>
          <p:cNvPicPr>
            <a:picLocks noChangeAspect="1"/>
          </p:cNvPicPr>
          <p:nvPr/>
        </p:nvPicPr>
        <p:blipFill>
          <a:blip r:embed="rId4"/>
          <a:stretch>
            <a:fillRect/>
          </a:stretch>
        </p:blipFill>
        <p:spPr>
          <a:xfrm>
            <a:off x="971550" y="2733675"/>
            <a:ext cx="2552700" cy="2440081"/>
          </a:xfrm>
          <a:prstGeom prst="rect">
            <a:avLst/>
          </a:prstGeom>
        </p:spPr>
      </p:pic>
      <p:sp>
        <p:nvSpPr>
          <p:cNvPr id="18" name="Rectangle: Rounded Corners 17">
            <a:extLst>
              <a:ext uri="{FF2B5EF4-FFF2-40B4-BE49-F238E27FC236}">
                <a16:creationId xmlns:a16="http://schemas.microsoft.com/office/drawing/2014/main" id="{851B6187-DCF3-4BA0-9595-4946CCADD8E3}"/>
              </a:ext>
            </a:extLst>
          </p:cNvPr>
          <p:cNvSpPr/>
          <p:nvPr/>
        </p:nvSpPr>
        <p:spPr>
          <a:xfrm>
            <a:off x="4010026" y="3228975"/>
            <a:ext cx="7311444" cy="1476375"/>
          </a:xfrm>
          <a:prstGeom prst="roundRect">
            <a:avLst>
              <a:gd name="adj" fmla="val 285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gồm</a:t>
            </a:r>
            <a:r>
              <a:rPr lang="en-US" sz="2800" b="1" dirty="0">
                <a:solidFill>
                  <a:srgbClr val="0070C0"/>
                </a:solidFill>
                <a:latin typeface="Calibri" panose="020F0502020204030204" pitchFamily="34" charset="0"/>
                <a:cs typeface="Calibri" panose="020F0502020204030204" pitchFamily="34" charset="0"/>
              </a:rPr>
              <a:t> 4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mỗi</a:t>
            </a:r>
            <a:r>
              <a:rPr lang="en-US" sz="2800" b="1" dirty="0">
                <a:solidFill>
                  <a:srgbClr val="0070C0"/>
                </a:solidFill>
                <a:latin typeface="Calibri" panose="020F0502020204030204" pitchFamily="34" charset="0"/>
                <a:cs typeface="Calibri" panose="020F0502020204030204" pitchFamily="34" charset="0"/>
              </a:rPr>
              <a:t>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có</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1 cm².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bằng</a:t>
            </a:r>
            <a:r>
              <a:rPr lang="en-US" sz="2800" b="1" dirty="0">
                <a:solidFill>
                  <a:srgbClr val="0070C0"/>
                </a:solidFill>
                <a:latin typeface="Calibri" panose="020F0502020204030204" pitchFamily="34" charset="0"/>
                <a:cs typeface="Calibri" panose="020F0502020204030204" pitchFamily="34" charset="0"/>
              </a:rPr>
              <a:t> 4 cm², </a:t>
            </a:r>
            <a:r>
              <a:rPr lang="en-US" sz="2800" b="1" dirty="0" err="1">
                <a:solidFill>
                  <a:srgbClr val="0070C0"/>
                </a:solidFill>
                <a:latin typeface="Calibri" panose="020F0502020204030204" pitchFamily="34" charset="0"/>
                <a:cs typeface="Calibri" panose="020F0502020204030204" pitchFamily="34" charset="0"/>
              </a:rPr>
              <a:t>đọc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Bốn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xăng-ti-mét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grpSp>
        <p:nvGrpSpPr>
          <p:cNvPr id="35" name="组合 34"/>
          <p:cNvGrpSpPr/>
          <p:nvPr/>
        </p:nvGrpSpPr>
        <p:grpSpPr>
          <a:xfrm>
            <a:off x="2024380" y="561340"/>
            <a:ext cx="8147050" cy="5444490"/>
            <a:chOff x="3188" y="884"/>
            <a:chExt cx="12830" cy="8574"/>
          </a:xfrm>
        </p:grpSpPr>
        <p:grpSp>
          <p:nvGrpSpPr>
            <p:cNvPr id="34" name="组合 33"/>
            <p:cNvGrpSpPr/>
            <p:nvPr/>
          </p:nvGrpSpPr>
          <p:grpSpPr>
            <a:xfrm>
              <a:off x="3188" y="1840"/>
              <a:ext cx="12830" cy="7618"/>
              <a:chOff x="3188" y="1840"/>
              <a:chExt cx="12830" cy="7618"/>
            </a:xfrm>
          </p:grpSpPr>
          <p:sp>
            <p:nvSpPr>
              <p:cNvPr id="2" name="圆角矩形 1"/>
              <p:cNvSpPr/>
              <p:nvPr/>
            </p:nvSpPr>
            <p:spPr>
              <a:xfrm>
                <a:off x="3188" y="1840"/>
                <a:ext cx="12830" cy="7619"/>
              </a:xfrm>
              <a:prstGeom prst="roundRect">
                <a:avLst>
                  <a:gd name="adj" fmla="val 8505"/>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3" name="圆角矩形 32"/>
              <p:cNvSpPr/>
              <p:nvPr/>
            </p:nvSpPr>
            <p:spPr>
              <a:xfrm>
                <a:off x="3414" y="2038"/>
                <a:ext cx="12385" cy="7229"/>
              </a:xfrm>
              <a:prstGeom prst="roundRect">
                <a:avLst>
                  <a:gd name="adj" fmla="val 8505"/>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2" name="组合 31"/>
            <p:cNvGrpSpPr/>
            <p:nvPr/>
          </p:nvGrpSpPr>
          <p:grpSpPr>
            <a:xfrm>
              <a:off x="4658" y="884"/>
              <a:ext cx="9890" cy="2178"/>
              <a:chOff x="5232" y="884"/>
              <a:chExt cx="9890" cy="2178"/>
            </a:xfrm>
          </p:grpSpPr>
          <p:grpSp>
            <p:nvGrpSpPr>
              <p:cNvPr id="8" name="组合 7"/>
              <p:cNvGrpSpPr/>
              <p:nvPr/>
            </p:nvGrpSpPr>
            <p:grpSpPr>
              <a:xfrm>
                <a:off x="5232" y="884"/>
                <a:ext cx="1583" cy="2179"/>
                <a:chOff x="5232" y="884"/>
                <a:chExt cx="1583" cy="2179"/>
              </a:xfrm>
            </p:grpSpPr>
            <p:sp>
              <p:nvSpPr>
                <p:cNvPr id="5" name="椭圆 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 name="椭圆 2"/>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矩形 5"/>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9" name="组合 8"/>
              <p:cNvGrpSpPr/>
              <p:nvPr/>
            </p:nvGrpSpPr>
            <p:grpSpPr>
              <a:xfrm>
                <a:off x="9386" y="884"/>
                <a:ext cx="1583" cy="2179"/>
                <a:chOff x="5232" y="884"/>
                <a:chExt cx="1583" cy="2179"/>
              </a:xfrm>
            </p:grpSpPr>
            <p:sp>
              <p:nvSpPr>
                <p:cNvPr id="10" name="椭圆 9"/>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椭圆 10"/>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矩形 11"/>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13" name="组合 12"/>
              <p:cNvGrpSpPr/>
              <p:nvPr/>
            </p:nvGrpSpPr>
            <p:grpSpPr>
              <a:xfrm>
                <a:off x="7309" y="884"/>
                <a:ext cx="1583" cy="2179"/>
                <a:chOff x="5232" y="884"/>
                <a:chExt cx="1583" cy="2179"/>
              </a:xfrm>
            </p:grpSpPr>
            <p:sp>
              <p:nvSpPr>
                <p:cNvPr id="14" name="椭圆 13"/>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椭圆 16"/>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19"/>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2" name="组合 21"/>
              <p:cNvGrpSpPr/>
              <p:nvPr/>
            </p:nvGrpSpPr>
            <p:grpSpPr>
              <a:xfrm>
                <a:off x="11463" y="884"/>
                <a:ext cx="1583" cy="2179"/>
                <a:chOff x="5232" y="884"/>
                <a:chExt cx="1583" cy="2179"/>
              </a:xfrm>
            </p:grpSpPr>
            <p:sp>
              <p:nvSpPr>
                <p:cNvPr id="25" name="椭圆 2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6" name="椭圆 25"/>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7" name="矩形 26"/>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8" name="组合 27"/>
              <p:cNvGrpSpPr/>
              <p:nvPr/>
            </p:nvGrpSpPr>
            <p:grpSpPr>
              <a:xfrm>
                <a:off x="13540" y="884"/>
                <a:ext cx="1583" cy="2179"/>
                <a:chOff x="5232" y="884"/>
                <a:chExt cx="1583" cy="2179"/>
              </a:xfrm>
            </p:grpSpPr>
            <p:sp>
              <p:nvSpPr>
                <p:cNvPr id="29" name="椭圆 28"/>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0" name="椭圆 29"/>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矩形 30"/>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06" y="319002"/>
            <a:ext cx="1756303" cy="1756303"/>
          </a:xfrm>
          <a:prstGeom prst="rect">
            <a:avLst/>
          </a:prstGeom>
        </p:spPr>
      </p:pic>
      <p:pic>
        <p:nvPicPr>
          <p:cNvPr id="36" name="图片 35" descr="E:\PPT\PPT\外\8月15号绿色黑板卡通风课件PPT模板\图层 2.png图层 2"/>
          <p:cNvPicPr>
            <a:picLocks noChangeAspect="1"/>
          </p:cNvPicPr>
          <p:nvPr/>
        </p:nvPicPr>
        <p:blipFill rotWithShape="1">
          <a:blip r:embed="rId5"/>
          <a:srcRect/>
          <a:stretch>
            <a:fillRect/>
          </a:stretch>
        </p:blipFill>
        <p:spPr>
          <a:xfrm>
            <a:off x="0" y="4184015"/>
            <a:ext cx="4425950" cy="2673985"/>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30" y="2372475"/>
            <a:ext cx="2211528" cy="2258348"/>
          </a:xfrm>
          <a:prstGeom prst="rect">
            <a:avLst/>
          </a:prstGeom>
        </p:spPr>
      </p:pic>
      <p:pic>
        <p:nvPicPr>
          <p:cNvPr id="39" name="图片 38" descr="E:\PPT\PPT\外\8月15号绿色黑板卡通风课件PPT模板\矢量智能对象.png矢量智能对象"/>
          <p:cNvPicPr>
            <a:picLocks noChangeAspect="1"/>
          </p:cNvPicPr>
          <p:nvPr/>
        </p:nvPicPr>
        <p:blipFill>
          <a:blip r:embed="rId7"/>
          <a:srcRect/>
          <a:stretch>
            <a:fillRect/>
          </a:stretch>
        </p:blipFill>
        <p:spPr>
          <a:xfrm>
            <a:off x="9020175" y="3830955"/>
            <a:ext cx="2542540" cy="2637790"/>
          </a:xfrm>
          <a:prstGeom prst="rect">
            <a:avLst/>
          </a:prstGeom>
        </p:spPr>
      </p:pic>
      <p:pic>
        <p:nvPicPr>
          <p:cNvPr id="7" name="Picture 6">
            <a:extLst>
              <a:ext uri="{FF2B5EF4-FFF2-40B4-BE49-F238E27FC236}">
                <a16:creationId xmlns:a16="http://schemas.microsoft.com/office/drawing/2014/main" id="{1096668F-1677-499A-985A-F712E4F891A5}"/>
              </a:ext>
            </a:extLst>
          </p:cNvPr>
          <p:cNvPicPr>
            <a:picLocks noChangeAspect="1"/>
          </p:cNvPicPr>
          <p:nvPr/>
        </p:nvPicPr>
        <p:blipFill>
          <a:blip r:embed="rId8"/>
          <a:stretch>
            <a:fillRect/>
          </a:stretch>
        </p:blipFill>
        <p:spPr>
          <a:xfrm>
            <a:off x="2664034" y="2517156"/>
            <a:ext cx="6882981" cy="2566638"/>
          </a:xfrm>
          <a:prstGeom prst="rect">
            <a:avLst/>
          </a:prstGeom>
        </p:spPr>
      </p:pic>
    </p:spTree>
    <p:extLst>
      <p:ext uri="{BB962C8B-B14F-4D97-AF65-F5344CB8AC3E}">
        <p14:creationId xmlns:p14="http://schemas.microsoft.com/office/powerpoint/2010/main" val="3001473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20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矩形: 圆角 4">
            <a:extLst>
              <a:ext uri="{FF2B5EF4-FFF2-40B4-BE49-F238E27FC236}">
                <a16:creationId xmlns:a16="http://schemas.microsoft.com/office/drawing/2014/main" id="{BF5E4F0F-5C68-4FB8-B618-E92D864B3997}"/>
              </a:ext>
            </a:extLst>
          </p:cNvPr>
          <p:cNvSpPr/>
          <p:nvPr/>
        </p:nvSpPr>
        <p:spPr>
          <a:xfrm>
            <a:off x="1875972" y="609600"/>
            <a:ext cx="8087178" cy="664315"/>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1.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Hoàn</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thành</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bảng</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sau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theo</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mẫu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a:t>
            </a:r>
            <a:endParaRPr kumimoji="1" lang="zh-CN" altLang="en-US" sz="40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pic>
        <p:nvPicPr>
          <p:cNvPr id="7" name="Picture 6">
            <a:extLst>
              <a:ext uri="{FF2B5EF4-FFF2-40B4-BE49-F238E27FC236}">
                <a16:creationId xmlns:a16="http://schemas.microsoft.com/office/drawing/2014/main" id="{5F8065A8-E1AD-4174-96A8-0BD4023067E1}"/>
              </a:ext>
            </a:extLst>
          </p:cNvPr>
          <p:cNvPicPr>
            <a:picLocks noChangeAspect="1"/>
          </p:cNvPicPr>
          <p:nvPr/>
        </p:nvPicPr>
        <p:blipFill>
          <a:blip r:embed="rId3"/>
          <a:stretch>
            <a:fillRect/>
          </a:stretch>
        </p:blipFill>
        <p:spPr>
          <a:xfrm>
            <a:off x="852487" y="1928812"/>
            <a:ext cx="10630111" cy="2700338"/>
          </a:xfrm>
          <a:prstGeom prst="rect">
            <a:avLst/>
          </a:prstGeom>
        </p:spPr>
      </p:pic>
      <p:sp>
        <p:nvSpPr>
          <p:cNvPr id="2" name="Rectangle: Rounded Corners 1">
            <a:extLst>
              <a:ext uri="{FF2B5EF4-FFF2-40B4-BE49-F238E27FC236}">
                <a16:creationId xmlns:a16="http://schemas.microsoft.com/office/drawing/2014/main" id="{DDFAA0AC-8836-4377-A462-1BFA8DA7713D}"/>
              </a:ext>
            </a:extLst>
          </p:cNvPr>
          <p:cNvSpPr/>
          <p:nvPr/>
        </p:nvSpPr>
        <p:spPr>
          <a:xfrm>
            <a:off x="8334375" y="3105150"/>
            <a:ext cx="1628775" cy="3524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234 m²</a:t>
            </a:r>
          </a:p>
        </p:txBody>
      </p:sp>
      <p:sp>
        <p:nvSpPr>
          <p:cNvPr id="6" name="Rectangle: Rounded Corners 5">
            <a:extLst>
              <a:ext uri="{FF2B5EF4-FFF2-40B4-BE49-F238E27FC236}">
                <a16:creationId xmlns:a16="http://schemas.microsoft.com/office/drawing/2014/main" id="{9B6D0342-C0F2-4A09-B399-DFABC9AB6591}"/>
              </a:ext>
            </a:extLst>
          </p:cNvPr>
          <p:cNvSpPr/>
          <p:nvPr/>
        </p:nvSpPr>
        <p:spPr>
          <a:xfrm>
            <a:off x="1057275" y="3581400"/>
            <a:ext cx="5734050" cy="28575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err="1">
                <a:solidFill>
                  <a:srgbClr val="FF0000"/>
                </a:solidFill>
                <a:latin typeface="Calibri" panose="020F0502020204030204" pitchFamily="34" charset="0"/>
                <a:cs typeface="Calibri" panose="020F0502020204030204" pitchFamily="34" charset="0"/>
              </a:rPr>
              <a:t>Một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nghìn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năm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trăm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xăng</a:t>
            </a:r>
            <a:r>
              <a:rPr lang="en-US" sz="2400" b="1" dirty="0">
                <a:solidFill>
                  <a:srgbClr val="FF0000"/>
                </a:solidFill>
                <a:latin typeface="Calibri" panose="020F0502020204030204" pitchFamily="34" charset="0"/>
                <a:cs typeface="Calibri" panose="020F0502020204030204" pitchFamily="34" charset="0"/>
              </a:rPr>
              <a:t> – </a:t>
            </a:r>
            <a:r>
              <a:rPr lang="en-US" sz="2400" b="1" dirty="0" err="1">
                <a:solidFill>
                  <a:srgbClr val="FF0000"/>
                </a:solidFill>
                <a:latin typeface="Calibri" panose="020F0502020204030204" pitchFamily="34" charset="0"/>
                <a:cs typeface="Calibri" panose="020F0502020204030204" pitchFamily="34" charset="0"/>
              </a:rPr>
              <a:t>ti</a:t>
            </a:r>
            <a:r>
              <a:rPr lang="en-US" sz="2400" b="1" dirty="0">
                <a:solidFill>
                  <a:srgbClr val="FF0000"/>
                </a:solidFill>
                <a:latin typeface="Calibri" panose="020F0502020204030204" pitchFamily="34" charset="0"/>
                <a:cs typeface="Calibri" panose="020F0502020204030204" pitchFamily="34" charset="0"/>
              </a:rPr>
              <a:t> – </a:t>
            </a:r>
            <a:r>
              <a:rPr lang="en-US" sz="2400" b="1" dirty="0" err="1">
                <a:solidFill>
                  <a:srgbClr val="FF0000"/>
                </a:solidFill>
                <a:latin typeface="Calibri" panose="020F0502020204030204" pitchFamily="34" charset="0"/>
                <a:cs typeface="Calibri" panose="020F0502020204030204" pitchFamily="34" charset="0"/>
              </a:rPr>
              <a:t>mét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vuông</a:t>
            </a:r>
            <a:endParaRPr lang="en-US" sz="2400" b="1" dirty="0">
              <a:solidFill>
                <a:srgbClr val="FF000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6622311-2552-42F2-AFD8-C1FE541E90E2}"/>
              </a:ext>
            </a:extLst>
          </p:cNvPr>
          <p:cNvSpPr/>
          <p:nvPr/>
        </p:nvSpPr>
        <p:spPr>
          <a:xfrm>
            <a:off x="8372475" y="4067175"/>
            <a:ext cx="2343150" cy="4191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10 000 cm²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3" name="Picture 2">
            <a:extLst>
              <a:ext uri="{FF2B5EF4-FFF2-40B4-BE49-F238E27FC236}">
                <a16:creationId xmlns:a16="http://schemas.microsoft.com/office/drawing/2014/main" id="{A604D797-334D-4239-AE69-4B0F89449E2F}"/>
              </a:ext>
            </a:extLst>
          </p:cNvPr>
          <p:cNvPicPr>
            <a:picLocks noChangeAspect="1"/>
          </p:cNvPicPr>
          <p:nvPr/>
        </p:nvPicPr>
        <p:blipFill>
          <a:blip r:embed="rId3"/>
          <a:stretch>
            <a:fillRect/>
          </a:stretch>
        </p:blipFill>
        <p:spPr>
          <a:xfrm>
            <a:off x="666750" y="614362"/>
            <a:ext cx="1352550" cy="640046"/>
          </a:xfrm>
          <a:prstGeom prst="rect">
            <a:avLst/>
          </a:prstGeom>
        </p:spPr>
      </p:pic>
      <p:pic>
        <p:nvPicPr>
          <p:cNvPr id="6" name="Picture 5">
            <a:extLst>
              <a:ext uri="{FF2B5EF4-FFF2-40B4-BE49-F238E27FC236}">
                <a16:creationId xmlns:a16="http://schemas.microsoft.com/office/drawing/2014/main" id="{8E1AE631-DBD7-4D9D-A724-0583A774A0CE}"/>
              </a:ext>
            </a:extLst>
          </p:cNvPr>
          <p:cNvPicPr>
            <a:picLocks noChangeAspect="1"/>
          </p:cNvPicPr>
          <p:nvPr/>
        </p:nvPicPr>
        <p:blipFill>
          <a:blip r:embed="rId4"/>
          <a:stretch>
            <a:fillRect/>
          </a:stretch>
        </p:blipFill>
        <p:spPr>
          <a:xfrm>
            <a:off x="638175" y="1490662"/>
            <a:ext cx="5545908" cy="3871913"/>
          </a:xfrm>
          <a:prstGeom prst="rect">
            <a:avLst/>
          </a:prstGeom>
        </p:spPr>
      </p:pic>
      <p:grpSp>
        <p:nvGrpSpPr>
          <p:cNvPr id="10" name="Group 9">
            <a:extLst>
              <a:ext uri="{FF2B5EF4-FFF2-40B4-BE49-F238E27FC236}">
                <a16:creationId xmlns:a16="http://schemas.microsoft.com/office/drawing/2014/main" id="{0B94160A-B95D-48C6-A0AE-49C54E82A162}"/>
              </a:ext>
            </a:extLst>
          </p:cNvPr>
          <p:cNvGrpSpPr/>
          <p:nvPr/>
        </p:nvGrpSpPr>
        <p:grpSpPr>
          <a:xfrm>
            <a:off x="6343650" y="1447800"/>
            <a:ext cx="5362575" cy="461665"/>
            <a:chOff x="6343650" y="1447800"/>
            <a:chExt cx="5362575" cy="461665"/>
          </a:xfrm>
        </p:grpSpPr>
        <p:sp>
          <p:nvSpPr>
            <p:cNvPr id="7" name="TextBox 6">
              <a:extLst>
                <a:ext uri="{FF2B5EF4-FFF2-40B4-BE49-F238E27FC236}">
                  <a16:creationId xmlns:a16="http://schemas.microsoft.com/office/drawing/2014/main" id="{C61D3394-23C7-4DF9-B4EB-E5D39E7FA2BA}"/>
                </a:ext>
              </a:extLst>
            </p:cNvPr>
            <p:cNvSpPr txBox="1"/>
            <p:nvPr/>
          </p:nvSpPr>
          <p:spPr>
            <a:xfrm>
              <a:off x="6343650" y="1447800"/>
              <a:ext cx="5362575"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a)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sâu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gồm</a:t>
              </a:r>
              <a:r>
                <a:rPr lang="en-US" sz="2400" b="1" dirty="0">
                  <a:solidFill>
                    <a:srgbClr val="002060"/>
                  </a:solidFill>
                  <a:latin typeface="Calibri" panose="020F0502020204030204" pitchFamily="34" charset="0"/>
                  <a:cs typeface="Calibri" panose="020F0502020204030204" pitchFamily="34" charset="0"/>
                </a:rPr>
                <a:t>        ô </a:t>
              </a:r>
              <a:r>
                <a:rPr lang="en-US" sz="2400" b="1" dirty="0" err="1">
                  <a:solidFill>
                    <a:srgbClr val="002060"/>
                  </a:solidFill>
                  <a:latin typeface="Calibri" panose="020F0502020204030204" pitchFamily="34" charset="0"/>
                  <a:cs typeface="Calibri" panose="020F0502020204030204" pitchFamily="34" charset="0"/>
                </a:rPr>
                <a:t>vuông</a:t>
              </a:r>
              <a:r>
                <a:rPr lang="en-US" sz="2400" b="1" dirty="0">
                  <a:solidFill>
                    <a:srgbClr val="002060"/>
                  </a:solidFill>
                  <a:latin typeface="Calibri" panose="020F0502020204030204" pitchFamily="34" charset="0"/>
                  <a:cs typeface="Calibri" panose="020F0502020204030204" pitchFamily="34" charset="0"/>
                </a:rPr>
                <a:t> 1 cm²</a:t>
              </a:r>
            </a:p>
          </p:txBody>
        </p:sp>
        <p:sp>
          <p:nvSpPr>
            <p:cNvPr id="9" name="Rectangle: Rounded Corners 8">
              <a:extLst>
                <a:ext uri="{FF2B5EF4-FFF2-40B4-BE49-F238E27FC236}">
                  <a16:creationId xmlns:a16="http://schemas.microsoft.com/office/drawing/2014/main" id="{4AE95277-6E3B-4F7E-B198-D930FA3AC648}"/>
                </a:ext>
              </a:extLst>
            </p:cNvPr>
            <p:cNvSpPr/>
            <p:nvPr/>
          </p:nvSpPr>
          <p:spPr>
            <a:xfrm>
              <a:off x="9077325"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4" name="Group 13">
            <a:extLst>
              <a:ext uri="{FF2B5EF4-FFF2-40B4-BE49-F238E27FC236}">
                <a16:creationId xmlns:a16="http://schemas.microsoft.com/office/drawing/2014/main" id="{E471D7BB-BE53-48A0-81FE-201EF2F989A4}"/>
              </a:ext>
            </a:extLst>
          </p:cNvPr>
          <p:cNvGrpSpPr/>
          <p:nvPr/>
        </p:nvGrpSpPr>
        <p:grpSpPr>
          <a:xfrm>
            <a:off x="6334125" y="2152650"/>
            <a:ext cx="5362575" cy="461665"/>
            <a:chOff x="6343650" y="1447800"/>
            <a:chExt cx="5362575" cy="461665"/>
          </a:xfrm>
        </p:grpSpPr>
        <p:sp>
          <p:nvSpPr>
            <p:cNvPr id="15" name="TextBox 14">
              <a:extLst>
                <a:ext uri="{FF2B5EF4-FFF2-40B4-BE49-F238E27FC236}">
                  <a16:creationId xmlns:a16="http://schemas.microsoft.com/office/drawing/2014/main" id="{78B20B68-C2DF-4E38-8EF8-8A61320C19C3}"/>
                </a:ext>
              </a:extLst>
            </p:cNvPr>
            <p:cNvSpPr txBox="1"/>
            <p:nvPr/>
          </p:nvSpPr>
          <p:spPr>
            <a:xfrm>
              <a:off x="6343650" y="1447800"/>
              <a:ext cx="5362575" cy="461665"/>
            </a:xfrm>
            <a:prstGeom prst="rect">
              <a:avLst/>
            </a:prstGeom>
            <a:noFill/>
          </p:spPr>
          <p:txBody>
            <a:bodyPr wrap="square" rtlCol="0">
              <a:spAutoFit/>
            </a:bodyPr>
            <a:lstStyle/>
            <a:p>
              <a:r>
                <a:rPr lang="en-US" sz="2400" b="1" dirty="0" err="1">
                  <a:solidFill>
                    <a:srgbClr val="002060"/>
                  </a:solidFill>
                  <a:latin typeface="Calibri" panose="020F0502020204030204" pitchFamily="34" charset="0"/>
                  <a:cs typeface="Calibri" panose="020F0502020204030204" pitchFamily="34" charset="0"/>
                </a:rPr>
                <a:t>Diện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sâu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bằng</a:t>
              </a:r>
              <a:r>
                <a:rPr lang="en-US" sz="2400" b="1" dirty="0">
                  <a:solidFill>
                    <a:srgbClr val="002060"/>
                  </a:solidFill>
                  <a:latin typeface="Calibri" panose="020F0502020204030204" pitchFamily="34" charset="0"/>
                  <a:cs typeface="Calibri" panose="020F0502020204030204" pitchFamily="34" charset="0"/>
                </a:rPr>
                <a:t>         cm².</a:t>
              </a:r>
            </a:p>
          </p:txBody>
        </p:sp>
        <p:sp>
          <p:nvSpPr>
            <p:cNvPr id="16" name="Rectangle: Rounded Corners 15">
              <a:extLst>
                <a:ext uri="{FF2B5EF4-FFF2-40B4-BE49-F238E27FC236}">
                  <a16:creationId xmlns:a16="http://schemas.microsoft.com/office/drawing/2014/main" id="{05126731-67A2-4A5A-961E-75ACE0B32448}"/>
                </a:ext>
              </a:extLst>
            </p:cNvPr>
            <p:cNvSpPr/>
            <p:nvPr/>
          </p:nvSpPr>
          <p:spPr>
            <a:xfrm>
              <a:off x="10010775" y="148590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7" name="Group 16">
            <a:extLst>
              <a:ext uri="{FF2B5EF4-FFF2-40B4-BE49-F238E27FC236}">
                <a16:creationId xmlns:a16="http://schemas.microsoft.com/office/drawing/2014/main" id="{BB2C24FE-046A-4D51-B0A3-3649353A2864}"/>
              </a:ext>
            </a:extLst>
          </p:cNvPr>
          <p:cNvGrpSpPr/>
          <p:nvPr/>
        </p:nvGrpSpPr>
        <p:grpSpPr>
          <a:xfrm>
            <a:off x="6343650" y="2790825"/>
            <a:ext cx="5114925" cy="830997"/>
            <a:chOff x="6343650" y="1447800"/>
            <a:chExt cx="5362575" cy="830997"/>
          </a:xfrm>
        </p:grpSpPr>
        <p:sp>
          <p:nvSpPr>
            <p:cNvPr id="18" name="TextBox 17">
              <a:extLst>
                <a:ext uri="{FF2B5EF4-FFF2-40B4-BE49-F238E27FC236}">
                  <a16:creationId xmlns:a16="http://schemas.microsoft.com/office/drawing/2014/main" id="{E88AF235-8349-4141-9D8E-80591352EE91}"/>
                </a:ext>
              </a:extLst>
            </p:cNvPr>
            <p:cNvSpPr txBox="1"/>
            <p:nvPr/>
          </p:nvSpPr>
          <p:spPr>
            <a:xfrm>
              <a:off x="6343650" y="1447800"/>
              <a:ext cx="5362575" cy="830997"/>
            </a:xfrm>
            <a:prstGeom prst="rect">
              <a:avLst/>
            </a:prstGeom>
            <a:noFill/>
          </p:spPr>
          <p:txBody>
            <a:bodyPr wrap="square" rtlCol="0">
              <a:spAutoFit/>
            </a:bodyPr>
            <a:lstStyle/>
            <a:p>
              <a:pPr algn="just"/>
              <a:r>
                <a:rPr lang="en-US" sz="2400" b="1" dirty="0">
                  <a:solidFill>
                    <a:srgbClr val="002060"/>
                  </a:solidFill>
                  <a:latin typeface="Calibri" panose="020F0502020204030204" pitchFamily="34" charset="0"/>
                  <a:cs typeface="Calibri" panose="020F0502020204030204" pitchFamily="34" charset="0"/>
                </a:rPr>
                <a:t>b)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hươu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cao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cổ</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gồm</a:t>
              </a:r>
              <a:r>
                <a:rPr lang="en-US" sz="2400" b="1" dirty="0">
                  <a:solidFill>
                    <a:srgbClr val="002060"/>
                  </a:solidFill>
                  <a:latin typeface="Calibri" panose="020F0502020204030204" pitchFamily="34" charset="0"/>
                  <a:cs typeface="Calibri" panose="020F0502020204030204" pitchFamily="34" charset="0"/>
                </a:rPr>
                <a:t>    ô </a:t>
              </a:r>
              <a:r>
                <a:rPr lang="en-US" sz="2400" b="1" dirty="0" err="1">
                  <a:solidFill>
                    <a:srgbClr val="002060"/>
                  </a:solidFill>
                  <a:latin typeface="Calibri" panose="020F0502020204030204" pitchFamily="34" charset="0"/>
                  <a:cs typeface="Calibri" panose="020F0502020204030204" pitchFamily="34" charset="0"/>
                </a:rPr>
                <a:t>vuông</a:t>
              </a:r>
              <a:r>
                <a:rPr lang="en-US" sz="2400" b="1" dirty="0">
                  <a:solidFill>
                    <a:srgbClr val="002060"/>
                  </a:solidFill>
                  <a:latin typeface="Calibri" panose="020F0502020204030204" pitchFamily="34" charset="0"/>
                  <a:cs typeface="Calibri" panose="020F0502020204030204" pitchFamily="34" charset="0"/>
                </a:rPr>
                <a:t> 1 cm²</a:t>
              </a:r>
            </a:p>
          </p:txBody>
        </p:sp>
        <p:sp>
          <p:nvSpPr>
            <p:cNvPr id="19" name="Rectangle: Rounded Corners 18">
              <a:extLst>
                <a:ext uri="{FF2B5EF4-FFF2-40B4-BE49-F238E27FC236}">
                  <a16:creationId xmlns:a16="http://schemas.microsoft.com/office/drawing/2014/main" id="{9B4562A1-5E19-475D-A26A-7051EE2CB56D}"/>
                </a:ext>
              </a:extLst>
            </p:cNvPr>
            <p:cNvSpPr/>
            <p:nvPr/>
          </p:nvSpPr>
          <p:spPr>
            <a:xfrm>
              <a:off x="10938869"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20" name="Group 19">
            <a:extLst>
              <a:ext uri="{FF2B5EF4-FFF2-40B4-BE49-F238E27FC236}">
                <a16:creationId xmlns:a16="http://schemas.microsoft.com/office/drawing/2014/main" id="{50BBFBD5-9990-44E5-8FB8-D59E2BFE5686}"/>
              </a:ext>
            </a:extLst>
          </p:cNvPr>
          <p:cNvGrpSpPr/>
          <p:nvPr/>
        </p:nvGrpSpPr>
        <p:grpSpPr>
          <a:xfrm>
            <a:off x="6353175" y="3800475"/>
            <a:ext cx="5362575" cy="461665"/>
            <a:chOff x="6343650" y="1447800"/>
            <a:chExt cx="5362575" cy="461665"/>
          </a:xfrm>
        </p:grpSpPr>
        <p:sp>
          <p:nvSpPr>
            <p:cNvPr id="21" name="TextBox 20">
              <a:extLst>
                <a:ext uri="{FF2B5EF4-FFF2-40B4-BE49-F238E27FC236}">
                  <a16:creationId xmlns:a16="http://schemas.microsoft.com/office/drawing/2014/main" id="{248A934E-F74D-43E7-9E5C-ACB9BFED19A2}"/>
                </a:ext>
              </a:extLst>
            </p:cNvPr>
            <p:cNvSpPr txBox="1"/>
            <p:nvPr/>
          </p:nvSpPr>
          <p:spPr>
            <a:xfrm>
              <a:off x="6343650" y="1447800"/>
              <a:ext cx="5362575" cy="461665"/>
            </a:xfrm>
            <a:prstGeom prst="rect">
              <a:avLst/>
            </a:prstGeom>
            <a:noFill/>
          </p:spPr>
          <p:txBody>
            <a:bodyPr wrap="square" rtlCol="0">
              <a:spAutoFit/>
            </a:bodyPr>
            <a:lstStyle/>
            <a:p>
              <a:r>
                <a:rPr lang="en-US" sz="2400" b="1" dirty="0" err="1">
                  <a:solidFill>
                    <a:srgbClr val="002060"/>
                  </a:solidFill>
                  <a:latin typeface="Calibri" panose="020F0502020204030204" pitchFamily="34" charset="0"/>
                  <a:cs typeface="Calibri" panose="020F0502020204030204" pitchFamily="34" charset="0"/>
                </a:rPr>
                <a:t>Diện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hươu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cao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cổ</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bằng</a:t>
              </a:r>
              <a:r>
                <a:rPr lang="en-US" sz="2400" b="1" dirty="0">
                  <a:solidFill>
                    <a:srgbClr val="002060"/>
                  </a:solidFill>
                  <a:latin typeface="Calibri" panose="020F0502020204030204" pitchFamily="34" charset="0"/>
                  <a:cs typeface="Calibri" panose="020F0502020204030204" pitchFamily="34" charset="0"/>
                </a:rPr>
                <a:t>         cm².</a:t>
              </a:r>
            </a:p>
          </p:txBody>
        </p:sp>
        <p:sp>
          <p:nvSpPr>
            <p:cNvPr id="22" name="Rectangle: Rounded Corners 21">
              <a:extLst>
                <a:ext uri="{FF2B5EF4-FFF2-40B4-BE49-F238E27FC236}">
                  <a16:creationId xmlns:a16="http://schemas.microsoft.com/office/drawing/2014/main" id="{E08B255B-AD51-4503-836C-44094FD414F1}"/>
                </a:ext>
              </a:extLst>
            </p:cNvPr>
            <p:cNvSpPr/>
            <p:nvPr/>
          </p:nvSpPr>
          <p:spPr>
            <a:xfrm>
              <a:off x="10506075" y="148590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sp>
        <p:nvSpPr>
          <p:cNvPr id="24" name="Rectangle: Rounded Corners 23">
            <a:extLst>
              <a:ext uri="{FF2B5EF4-FFF2-40B4-BE49-F238E27FC236}">
                <a16:creationId xmlns:a16="http://schemas.microsoft.com/office/drawing/2014/main" id="{BC571784-16B8-4D95-BA91-3BB4FBD2C2FE}"/>
              </a:ext>
            </a:extLst>
          </p:cNvPr>
          <p:cNvSpPr/>
          <p:nvPr/>
        </p:nvSpPr>
        <p:spPr>
          <a:xfrm>
            <a:off x="9067800"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a:t>
            </a:r>
          </a:p>
        </p:txBody>
      </p:sp>
      <p:sp>
        <p:nvSpPr>
          <p:cNvPr id="25" name="Rectangle: Rounded Corners 24">
            <a:extLst>
              <a:ext uri="{FF2B5EF4-FFF2-40B4-BE49-F238E27FC236}">
                <a16:creationId xmlns:a16="http://schemas.microsoft.com/office/drawing/2014/main" id="{A86DF013-4277-4F57-8257-5D5E64370E33}"/>
              </a:ext>
            </a:extLst>
          </p:cNvPr>
          <p:cNvSpPr/>
          <p:nvPr/>
        </p:nvSpPr>
        <p:spPr>
          <a:xfrm>
            <a:off x="9991725" y="21812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a:t>
            </a:r>
          </a:p>
        </p:txBody>
      </p:sp>
      <p:sp>
        <p:nvSpPr>
          <p:cNvPr id="31" name="Rectangle: Rounded Corners 30">
            <a:extLst>
              <a:ext uri="{FF2B5EF4-FFF2-40B4-BE49-F238E27FC236}">
                <a16:creationId xmlns:a16="http://schemas.microsoft.com/office/drawing/2014/main" id="{FB84722B-7C6F-439D-845C-DEF9B7770187}"/>
              </a:ext>
            </a:extLst>
          </p:cNvPr>
          <p:cNvSpPr/>
          <p:nvPr/>
        </p:nvSpPr>
        <p:spPr>
          <a:xfrm>
            <a:off x="10715625" y="288607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9</a:t>
            </a:r>
          </a:p>
        </p:txBody>
      </p:sp>
      <p:sp>
        <p:nvSpPr>
          <p:cNvPr id="32" name="Rectangle: Rounded Corners 31">
            <a:extLst>
              <a:ext uri="{FF2B5EF4-FFF2-40B4-BE49-F238E27FC236}">
                <a16:creationId xmlns:a16="http://schemas.microsoft.com/office/drawing/2014/main" id="{816DA2CA-88B2-4DBF-813D-26B1AAAE2794}"/>
              </a:ext>
            </a:extLst>
          </p:cNvPr>
          <p:cNvSpPr/>
          <p:nvPr/>
        </p:nvSpPr>
        <p:spPr>
          <a:xfrm>
            <a:off x="10515600" y="382905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9</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grpSp>
        <p:nvGrpSpPr>
          <p:cNvPr id="35" name="组合 34"/>
          <p:cNvGrpSpPr/>
          <p:nvPr/>
        </p:nvGrpSpPr>
        <p:grpSpPr>
          <a:xfrm>
            <a:off x="2024380" y="561340"/>
            <a:ext cx="8147050" cy="5444490"/>
            <a:chOff x="3188" y="884"/>
            <a:chExt cx="12830" cy="8574"/>
          </a:xfrm>
        </p:grpSpPr>
        <p:grpSp>
          <p:nvGrpSpPr>
            <p:cNvPr id="34" name="组合 33"/>
            <p:cNvGrpSpPr/>
            <p:nvPr/>
          </p:nvGrpSpPr>
          <p:grpSpPr>
            <a:xfrm>
              <a:off x="3188" y="1840"/>
              <a:ext cx="12830" cy="7618"/>
              <a:chOff x="3188" y="1840"/>
              <a:chExt cx="12830" cy="7618"/>
            </a:xfrm>
          </p:grpSpPr>
          <p:sp>
            <p:nvSpPr>
              <p:cNvPr id="2" name="圆角矩形 1"/>
              <p:cNvSpPr/>
              <p:nvPr/>
            </p:nvSpPr>
            <p:spPr>
              <a:xfrm>
                <a:off x="3188" y="1840"/>
                <a:ext cx="12830" cy="7619"/>
              </a:xfrm>
              <a:prstGeom prst="roundRect">
                <a:avLst>
                  <a:gd name="adj" fmla="val 8505"/>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3" name="圆角矩形 32"/>
              <p:cNvSpPr/>
              <p:nvPr/>
            </p:nvSpPr>
            <p:spPr>
              <a:xfrm>
                <a:off x="3414" y="2038"/>
                <a:ext cx="12385" cy="7229"/>
              </a:xfrm>
              <a:prstGeom prst="roundRect">
                <a:avLst>
                  <a:gd name="adj" fmla="val 8505"/>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2" name="组合 31"/>
            <p:cNvGrpSpPr/>
            <p:nvPr/>
          </p:nvGrpSpPr>
          <p:grpSpPr>
            <a:xfrm>
              <a:off x="4658" y="884"/>
              <a:ext cx="9890" cy="2178"/>
              <a:chOff x="5232" y="884"/>
              <a:chExt cx="9890" cy="2178"/>
            </a:xfrm>
          </p:grpSpPr>
          <p:grpSp>
            <p:nvGrpSpPr>
              <p:cNvPr id="8" name="组合 7"/>
              <p:cNvGrpSpPr/>
              <p:nvPr/>
            </p:nvGrpSpPr>
            <p:grpSpPr>
              <a:xfrm>
                <a:off x="5232" y="884"/>
                <a:ext cx="1583" cy="2179"/>
                <a:chOff x="5232" y="884"/>
                <a:chExt cx="1583" cy="2179"/>
              </a:xfrm>
            </p:grpSpPr>
            <p:sp>
              <p:nvSpPr>
                <p:cNvPr id="5" name="椭圆 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 name="椭圆 2"/>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矩形 5"/>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9" name="组合 8"/>
              <p:cNvGrpSpPr/>
              <p:nvPr/>
            </p:nvGrpSpPr>
            <p:grpSpPr>
              <a:xfrm>
                <a:off x="9386" y="884"/>
                <a:ext cx="1583" cy="2179"/>
                <a:chOff x="5232" y="884"/>
                <a:chExt cx="1583" cy="2179"/>
              </a:xfrm>
            </p:grpSpPr>
            <p:sp>
              <p:nvSpPr>
                <p:cNvPr id="10" name="椭圆 9"/>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椭圆 10"/>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矩形 11"/>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13" name="组合 12"/>
              <p:cNvGrpSpPr/>
              <p:nvPr/>
            </p:nvGrpSpPr>
            <p:grpSpPr>
              <a:xfrm>
                <a:off x="7309" y="884"/>
                <a:ext cx="1583" cy="2179"/>
                <a:chOff x="5232" y="884"/>
                <a:chExt cx="1583" cy="2179"/>
              </a:xfrm>
            </p:grpSpPr>
            <p:sp>
              <p:nvSpPr>
                <p:cNvPr id="14" name="椭圆 13"/>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椭圆 16"/>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19"/>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2" name="组合 21"/>
              <p:cNvGrpSpPr/>
              <p:nvPr/>
            </p:nvGrpSpPr>
            <p:grpSpPr>
              <a:xfrm>
                <a:off x="11463" y="884"/>
                <a:ext cx="1583" cy="2179"/>
                <a:chOff x="5232" y="884"/>
                <a:chExt cx="1583" cy="2179"/>
              </a:xfrm>
            </p:grpSpPr>
            <p:sp>
              <p:nvSpPr>
                <p:cNvPr id="25" name="椭圆 2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6" name="椭圆 25"/>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7" name="矩形 26"/>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8" name="组合 27"/>
              <p:cNvGrpSpPr/>
              <p:nvPr/>
            </p:nvGrpSpPr>
            <p:grpSpPr>
              <a:xfrm>
                <a:off x="13540" y="884"/>
                <a:ext cx="1583" cy="2179"/>
                <a:chOff x="5232" y="884"/>
                <a:chExt cx="1583" cy="2179"/>
              </a:xfrm>
            </p:grpSpPr>
            <p:sp>
              <p:nvSpPr>
                <p:cNvPr id="29" name="椭圆 28"/>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0" name="椭圆 29"/>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矩形 30"/>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06" y="319002"/>
            <a:ext cx="1756303" cy="1756303"/>
          </a:xfrm>
          <a:prstGeom prst="rect">
            <a:avLst/>
          </a:prstGeom>
        </p:spPr>
      </p:pic>
      <p:pic>
        <p:nvPicPr>
          <p:cNvPr id="36" name="图片 35" descr="E:\PPT\PPT\外\8月15号绿色黑板卡通风课件PPT模板\图层 2.png图层 2"/>
          <p:cNvPicPr>
            <a:picLocks noChangeAspect="1"/>
          </p:cNvPicPr>
          <p:nvPr/>
        </p:nvPicPr>
        <p:blipFill rotWithShape="1">
          <a:blip r:embed="rId5"/>
          <a:srcRect/>
          <a:stretch>
            <a:fillRect/>
          </a:stretch>
        </p:blipFill>
        <p:spPr>
          <a:xfrm>
            <a:off x="0" y="4184015"/>
            <a:ext cx="4425950" cy="2673985"/>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30" y="2372475"/>
            <a:ext cx="2211528" cy="2258348"/>
          </a:xfrm>
          <a:prstGeom prst="rect">
            <a:avLst/>
          </a:prstGeom>
        </p:spPr>
      </p:pic>
      <p:pic>
        <p:nvPicPr>
          <p:cNvPr id="39" name="图片 38" descr="E:\PPT\PPT\外\8月15号绿色黑板卡通风课件PPT模板\矢量智能对象.png矢量智能对象"/>
          <p:cNvPicPr>
            <a:picLocks noChangeAspect="1"/>
          </p:cNvPicPr>
          <p:nvPr/>
        </p:nvPicPr>
        <p:blipFill>
          <a:blip r:embed="rId7"/>
          <a:srcRect/>
          <a:stretch>
            <a:fillRect/>
          </a:stretch>
        </p:blipFill>
        <p:spPr>
          <a:xfrm>
            <a:off x="9020175" y="3830955"/>
            <a:ext cx="2542540" cy="2637790"/>
          </a:xfrm>
          <a:prstGeom prst="rect">
            <a:avLst/>
          </a:prstGeom>
        </p:spPr>
      </p:pic>
      <p:pic>
        <p:nvPicPr>
          <p:cNvPr id="15" name="Picture 14">
            <a:extLst>
              <a:ext uri="{FF2B5EF4-FFF2-40B4-BE49-F238E27FC236}">
                <a16:creationId xmlns:a16="http://schemas.microsoft.com/office/drawing/2014/main" id="{8A3F60DA-AAB6-42C3-AD5B-5BE95AC4A720}"/>
              </a:ext>
            </a:extLst>
          </p:cNvPr>
          <p:cNvPicPr>
            <a:picLocks noChangeAspect="1"/>
          </p:cNvPicPr>
          <p:nvPr/>
        </p:nvPicPr>
        <p:blipFill>
          <a:blip r:embed="rId8"/>
          <a:stretch>
            <a:fillRect/>
          </a:stretch>
        </p:blipFill>
        <p:spPr>
          <a:xfrm>
            <a:off x="2424756" y="2358279"/>
            <a:ext cx="7132938" cy="2560542"/>
          </a:xfrm>
          <a:prstGeom prst="rect">
            <a:avLst/>
          </a:prstGeom>
        </p:spPr>
      </p:pic>
      <p:sp>
        <p:nvSpPr>
          <p:cNvPr id="16" name="TextBox 15">
            <a:extLst>
              <a:ext uri="{FF2B5EF4-FFF2-40B4-BE49-F238E27FC236}">
                <a16:creationId xmlns:a16="http://schemas.microsoft.com/office/drawing/2014/main" id="{C476A896-564E-4CB7-AD64-D71FF35A86C9}"/>
              </a:ext>
            </a:extLst>
          </p:cNvPr>
          <p:cNvSpPr txBox="1"/>
          <p:nvPr/>
        </p:nvSpPr>
        <p:spPr>
          <a:xfrm>
            <a:off x="5065159" y="6277510"/>
            <a:ext cx="4397339" cy="369332"/>
          </a:xfrm>
          <a:prstGeom prst="rect">
            <a:avLst/>
          </a:prstGeom>
          <a:noFill/>
        </p:spPr>
        <p:txBody>
          <a:bodyPr wrap="square" rtlCol="0">
            <a:spAutoFit/>
          </a:bodyPr>
          <a:lstStyle/>
          <a:p>
            <a:r>
              <a:rPr lang="en-US" dirty="0" err="1">
                <a:solidFill>
                  <a:schemeClr val="bg1"/>
                </a:solidFill>
                <a:latin typeface="Calibri" panose="020F0502020204030204" pitchFamily="34" charset="0"/>
                <a:cs typeface="Calibri" panose="020F0502020204030204" pitchFamily="34" charset="0"/>
              </a:rPr>
              <a:t>Hương</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Thảo</a:t>
            </a:r>
            <a:r>
              <a:rPr lang="en-US" dirty="0">
                <a:solidFill>
                  <a:schemeClr val="bg1"/>
                </a:solidFill>
                <a:latin typeface="Calibri" panose="020F0502020204030204" pitchFamily="34" charset="0"/>
                <a:cs typeface="Calibri" panose="020F0502020204030204" pitchFamily="34" charset="0"/>
              </a:rPr>
              <a:t> – </a:t>
            </a:r>
            <a:r>
              <a:rPr lang="en-US" dirty="0" err="1">
                <a:solidFill>
                  <a:schemeClr val="bg1"/>
                </a:solidFill>
                <a:latin typeface="Calibri" panose="020F0502020204030204" pitchFamily="34" charset="0"/>
                <a:cs typeface="Calibri" panose="020F0502020204030204" pitchFamily="34" charset="0"/>
              </a:rPr>
              <a:t>Zalo</a:t>
            </a:r>
            <a:r>
              <a:rPr lang="en-US" dirty="0">
                <a:solidFill>
                  <a:schemeClr val="bg1"/>
                </a:solidFill>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984351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20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8" name="Rectangle: Rounded Corners 7">
            <a:extLst>
              <a:ext uri="{FF2B5EF4-FFF2-40B4-BE49-F238E27FC236}">
                <a16:creationId xmlns:a16="http://schemas.microsoft.com/office/drawing/2014/main" id="{4C0BCBFD-BD70-4B74-80C0-E6E13D493B62}"/>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43585A87-43FF-4082-A81F-43225E69C9AA}"/>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50BDAC9C-6689-4E67-9132-E57DB28950CD}"/>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369B6FF2-9955-42BA-B79D-5BCEB7DBFBA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2">
            <a:extLst>
              <a:ext uri="{FF2B5EF4-FFF2-40B4-BE49-F238E27FC236}">
                <a16:creationId xmlns:a16="http://schemas.microsoft.com/office/drawing/2014/main" id="{D43E2D60-777B-4B83-A80E-F34101779A0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B1FF80BC-5EFD-4B4D-A995-1B0B245AA32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0B95C2E0-A848-48ED-881A-8B572373CC9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EDE113C6-38B0-4741-9AD0-E35CE84BEAE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DCD0275-C055-42CD-9F40-D62D16D28AE6}"/>
              </a:ext>
            </a:extLst>
          </p:cNvPr>
          <p:cNvPicPr>
            <a:picLocks noChangeAspect="1"/>
          </p:cNvPicPr>
          <p:nvPr/>
        </p:nvPicPr>
        <p:blipFill>
          <a:blip r:embed="rId4"/>
          <a:stretch>
            <a:fillRect/>
          </a:stretch>
        </p:blipFill>
        <p:spPr>
          <a:xfrm>
            <a:off x="2712460" y="210949"/>
            <a:ext cx="6005080" cy="1359526"/>
          </a:xfrm>
          <a:prstGeom prst="rect">
            <a:avLst/>
          </a:prstGeom>
        </p:spPr>
      </p:pic>
    </p:spTree>
    <p:extLst>
      <p:ext uri="{BB962C8B-B14F-4D97-AF65-F5344CB8AC3E}">
        <p14:creationId xmlns:p14="http://schemas.microsoft.com/office/powerpoint/2010/main" val="40877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1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1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1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nodeType="withEffect">
                                  <p:stCondLst>
                                    <p:cond delay="1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 name="矩形: 圆角 4">
            <a:extLst>
              <a:ext uri="{FF2B5EF4-FFF2-40B4-BE49-F238E27FC236}">
                <a16:creationId xmlns:a16="http://schemas.microsoft.com/office/drawing/2014/main" id="{9EECBE18-9B64-4AB7-9657-B2EB95E565C1}"/>
              </a:ext>
            </a:extLst>
          </p:cNvPr>
          <p:cNvSpPr/>
          <p:nvPr/>
        </p:nvSpPr>
        <p:spPr>
          <a:xfrm>
            <a:off x="771072" y="628650"/>
            <a:ext cx="4105728" cy="664315"/>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1.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Tính</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theo</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mẫu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a:t>
            </a:r>
            <a:endParaRPr kumimoji="1" lang="zh-CN" altLang="en-US" sz="40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sp>
        <p:nvSpPr>
          <p:cNvPr id="2" name="Rectangle: Rounded Corners 1">
            <a:extLst>
              <a:ext uri="{FF2B5EF4-FFF2-40B4-BE49-F238E27FC236}">
                <a16:creationId xmlns:a16="http://schemas.microsoft.com/office/drawing/2014/main" id="{1B36A7C9-2626-4BF6-AE9A-2F66D03CB4DA}"/>
              </a:ext>
            </a:extLst>
          </p:cNvPr>
          <p:cNvSpPr/>
          <p:nvPr/>
        </p:nvSpPr>
        <p:spPr>
          <a:xfrm>
            <a:off x="1457325" y="1495425"/>
            <a:ext cx="9267825" cy="666750"/>
          </a:xfrm>
          <a:prstGeom prst="roundRect">
            <a:avLst/>
          </a:prstGeom>
          <a:solidFill>
            <a:srgbClr val="E5A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TextBox 3">
            <a:extLst>
              <a:ext uri="{FF2B5EF4-FFF2-40B4-BE49-F238E27FC236}">
                <a16:creationId xmlns:a16="http://schemas.microsoft.com/office/drawing/2014/main" id="{4D899D91-223C-45AA-81A1-6CE1445CAA95}"/>
              </a:ext>
            </a:extLst>
          </p:cNvPr>
          <p:cNvSpPr txBox="1"/>
          <p:nvPr/>
        </p:nvSpPr>
        <p:spPr>
          <a:xfrm>
            <a:off x="1590675" y="1571625"/>
            <a:ext cx="5438775" cy="584775"/>
          </a:xfrm>
          <a:prstGeom prst="rect">
            <a:avLst/>
          </a:prstGeom>
          <a:noFill/>
        </p:spPr>
        <p:txBody>
          <a:bodyPr wrap="square" rtlCol="0">
            <a:spAutoFit/>
          </a:bodyPr>
          <a:lstStyle/>
          <a:p>
            <a:r>
              <a:rPr lang="pl-PL" sz="3200" b="1" i="0" dirty="0">
                <a:solidFill>
                  <a:srgbClr val="002060"/>
                </a:solidFill>
                <a:effectLst/>
                <a:latin typeface="Calibri" panose="020F0502020204030204" pitchFamily="34" charset="0"/>
                <a:cs typeface="Calibri" panose="020F0502020204030204" pitchFamily="34" charset="0"/>
              </a:rPr>
              <a:t>Mẫu: 2 cm</a:t>
            </a:r>
            <a:r>
              <a:rPr lang="pl-PL" sz="3200" b="1" i="0" baseline="30000" dirty="0">
                <a:solidFill>
                  <a:srgbClr val="002060"/>
                </a:solidFill>
                <a:effectLst/>
                <a:latin typeface="Calibri" panose="020F0502020204030204" pitchFamily="34" charset="0"/>
                <a:cs typeface="Calibri" panose="020F0502020204030204" pitchFamily="34" charset="0"/>
              </a:rPr>
              <a:t>2</a:t>
            </a:r>
            <a:r>
              <a:rPr lang="pl-PL" sz="3200" b="1" i="0" dirty="0">
                <a:solidFill>
                  <a:srgbClr val="002060"/>
                </a:solidFill>
                <a:effectLst/>
                <a:latin typeface="Calibri" panose="020F0502020204030204" pitchFamily="34" charset="0"/>
                <a:cs typeface="Calibri" panose="020F0502020204030204" pitchFamily="34" charset="0"/>
              </a:rPr>
              <a:t> + 3cm</a:t>
            </a:r>
            <a:r>
              <a:rPr lang="pl-PL" sz="3200" b="1" i="0" baseline="30000" dirty="0">
                <a:solidFill>
                  <a:srgbClr val="002060"/>
                </a:solidFill>
                <a:effectLst/>
                <a:latin typeface="Calibri" panose="020F0502020204030204" pitchFamily="34" charset="0"/>
                <a:cs typeface="Calibri" panose="020F0502020204030204" pitchFamily="34" charset="0"/>
              </a:rPr>
              <a:t>2</a:t>
            </a:r>
            <a:r>
              <a:rPr lang="pl-PL" sz="3200" b="1" i="0" dirty="0">
                <a:solidFill>
                  <a:srgbClr val="002060"/>
                </a:solidFill>
                <a:effectLst/>
                <a:latin typeface="Calibri" panose="020F0502020204030204" pitchFamily="34" charset="0"/>
                <a:cs typeface="Calibri" panose="020F0502020204030204" pitchFamily="34" charset="0"/>
              </a:rPr>
              <a:t> = 5cm</a:t>
            </a:r>
            <a:r>
              <a:rPr lang="pl-PL" sz="3200" b="1" i="0" baseline="30000" dirty="0">
                <a:solidFill>
                  <a:srgbClr val="002060"/>
                </a:solidFill>
                <a:effectLst/>
                <a:latin typeface="Calibri" panose="020F0502020204030204" pitchFamily="34" charset="0"/>
                <a:cs typeface="Calibri" panose="020F0502020204030204" pitchFamily="34" charset="0"/>
              </a:rPr>
              <a:t>2</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3FEB564B-16E5-4012-920A-ADCF0F2C1B23}"/>
              </a:ext>
            </a:extLst>
          </p:cNvPr>
          <p:cNvSpPr txBox="1"/>
          <p:nvPr/>
        </p:nvSpPr>
        <p:spPr>
          <a:xfrm>
            <a:off x="6867525" y="1514475"/>
            <a:ext cx="5438775" cy="584775"/>
          </a:xfrm>
          <a:prstGeom prst="rect">
            <a:avLst/>
          </a:prstGeom>
          <a:noFill/>
        </p:spPr>
        <p:txBody>
          <a:bodyPr wrap="square" rtlCol="0">
            <a:spAutoFit/>
          </a:bodyPr>
          <a:lstStyle/>
          <a:p>
            <a:r>
              <a:rPr lang="pl-PL" sz="3200" b="1" dirty="0">
                <a:solidFill>
                  <a:srgbClr val="002060"/>
                </a:solidFill>
                <a:latin typeface="Calibri" panose="020F0502020204030204" pitchFamily="34" charset="0"/>
                <a:cs typeface="Calibri" panose="020F0502020204030204" pitchFamily="34" charset="0"/>
              </a:rPr>
              <a:t>5 cm2 x 2 = 10</a:t>
            </a:r>
            <a:r>
              <a:rPr lang="en-US" sz="3200" b="1" dirty="0">
                <a:solidFill>
                  <a:srgbClr val="002060"/>
                </a:solidFill>
                <a:latin typeface="Calibri" panose="020F0502020204030204" pitchFamily="34" charset="0"/>
                <a:cs typeface="Calibri" panose="020F0502020204030204" pitchFamily="34" charset="0"/>
              </a:rPr>
              <a:t> cm²</a:t>
            </a:r>
          </a:p>
        </p:txBody>
      </p:sp>
      <p:graphicFrame>
        <p:nvGraphicFramePr>
          <p:cNvPr id="8" name="Table 7">
            <a:extLst>
              <a:ext uri="{FF2B5EF4-FFF2-40B4-BE49-F238E27FC236}">
                <a16:creationId xmlns:a16="http://schemas.microsoft.com/office/drawing/2014/main" id="{0634EDA8-CE78-4F04-B388-1484E5257C0E}"/>
              </a:ext>
            </a:extLst>
          </p:cNvPr>
          <p:cNvGraphicFramePr>
            <a:graphicFrameLocks noGrp="1"/>
          </p:cNvGraphicFramePr>
          <p:nvPr>
            <p:extLst>
              <p:ext uri="{D42A27DB-BD31-4B8C-83A1-F6EECF244321}">
                <p14:modId xmlns:p14="http://schemas.microsoft.com/office/powerpoint/2010/main" val="1132522321"/>
              </p:ext>
            </p:extLst>
          </p:nvPr>
        </p:nvGraphicFramePr>
        <p:xfrm>
          <a:off x="2019299" y="2819400"/>
          <a:ext cx="9058276" cy="1097280"/>
        </p:xfrm>
        <a:graphic>
          <a:graphicData uri="http://schemas.openxmlformats.org/drawingml/2006/table">
            <a:tbl>
              <a:tblPr/>
              <a:tblGrid>
                <a:gridCol w="4529138">
                  <a:extLst>
                    <a:ext uri="{9D8B030D-6E8A-4147-A177-3AD203B41FA5}">
                      <a16:colId xmlns:a16="http://schemas.microsoft.com/office/drawing/2014/main" val="2623095915"/>
                    </a:ext>
                  </a:extLst>
                </a:gridCol>
                <a:gridCol w="4529138">
                  <a:extLst>
                    <a:ext uri="{9D8B030D-6E8A-4147-A177-3AD203B41FA5}">
                      <a16:colId xmlns:a16="http://schemas.microsoft.com/office/drawing/2014/main" val="2808201579"/>
                    </a:ext>
                  </a:extLst>
                </a:gridCol>
              </a:tblGrid>
              <a:tr h="513795">
                <a:tc>
                  <a:txBody>
                    <a:bodyPr/>
                    <a:lstStyle/>
                    <a:p>
                      <a:pPr algn="just" fontAlgn="t"/>
                      <a:r>
                        <a:rPr lang="pt-BR" sz="3600" b="1" dirty="0">
                          <a:solidFill>
                            <a:srgbClr val="000000"/>
                          </a:solidFill>
                          <a:effectLst/>
                          <a:latin typeface="Calibri" panose="020F0502020204030204" pitchFamily="34" charset="0"/>
                          <a:cs typeface="Calibri" panose="020F0502020204030204" pitchFamily="34" charset="0"/>
                        </a:rPr>
                        <a:t>a)  37 cm</a:t>
                      </a:r>
                      <a:r>
                        <a:rPr lang="pt-BR" sz="3600" b="1" baseline="30000" dirty="0">
                          <a:solidFill>
                            <a:srgbClr val="000000"/>
                          </a:solidFill>
                          <a:effectLst/>
                          <a:latin typeface="Calibri" panose="020F0502020204030204" pitchFamily="34" charset="0"/>
                          <a:cs typeface="Calibri" panose="020F0502020204030204" pitchFamily="34" charset="0"/>
                        </a:rPr>
                        <a:t>2</a:t>
                      </a:r>
                      <a:r>
                        <a:rPr lang="pt-BR" sz="3600" b="1" dirty="0">
                          <a:solidFill>
                            <a:srgbClr val="000000"/>
                          </a:solidFill>
                          <a:effectLst/>
                          <a:latin typeface="Calibri" panose="020F0502020204030204" pitchFamily="34" charset="0"/>
                          <a:cs typeface="Calibri" panose="020F0502020204030204" pitchFamily="34" charset="0"/>
                        </a:rPr>
                        <a:t> + 25 cm</a:t>
                      </a:r>
                      <a:r>
                        <a:rPr lang="pt-BR" sz="3600" b="1" baseline="30000" dirty="0">
                          <a:solidFill>
                            <a:srgbClr val="000000"/>
                          </a:solidFill>
                          <a:effectLst/>
                          <a:latin typeface="Calibri" panose="020F0502020204030204" pitchFamily="34" charset="0"/>
                          <a:cs typeface="Calibri" panose="020F0502020204030204" pitchFamily="34" charset="0"/>
                        </a:rPr>
                        <a:t>2</a:t>
                      </a:r>
                      <a:endParaRPr lang="pt-BR" sz="3600" b="1" dirty="0">
                        <a:solidFill>
                          <a:srgbClr val="000000"/>
                        </a:solidFill>
                        <a:effectLst/>
                        <a:latin typeface="Calibri" panose="020F0502020204030204" pitchFamily="34" charset="0"/>
                        <a:cs typeface="Calibri" panose="020F0502020204030204" pitchFamily="34" charset="0"/>
                      </a:endParaRPr>
                    </a:p>
                  </a:txBody>
                  <a:tcPr marL="0" marR="0" marT="0" marB="0">
                    <a:lnL>
                      <a:noFill/>
                    </a:lnL>
                    <a:lnR>
                      <a:noFill/>
                    </a:lnR>
                    <a:lnT>
                      <a:noFill/>
                    </a:lnT>
                    <a:lnB>
                      <a:noFill/>
                    </a:lnB>
                  </a:tcPr>
                </a:tc>
                <a:tc>
                  <a:txBody>
                    <a:bodyPr/>
                    <a:lstStyle/>
                    <a:p>
                      <a:pPr algn="just" fontAlgn="t"/>
                      <a:r>
                        <a:rPr lang="pl-PL" sz="3600" b="1" dirty="0">
                          <a:solidFill>
                            <a:srgbClr val="000000"/>
                          </a:solidFill>
                          <a:effectLst/>
                          <a:latin typeface="Calibri" panose="020F0502020204030204" pitchFamily="34" charset="0"/>
                          <a:cs typeface="Calibri" panose="020F0502020204030204" pitchFamily="34" charset="0"/>
                        </a:rPr>
                        <a:t>b) 15 cm</a:t>
                      </a:r>
                      <a:r>
                        <a:rPr lang="pl-PL" sz="3600" b="1" baseline="30000" dirty="0">
                          <a:solidFill>
                            <a:srgbClr val="000000"/>
                          </a:solidFill>
                          <a:effectLst/>
                          <a:latin typeface="Calibri" panose="020F0502020204030204" pitchFamily="34" charset="0"/>
                          <a:cs typeface="Calibri" panose="020F0502020204030204" pitchFamily="34" charset="0"/>
                        </a:rPr>
                        <a:t>2</a:t>
                      </a:r>
                      <a:r>
                        <a:rPr lang="pl-PL" sz="3600" b="1" dirty="0">
                          <a:solidFill>
                            <a:srgbClr val="000000"/>
                          </a:solidFill>
                          <a:effectLst/>
                          <a:latin typeface="Calibri" panose="020F0502020204030204" pitchFamily="34" charset="0"/>
                          <a:cs typeface="Calibri" panose="020F0502020204030204" pitchFamily="34" charset="0"/>
                        </a:rPr>
                        <a:t> x 4</a:t>
                      </a:r>
                    </a:p>
                  </a:txBody>
                  <a:tcPr marL="0" marR="0" marT="0" marB="0">
                    <a:lnL>
                      <a:noFill/>
                    </a:lnL>
                    <a:lnR>
                      <a:noFill/>
                    </a:lnR>
                    <a:lnT>
                      <a:noFill/>
                    </a:lnT>
                    <a:lnB>
                      <a:noFill/>
                    </a:lnB>
                  </a:tcPr>
                </a:tc>
                <a:extLst>
                  <a:ext uri="{0D108BD9-81ED-4DB2-BD59-A6C34878D82A}">
                    <a16:rowId xmlns:a16="http://schemas.microsoft.com/office/drawing/2014/main" val="3558296944"/>
                  </a:ext>
                </a:extLst>
              </a:tr>
              <a:tr h="513795">
                <a:tc>
                  <a:txBody>
                    <a:bodyPr/>
                    <a:lstStyle/>
                    <a:p>
                      <a:pPr algn="just" fontAlgn="t"/>
                      <a:r>
                        <a:rPr lang="en-US" sz="3600" b="1" dirty="0">
                          <a:solidFill>
                            <a:srgbClr val="000000"/>
                          </a:solidFill>
                          <a:effectLst/>
                          <a:latin typeface="Calibri" panose="020F0502020204030204" pitchFamily="34" charset="0"/>
                          <a:cs typeface="Calibri" panose="020F0502020204030204" pitchFamily="34" charset="0"/>
                        </a:rPr>
                        <a:t>     50 cm</a:t>
                      </a:r>
                      <a:r>
                        <a:rPr lang="en-US" sz="3600" b="1" baseline="30000" dirty="0">
                          <a:solidFill>
                            <a:srgbClr val="000000"/>
                          </a:solidFill>
                          <a:effectLst/>
                          <a:latin typeface="Calibri" panose="020F0502020204030204" pitchFamily="34" charset="0"/>
                          <a:cs typeface="Calibri" panose="020F0502020204030204" pitchFamily="34" charset="0"/>
                        </a:rPr>
                        <a:t>2</a:t>
                      </a:r>
                      <a:r>
                        <a:rPr lang="en-US" sz="3600" b="1" dirty="0">
                          <a:solidFill>
                            <a:srgbClr val="000000"/>
                          </a:solidFill>
                          <a:effectLst/>
                          <a:latin typeface="Calibri" panose="020F0502020204030204" pitchFamily="34" charset="0"/>
                          <a:cs typeface="Calibri" panose="020F0502020204030204" pitchFamily="34" charset="0"/>
                        </a:rPr>
                        <a:t> – 12 cm</a:t>
                      </a:r>
                      <a:r>
                        <a:rPr lang="en-US" sz="3600" b="1" baseline="30000" dirty="0">
                          <a:solidFill>
                            <a:srgbClr val="000000"/>
                          </a:solidFill>
                          <a:effectLst/>
                          <a:latin typeface="Calibri" panose="020F0502020204030204" pitchFamily="34" charset="0"/>
                          <a:cs typeface="Calibri" panose="020F0502020204030204" pitchFamily="34" charset="0"/>
                        </a:rPr>
                        <a:t>2</a:t>
                      </a:r>
                      <a:r>
                        <a:rPr lang="en-US" sz="3600" b="1" dirty="0">
                          <a:solidFill>
                            <a:srgbClr val="000000"/>
                          </a:solidFill>
                          <a:effectLst/>
                          <a:latin typeface="Calibri" panose="020F0502020204030204" pitchFamily="34" charset="0"/>
                          <a:cs typeface="Calibri" panose="020F0502020204030204" pitchFamily="34" charset="0"/>
                        </a:rPr>
                        <a:t> </a:t>
                      </a:r>
                    </a:p>
                  </a:txBody>
                  <a:tcPr marL="0" marR="0" marT="0" marB="0">
                    <a:lnL>
                      <a:noFill/>
                    </a:lnL>
                    <a:lnR>
                      <a:noFill/>
                    </a:lnR>
                    <a:lnT>
                      <a:noFill/>
                    </a:lnT>
                    <a:lnB>
                      <a:noFill/>
                    </a:lnB>
                  </a:tcPr>
                </a:tc>
                <a:tc>
                  <a:txBody>
                    <a:bodyPr/>
                    <a:lstStyle/>
                    <a:p>
                      <a:pPr algn="just" fontAlgn="t"/>
                      <a:r>
                        <a:rPr lang="en-US" sz="3600" b="1" dirty="0">
                          <a:solidFill>
                            <a:srgbClr val="000000"/>
                          </a:solidFill>
                          <a:effectLst/>
                          <a:latin typeface="Calibri" panose="020F0502020204030204" pitchFamily="34" charset="0"/>
                          <a:cs typeface="Calibri" panose="020F0502020204030204" pitchFamily="34" charset="0"/>
                        </a:rPr>
                        <a:t>     56 cm</a:t>
                      </a:r>
                      <a:r>
                        <a:rPr lang="en-US" sz="3600" b="1" baseline="30000" dirty="0">
                          <a:solidFill>
                            <a:srgbClr val="000000"/>
                          </a:solidFill>
                          <a:effectLst/>
                          <a:latin typeface="Calibri" panose="020F0502020204030204" pitchFamily="34" charset="0"/>
                          <a:cs typeface="Calibri" panose="020F0502020204030204" pitchFamily="34" charset="0"/>
                        </a:rPr>
                        <a:t>2 </a:t>
                      </a:r>
                      <a:r>
                        <a:rPr lang="en-US" sz="3600" b="1" dirty="0">
                          <a:solidFill>
                            <a:srgbClr val="000000"/>
                          </a:solidFill>
                          <a:effectLst/>
                          <a:latin typeface="Calibri" panose="020F0502020204030204" pitchFamily="34" charset="0"/>
                          <a:cs typeface="Calibri" panose="020F0502020204030204" pitchFamily="34" charset="0"/>
                        </a:rPr>
                        <a:t>: 7</a:t>
                      </a:r>
                    </a:p>
                  </a:txBody>
                  <a:tcPr marL="0" marR="0" marT="0" marB="0">
                    <a:lnL>
                      <a:noFill/>
                    </a:lnL>
                    <a:lnR>
                      <a:noFill/>
                    </a:lnR>
                    <a:lnT>
                      <a:noFill/>
                    </a:lnT>
                    <a:lnB>
                      <a:noFill/>
                    </a:lnB>
                  </a:tcPr>
                </a:tc>
                <a:extLst>
                  <a:ext uri="{0D108BD9-81ED-4DB2-BD59-A6C34878D82A}">
                    <a16:rowId xmlns:a16="http://schemas.microsoft.com/office/drawing/2014/main" val="2692802959"/>
                  </a:ext>
                </a:extLst>
              </a:tr>
            </a:tbl>
          </a:graphicData>
        </a:graphic>
      </p:graphicFrame>
    </p:spTree>
    <p:extLst>
      <p:ext uri="{BB962C8B-B14F-4D97-AF65-F5344CB8AC3E}">
        <p14:creationId xmlns:p14="http://schemas.microsoft.com/office/powerpoint/2010/main" val="295499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4"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 name="矩形: 圆角 4">
            <a:extLst>
              <a:ext uri="{FF2B5EF4-FFF2-40B4-BE49-F238E27FC236}">
                <a16:creationId xmlns:a16="http://schemas.microsoft.com/office/drawing/2014/main" id="{9EECBE18-9B64-4AB7-9657-B2EB95E565C1}"/>
              </a:ext>
            </a:extLst>
          </p:cNvPr>
          <p:cNvSpPr/>
          <p:nvPr/>
        </p:nvSpPr>
        <p:spPr>
          <a:xfrm>
            <a:off x="585627" y="628650"/>
            <a:ext cx="11065267" cy="1724132"/>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1" lang="en-US" altLang="zh-CN" sz="32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2.</a:t>
            </a:r>
            <a:r>
              <a:rPr kumimoji="1" lang="vi-VN" altLang="zh-CN" sz="32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Cánh diều màu đỏ có diện tích 900 cm2. Cánh diều màu vàng có diện tích 880 cm2. Hỏi diện tích cánh diều màu đỏ hơn diện tích cánh diều màu vàng bao nhiêu xăng – ti – mét vuông?</a:t>
            </a:r>
            <a:endParaRPr kumimoji="1" lang="zh-CN" altLang="en-US" sz="32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pic>
        <p:nvPicPr>
          <p:cNvPr id="5" name="Picture 4">
            <a:extLst>
              <a:ext uri="{FF2B5EF4-FFF2-40B4-BE49-F238E27FC236}">
                <a16:creationId xmlns:a16="http://schemas.microsoft.com/office/drawing/2014/main" id="{1A0B4996-FCF9-4EC5-A5B2-8CB1247659D8}"/>
              </a:ext>
            </a:extLst>
          </p:cNvPr>
          <p:cNvPicPr>
            <a:picLocks noChangeAspect="1"/>
          </p:cNvPicPr>
          <p:nvPr/>
        </p:nvPicPr>
        <p:blipFill>
          <a:blip r:embed="rId3"/>
          <a:stretch>
            <a:fillRect/>
          </a:stretch>
        </p:blipFill>
        <p:spPr>
          <a:xfrm>
            <a:off x="6971924" y="2669194"/>
            <a:ext cx="4732313" cy="3320640"/>
          </a:xfrm>
          <a:prstGeom prst="rect">
            <a:avLst/>
          </a:prstGeom>
        </p:spPr>
      </p:pic>
      <p:sp>
        <p:nvSpPr>
          <p:cNvPr id="6" name="TextBox 5">
            <a:extLst>
              <a:ext uri="{FF2B5EF4-FFF2-40B4-BE49-F238E27FC236}">
                <a16:creationId xmlns:a16="http://schemas.microsoft.com/office/drawing/2014/main" id="{CE155395-C032-4653-8307-909F7CAD7BBB}"/>
              </a:ext>
            </a:extLst>
          </p:cNvPr>
          <p:cNvSpPr txBox="1"/>
          <p:nvPr/>
        </p:nvSpPr>
        <p:spPr>
          <a:xfrm>
            <a:off x="801384" y="2753474"/>
            <a:ext cx="6185043" cy="3046988"/>
          </a:xfrm>
          <a:prstGeom prst="rect">
            <a:avLst/>
          </a:prstGeom>
          <a:noFill/>
        </p:spPr>
        <p:txBody>
          <a:bodyPr wrap="square" rtlCol="0">
            <a:spAutoFit/>
          </a:bodyPr>
          <a:lstStyle/>
          <a:p>
            <a:pPr algn="ctr"/>
            <a:r>
              <a:rPr lang="en-US" sz="3200" b="1" i="0" u="sng" dirty="0" err="1">
                <a:solidFill>
                  <a:srgbClr val="FF0000"/>
                </a:solidFill>
                <a:effectLst/>
                <a:latin typeface="Calibri" panose="020F0502020204030204" pitchFamily="34" charset="0"/>
                <a:cs typeface="Calibri" panose="020F0502020204030204" pitchFamily="34" charset="0"/>
              </a:rPr>
              <a:t>Bài</a:t>
            </a:r>
            <a:r>
              <a:rPr lang="en-US" sz="3200" b="1" i="0" u="sng" dirty="0">
                <a:solidFill>
                  <a:srgbClr val="FF0000"/>
                </a:solidFill>
                <a:effectLst/>
                <a:latin typeface="Calibri" panose="020F0502020204030204" pitchFamily="34" charset="0"/>
                <a:cs typeface="Calibri" panose="020F0502020204030204" pitchFamily="34" charset="0"/>
              </a:rPr>
              <a:t> </a:t>
            </a:r>
            <a:r>
              <a:rPr lang="en-US" sz="3200" b="1" i="0" u="sng" dirty="0" err="1">
                <a:solidFill>
                  <a:srgbClr val="FF0000"/>
                </a:solidFill>
                <a:effectLst/>
                <a:latin typeface="Calibri" panose="020F0502020204030204" pitchFamily="34" charset="0"/>
                <a:cs typeface="Calibri" panose="020F0502020204030204" pitchFamily="34" charset="0"/>
              </a:rPr>
              <a:t>giải</a:t>
            </a:r>
            <a:r>
              <a:rPr lang="en-US" sz="3200" b="1" i="0" u="sng" dirty="0">
                <a:solidFill>
                  <a:srgbClr val="FF0000"/>
                </a:solidFill>
                <a:effectLst/>
                <a:latin typeface="Calibri" panose="020F0502020204030204" pitchFamily="34" charset="0"/>
                <a:cs typeface="Calibri" panose="020F0502020204030204" pitchFamily="34" charset="0"/>
              </a:rPr>
              <a:t>:</a:t>
            </a:r>
          </a:p>
          <a:p>
            <a:pPr algn="ctr"/>
            <a:r>
              <a:rPr lang="vi-VN" sz="3200" b="0" i="0" dirty="0">
                <a:solidFill>
                  <a:srgbClr val="FF0000"/>
                </a:solidFill>
                <a:effectLst/>
                <a:latin typeface="Calibri" panose="020F0502020204030204" pitchFamily="34" charset="0"/>
                <a:cs typeface="Calibri" panose="020F0502020204030204" pitchFamily="34" charset="0"/>
              </a:rPr>
              <a:t>Diện tích cánh diều màu đỏ hơn diện tích cánh diều màu vàng số xăng – ti – mét vuông là:</a:t>
            </a:r>
          </a:p>
          <a:p>
            <a:pPr algn="ctr"/>
            <a:r>
              <a:rPr lang="vi-VN" sz="3200" b="0" i="0" dirty="0">
                <a:solidFill>
                  <a:srgbClr val="FF0000"/>
                </a:solidFill>
                <a:effectLst/>
                <a:latin typeface="Calibri" panose="020F0502020204030204" pitchFamily="34" charset="0"/>
                <a:cs typeface="Calibri" panose="020F0502020204030204" pitchFamily="34" charset="0"/>
              </a:rPr>
              <a:t>900 – 880 = 20 (cm</a:t>
            </a:r>
            <a:r>
              <a:rPr lang="vi-VN" sz="3200" b="0" i="0" baseline="30000" dirty="0">
                <a:solidFill>
                  <a:srgbClr val="FF0000"/>
                </a:solidFill>
                <a:effectLst/>
                <a:latin typeface="Calibri" panose="020F0502020204030204" pitchFamily="34" charset="0"/>
                <a:cs typeface="Calibri" panose="020F0502020204030204" pitchFamily="34" charset="0"/>
              </a:rPr>
              <a:t>2</a:t>
            </a:r>
            <a:r>
              <a:rPr lang="vi-VN" sz="3200" b="0" i="0" dirty="0">
                <a:solidFill>
                  <a:srgbClr val="FF0000"/>
                </a:solidFill>
                <a:effectLst/>
                <a:latin typeface="Calibri" panose="020F0502020204030204" pitchFamily="34" charset="0"/>
                <a:cs typeface="Calibri" panose="020F0502020204030204" pitchFamily="34" charset="0"/>
              </a:rPr>
              <a:t>)</a:t>
            </a:r>
          </a:p>
          <a:p>
            <a:pPr algn="r"/>
            <a:r>
              <a:rPr lang="vi-VN" sz="3200" b="0" i="0" dirty="0">
                <a:solidFill>
                  <a:srgbClr val="FF0000"/>
                </a:solidFill>
                <a:effectLst/>
                <a:latin typeface="Calibri" panose="020F0502020204030204" pitchFamily="34" charset="0"/>
                <a:cs typeface="Calibri" panose="020F0502020204030204" pitchFamily="34" charset="0"/>
              </a:rPr>
              <a:t>Đáp số: 20 cm</a:t>
            </a:r>
            <a:r>
              <a:rPr lang="vi-VN" sz="3200" b="0" i="0" baseline="30000" dirty="0">
                <a:solidFill>
                  <a:srgbClr val="FF0000"/>
                </a:solidFill>
                <a:effectLst/>
                <a:latin typeface="Calibri" panose="020F0502020204030204" pitchFamily="34" charset="0"/>
                <a:cs typeface="Calibri" panose="020F0502020204030204" pitchFamily="34" charset="0"/>
              </a:rPr>
              <a:t>2</a:t>
            </a:r>
            <a:endParaRPr lang="vi-VN" sz="3200" b="0"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748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pic>
        <p:nvPicPr>
          <p:cNvPr id="17" name="图片 16" descr="E:\PPT\PPT\外\8月15号绿色黑板卡通风课件PPT模板\图层 2.png图层 2"/>
          <p:cNvPicPr>
            <a:picLocks noChangeAspect="1"/>
          </p:cNvPicPr>
          <p:nvPr/>
        </p:nvPicPr>
        <p:blipFill rotWithShape="1">
          <a:blip r:embed="rId4"/>
          <a:srcRect/>
          <a:stretch>
            <a:fillRect/>
          </a:stretch>
        </p:blipFill>
        <p:spPr>
          <a:xfrm>
            <a:off x="0" y="3176905"/>
            <a:ext cx="6092825" cy="3681095"/>
          </a:xfrm>
          <a:prstGeom prst="rect">
            <a:avLst/>
          </a:prstGeom>
        </p:spPr>
      </p:pic>
      <p:pic>
        <p:nvPicPr>
          <p:cNvPr id="8" name="图片 7" descr="E:\PPT\PPT\外\8月15号绿色黑板卡通风课件PPT模板\图片1.png图片1"/>
          <p:cNvPicPr>
            <a:picLocks noChangeAspect="1"/>
          </p:cNvPicPr>
          <p:nvPr/>
        </p:nvPicPr>
        <p:blipFill>
          <a:blip r:embed="rId5"/>
          <a:srcRect/>
          <a:stretch>
            <a:fillRect/>
          </a:stretch>
        </p:blipFill>
        <p:spPr>
          <a:xfrm>
            <a:off x="7004779" y="2056954"/>
            <a:ext cx="5615948" cy="4821555"/>
          </a:xfrm>
          <a:prstGeom prst="rect">
            <a:avLst/>
          </a:prstGeom>
        </p:spPr>
      </p:pic>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302" y="3944099"/>
            <a:ext cx="1450224" cy="867424"/>
          </a:xfrm>
          <a:prstGeom prst="rect">
            <a:avLst/>
          </a:prstGeom>
        </p:spPr>
      </p:pic>
      <p:pic>
        <p:nvPicPr>
          <p:cNvPr id="52" name="图片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421" y="373415"/>
            <a:ext cx="2211528" cy="2258348"/>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8550" y="726220"/>
            <a:ext cx="1756303" cy="1756303"/>
          </a:xfrm>
          <a:prstGeom prst="rect">
            <a:avLst/>
          </a:prstGeom>
        </p:spPr>
      </p:pic>
      <p:pic>
        <p:nvPicPr>
          <p:cNvPr id="18" name="Picture 17">
            <a:extLst>
              <a:ext uri="{FF2B5EF4-FFF2-40B4-BE49-F238E27FC236}">
                <a16:creationId xmlns:a16="http://schemas.microsoft.com/office/drawing/2014/main" id="{46D5FB24-A2BD-4ED4-ABEC-E8A4A2980147}"/>
              </a:ext>
            </a:extLst>
          </p:cNvPr>
          <p:cNvPicPr>
            <a:picLocks noChangeAspect="1"/>
          </p:cNvPicPr>
          <p:nvPr/>
        </p:nvPicPr>
        <p:blipFill>
          <a:blip r:embed="rId9"/>
          <a:stretch>
            <a:fillRect/>
          </a:stretch>
        </p:blipFill>
        <p:spPr>
          <a:xfrm>
            <a:off x="1109568" y="529485"/>
            <a:ext cx="6084650" cy="360072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D911BCA1-859E-449E-A0AE-118D92D2AAE8}"/>
              </a:ext>
            </a:extLst>
          </p:cNvPr>
          <p:cNvSpPr txBox="1">
            <a:spLocks noChangeArrowheads="1"/>
          </p:cNvSpPr>
          <p:nvPr/>
        </p:nvSpPr>
        <p:spPr bwMode="auto">
          <a:xfrm>
            <a:off x="2667000" y="1504950"/>
            <a:ext cx="762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50000"/>
              </a:spcBef>
              <a:spcAft>
                <a:spcPct val="0"/>
              </a:spcAft>
              <a:buFontTx/>
              <a:buNone/>
            </a:pPr>
            <a:r>
              <a:rPr lang="en-US" altLang="en-US" sz="4000" b="1" i="1" dirty="0">
                <a:solidFill>
                  <a:srgbClr val="000000"/>
                </a:solidFill>
                <a:latin typeface="Calibri" panose="020F0502020204030204" pitchFamily="34" charset="0"/>
                <a:cs typeface="Calibri" panose="020F0502020204030204" pitchFamily="34" charset="0"/>
              </a:rPr>
              <a:t> </a:t>
            </a:r>
            <a:r>
              <a:rPr lang="en-US" altLang="en-US" sz="4000" b="1" i="1" u="sng" dirty="0" err="1">
                <a:solidFill>
                  <a:srgbClr val="FF0000"/>
                </a:solidFill>
                <a:latin typeface="Calibri" panose="020F0502020204030204" pitchFamily="34" charset="0"/>
                <a:cs typeface="Calibri" panose="020F0502020204030204" pitchFamily="34" charset="0"/>
              </a:rPr>
              <a:t>Câu</a:t>
            </a:r>
            <a:r>
              <a:rPr lang="en-US" altLang="en-US" sz="4000" b="1" i="1" u="sng" dirty="0">
                <a:solidFill>
                  <a:srgbClr val="FF0000"/>
                </a:solidFill>
                <a:latin typeface="Calibri" panose="020F0502020204030204" pitchFamily="34" charset="0"/>
                <a:cs typeface="Calibri" panose="020F0502020204030204" pitchFamily="34" charset="0"/>
              </a:rPr>
              <a:t> 1: </a:t>
            </a:r>
            <a:r>
              <a:rPr lang="en-US" altLang="en-US" sz="4000" b="1" i="1" dirty="0" err="1">
                <a:solidFill>
                  <a:srgbClr val="FF0000"/>
                </a:solidFill>
                <a:latin typeface="Calibri" panose="020F0502020204030204" pitchFamily="34" charset="0"/>
                <a:cs typeface="Calibri" panose="020F0502020204030204" pitchFamily="34" charset="0"/>
              </a:rPr>
              <a:t>Diện</a:t>
            </a:r>
            <a:r>
              <a:rPr lang="en-US" altLang="en-US" sz="4000" b="1" i="1" dirty="0">
                <a:solidFill>
                  <a:srgbClr val="FF0000"/>
                </a:solidFill>
                <a:latin typeface="Calibri" panose="020F0502020204030204" pitchFamily="34" charset="0"/>
                <a:cs typeface="Calibri" panose="020F0502020204030204" pitchFamily="34" charset="0"/>
              </a:rPr>
              <a:t> </a:t>
            </a:r>
            <a:r>
              <a:rPr lang="en-US" altLang="en-US" sz="4000" b="1" i="1" dirty="0" err="1">
                <a:solidFill>
                  <a:srgbClr val="FF0000"/>
                </a:solidFill>
                <a:latin typeface="Calibri" panose="020F0502020204030204" pitchFamily="34" charset="0"/>
                <a:cs typeface="Calibri" panose="020F0502020204030204" pitchFamily="34" charset="0"/>
              </a:rPr>
              <a:t>tích</a:t>
            </a:r>
            <a:r>
              <a:rPr lang="en-US" altLang="en-US" sz="4000" b="1" i="1" dirty="0">
                <a:solidFill>
                  <a:srgbClr val="FF0000"/>
                </a:solidFill>
                <a:latin typeface="Calibri" panose="020F0502020204030204" pitchFamily="34" charset="0"/>
                <a:cs typeface="Calibri" panose="020F0502020204030204" pitchFamily="34" charset="0"/>
              </a:rPr>
              <a:t> </a:t>
            </a:r>
            <a:r>
              <a:rPr lang="en-US" altLang="en-US" sz="4000" b="1" i="1" dirty="0" err="1">
                <a:solidFill>
                  <a:srgbClr val="FF0000"/>
                </a:solidFill>
                <a:latin typeface="Calibri" panose="020F0502020204030204" pitchFamily="34" charset="0"/>
                <a:cs typeface="Calibri" panose="020F0502020204030204" pitchFamily="34" charset="0"/>
              </a:rPr>
              <a:t>hình</a:t>
            </a:r>
            <a:r>
              <a:rPr lang="en-US" altLang="en-US" sz="4000" b="1" i="1" dirty="0">
                <a:solidFill>
                  <a:srgbClr val="FF0000"/>
                </a:solidFill>
                <a:latin typeface="Calibri" panose="020F0502020204030204" pitchFamily="34" charset="0"/>
                <a:cs typeface="Calibri" panose="020F0502020204030204" pitchFamily="34" charset="0"/>
              </a:rPr>
              <a:t> tam </a:t>
            </a:r>
            <a:r>
              <a:rPr lang="en-US" altLang="en-US" sz="4000" b="1" i="1" dirty="0" err="1">
                <a:solidFill>
                  <a:srgbClr val="FF0000"/>
                </a:solidFill>
                <a:latin typeface="Calibri" panose="020F0502020204030204" pitchFamily="34" charset="0"/>
                <a:cs typeface="Calibri" panose="020F0502020204030204" pitchFamily="34" charset="0"/>
              </a:rPr>
              <a:t>giác</a:t>
            </a:r>
            <a:r>
              <a:rPr lang="en-US" altLang="en-US" sz="4000" b="1" i="1" dirty="0">
                <a:solidFill>
                  <a:srgbClr val="FF0000"/>
                </a:solidFill>
                <a:latin typeface="Calibri" panose="020F0502020204030204" pitchFamily="34" charset="0"/>
                <a:cs typeface="Calibri" panose="020F0502020204030204" pitchFamily="34" charset="0"/>
              </a:rPr>
              <a:t> </a:t>
            </a:r>
            <a:r>
              <a:rPr lang="en-US" altLang="en-US" sz="4000" b="1" i="1" dirty="0" err="1">
                <a:solidFill>
                  <a:srgbClr val="FF0000"/>
                </a:solidFill>
                <a:latin typeface="Calibri" panose="020F0502020204030204" pitchFamily="34" charset="0"/>
                <a:cs typeface="Calibri" panose="020F0502020204030204" pitchFamily="34" charset="0"/>
              </a:rPr>
              <a:t>bé</a:t>
            </a:r>
            <a:r>
              <a:rPr lang="en-US" altLang="en-US" sz="4000" b="1" i="1" dirty="0">
                <a:solidFill>
                  <a:srgbClr val="FF0000"/>
                </a:solidFill>
                <a:latin typeface="Calibri" panose="020F0502020204030204" pitchFamily="34" charset="0"/>
                <a:cs typeface="Calibri" panose="020F0502020204030204" pitchFamily="34" charset="0"/>
              </a:rPr>
              <a:t> </a:t>
            </a:r>
            <a:r>
              <a:rPr lang="en-US" altLang="en-US" sz="4000" b="1" i="1" dirty="0" err="1">
                <a:solidFill>
                  <a:srgbClr val="FF0000"/>
                </a:solidFill>
                <a:latin typeface="Calibri" panose="020F0502020204030204" pitchFamily="34" charset="0"/>
                <a:cs typeface="Calibri" panose="020F0502020204030204" pitchFamily="34" charset="0"/>
              </a:rPr>
              <a:t>hơn</a:t>
            </a:r>
            <a:r>
              <a:rPr lang="en-US" altLang="en-US" sz="4000" b="1" i="1" dirty="0">
                <a:solidFill>
                  <a:srgbClr val="FF0000"/>
                </a:solidFill>
                <a:latin typeface="Calibri" panose="020F0502020204030204" pitchFamily="34" charset="0"/>
                <a:cs typeface="Calibri" panose="020F0502020204030204" pitchFamily="34" charset="0"/>
              </a:rPr>
              <a:t> </a:t>
            </a:r>
            <a:r>
              <a:rPr lang="en-US" altLang="en-US" sz="4000" b="1" i="1" dirty="0" err="1">
                <a:solidFill>
                  <a:srgbClr val="FF0000"/>
                </a:solidFill>
                <a:latin typeface="Calibri" panose="020F0502020204030204" pitchFamily="34" charset="0"/>
                <a:cs typeface="Calibri" panose="020F0502020204030204" pitchFamily="34" charset="0"/>
              </a:rPr>
              <a:t>diện</a:t>
            </a:r>
            <a:r>
              <a:rPr lang="en-US" altLang="en-US" sz="4000" b="1" i="1" dirty="0">
                <a:solidFill>
                  <a:srgbClr val="FF0000"/>
                </a:solidFill>
                <a:latin typeface="Calibri" panose="020F0502020204030204" pitchFamily="34" charset="0"/>
                <a:cs typeface="Calibri" panose="020F0502020204030204" pitchFamily="34" charset="0"/>
              </a:rPr>
              <a:t> </a:t>
            </a:r>
            <a:r>
              <a:rPr lang="en-US" altLang="en-US" sz="4000" b="1" i="1" dirty="0" err="1">
                <a:solidFill>
                  <a:srgbClr val="FF0000"/>
                </a:solidFill>
                <a:latin typeface="Calibri" panose="020F0502020204030204" pitchFamily="34" charset="0"/>
                <a:cs typeface="Calibri" panose="020F0502020204030204" pitchFamily="34" charset="0"/>
              </a:rPr>
              <a:t>tích</a:t>
            </a:r>
            <a:r>
              <a:rPr lang="en-US" altLang="en-US" sz="4000" b="1" i="1" dirty="0">
                <a:solidFill>
                  <a:srgbClr val="FF0000"/>
                </a:solidFill>
                <a:latin typeface="Calibri" panose="020F0502020204030204" pitchFamily="34" charset="0"/>
                <a:cs typeface="Calibri" panose="020F0502020204030204" pitchFamily="34" charset="0"/>
              </a:rPr>
              <a:t> </a:t>
            </a:r>
            <a:r>
              <a:rPr lang="en-US" altLang="en-US" sz="4000" b="1" i="1" dirty="0" err="1">
                <a:solidFill>
                  <a:srgbClr val="FF0000"/>
                </a:solidFill>
                <a:latin typeface="Calibri" panose="020F0502020204030204" pitchFamily="34" charset="0"/>
                <a:cs typeface="Calibri" panose="020F0502020204030204" pitchFamily="34" charset="0"/>
              </a:rPr>
              <a:t>hình</a:t>
            </a:r>
            <a:r>
              <a:rPr lang="en-US" altLang="en-US" sz="4000" b="1" i="1" dirty="0">
                <a:solidFill>
                  <a:srgbClr val="FF0000"/>
                </a:solidFill>
                <a:latin typeface="Calibri" panose="020F0502020204030204" pitchFamily="34" charset="0"/>
                <a:cs typeface="Calibri" panose="020F0502020204030204" pitchFamily="34" charset="0"/>
              </a:rPr>
              <a:t> </a:t>
            </a:r>
            <a:r>
              <a:rPr lang="en-US" altLang="en-US" sz="4000" b="1" i="1" dirty="0" err="1">
                <a:solidFill>
                  <a:srgbClr val="FF0000"/>
                </a:solidFill>
                <a:latin typeface="Calibri" panose="020F0502020204030204" pitchFamily="34" charset="0"/>
                <a:cs typeface="Calibri" panose="020F0502020204030204" pitchFamily="34" charset="0"/>
              </a:rPr>
              <a:t>tròn</a:t>
            </a:r>
            <a:r>
              <a:rPr lang="en-US" altLang="en-US" sz="4000" b="1" i="1" dirty="0">
                <a:solidFill>
                  <a:srgbClr val="FF0000"/>
                </a:solidFill>
                <a:latin typeface="Calibri" panose="020F0502020204030204" pitchFamily="34" charset="0"/>
                <a:cs typeface="Calibri" panose="020F0502020204030204" pitchFamily="34" charset="0"/>
              </a:rPr>
              <a:t>?</a:t>
            </a:r>
            <a:endParaRPr lang="en-US" altLang="en-US" sz="4000" b="1" i="1" dirty="0">
              <a:solidFill>
                <a:srgbClr val="000000"/>
              </a:solidFill>
              <a:latin typeface="Calibri" panose="020F0502020204030204" pitchFamily="34" charset="0"/>
              <a:cs typeface="Calibri" panose="020F0502020204030204" pitchFamily="34" charset="0"/>
            </a:endParaRPr>
          </a:p>
        </p:txBody>
      </p:sp>
      <p:sp>
        <p:nvSpPr>
          <p:cNvPr id="10" name="Freeform 5">
            <a:extLst>
              <a:ext uri="{FF2B5EF4-FFF2-40B4-BE49-F238E27FC236}">
                <a16:creationId xmlns:a16="http://schemas.microsoft.com/office/drawing/2014/main" id="{C17C5C14-93EE-4A1A-9626-2A3EEA7CD163}"/>
              </a:ext>
            </a:extLst>
          </p:cNvPr>
          <p:cNvSpPr>
            <a:spLocks/>
          </p:cNvSpPr>
          <p:nvPr/>
        </p:nvSpPr>
        <p:spPr bwMode="auto">
          <a:xfrm>
            <a:off x="4257675" y="3143250"/>
            <a:ext cx="3733800" cy="3048000"/>
          </a:xfrm>
          <a:custGeom>
            <a:avLst/>
            <a:gdLst>
              <a:gd name="T0" fmla="*/ 0 w 1776"/>
              <a:gd name="T1" fmla="*/ 2147483646 h 960"/>
              <a:gd name="T2" fmla="*/ 2147483646 w 1776"/>
              <a:gd name="T3" fmla="*/ 0 h 960"/>
              <a:gd name="T4" fmla="*/ 2147483646 w 1776"/>
              <a:gd name="T5" fmla="*/ 2147483646 h 960"/>
              <a:gd name="T6" fmla="*/ 0 w 1776"/>
              <a:gd name="T7" fmla="*/ 2147483646 h 960"/>
              <a:gd name="T8" fmla="*/ 0 60000 65536"/>
              <a:gd name="T9" fmla="*/ 0 60000 65536"/>
              <a:gd name="T10" fmla="*/ 0 60000 65536"/>
              <a:gd name="T11" fmla="*/ 0 60000 65536"/>
              <a:gd name="T12" fmla="*/ 0 w 1776"/>
              <a:gd name="T13" fmla="*/ 0 h 960"/>
              <a:gd name="T14" fmla="*/ 1776 w 1776"/>
              <a:gd name="T15" fmla="*/ 960 h 960"/>
            </a:gdLst>
            <a:ahLst/>
            <a:cxnLst>
              <a:cxn ang="T8">
                <a:pos x="T0" y="T1"/>
              </a:cxn>
              <a:cxn ang="T9">
                <a:pos x="T2" y="T3"/>
              </a:cxn>
              <a:cxn ang="T10">
                <a:pos x="T4" y="T5"/>
              </a:cxn>
              <a:cxn ang="T11">
                <a:pos x="T6" y="T7"/>
              </a:cxn>
            </a:cxnLst>
            <a:rect l="T12" t="T13" r="T14" b="T15"/>
            <a:pathLst>
              <a:path w="1776" h="960">
                <a:moveTo>
                  <a:pt x="0" y="960"/>
                </a:moveTo>
                <a:lnTo>
                  <a:pt x="528" y="0"/>
                </a:lnTo>
                <a:lnTo>
                  <a:pt x="1776" y="960"/>
                </a:lnTo>
                <a:lnTo>
                  <a:pt x="0" y="960"/>
                </a:lnTo>
                <a:close/>
              </a:path>
            </a:pathLst>
          </a:custGeom>
          <a:solidFill>
            <a:srgbClr val="FF00FF"/>
          </a:solidFill>
          <a:ln w="9525">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1" name="Oval 7">
            <a:extLst>
              <a:ext uri="{FF2B5EF4-FFF2-40B4-BE49-F238E27FC236}">
                <a16:creationId xmlns:a16="http://schemas.microsoft.com/office/drawing/2014/main" id="{44E96B2E-EBA7-4589-AF02-4D993EACAE52}"/>
              </a:ext>
            </a:extLst>
          </p:cNvPr>
          <p:cNvSpPr>
            <a:spLocks noChangeArrowheads="1"/>
          </p:cNvSpPr>
          <p:nvPr/>
        </p:nvSpPr>
        <p:spPr bwMode="auto">
          <a:xfrm>
            <a:off x="4943475" y="4286250"/>
            <a:ext cx="1600200" cy="1701800"/>
          </a:xfrm>
          <a:prstGeom prst="ellipse">
            <a:avLst/>
          </a:prstGeom>
          <a:solidFill>
            <a:srgbClr val="66CCFF"/>
          </a:solidFill>
          <a:ln w="9525">
            <a:solidFill>
              <a:srgbClr val="FF0000"/>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0"/>
              </a:spcBef>
              <a:spcAft>
                <a:spcPct val="0"/>
              </a:spcAft>
              <a:buFontTx/>
              <a:buNone/>
            </a:pPr>
            <a:endParaRPr lang="en-US" altLang="en-US" sz="2400" b="1" i="1">
              <a:solidFill>
                <a:srgbClr val="000000"/>
              </a:solidFill>
              <a:latin typeface="Calibri" panose="020F0502020204030204" pitchFamily="34" charset="0"/>
              <a:cs typeface="Calibri" panose="020F0502020204030204" pitchFamily="34" charset="0"/>
            </a:endParaRPr>
          </a:p>
        </p:txBody>
      </p:sp>
      <p:sp>
        <p:nvSpPr>
          <p:cNvPr id="12" name="Rectangle 8">
            <a:extLst>
              <a:ext uri="{FF2B5EF4-FFF2-40B4-BE49-F238E27FC236}">
                <a16:creationId xmlns:a16="http://schemas.microsoft.com/office/drawing/2014/main" id="{35F29372-900A-4F8B-8B9C-F29E06315B02}"/>
              </a:ext>
            </a:extLst>
          </p:cNvPr>
          <p:cNvSpPr>
            <a:spLocks noChangeArrowheads="1"/>
          </p:cNvSpPr>
          <p:nvPr/>
        </p:nvSpPr>
        <p:spPr bwMode="auto">
          <a:xfrm>
            <a:off x="7600950" y="3679825"/>
            <a:ext cx="990600" cy="838200"/>
          </a:xfrm>
          <a:prstGeom prst="rect">
            <a:avLst/>
          </a:prstGeom>
          <a:solidFill>
            <a:srgbClr val="FFEF66"/>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3" name="Text Box 9">
            <a:extLst>
              <a:ext uri="{FF2B5EF4-FFF2-40B4-BE49-F238E27FC236}">
                <a16:creationId xmlns:a16="http://schemas.microsoft.com/office/drawing/2014/main" id="{D0EE9BE2-EB0E-4F0A-A2B8-48022696E177}"/>
              </a:ext>
            </a:extLst>
          </p:cNvPr>
          <p:cNvSpPr txBox="1">
            <a:spLocks noChangeArrowheads="1"/>
          </p:cNvSpPr>
          <p:nvPr/>
        </p:nvSpPr>
        <p:spPr bwMode="auto">
          <a:xfrm>
            <a:off x="7766050" y="3679825"/>
            <a:ext cx="68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50000"/>
              </a:spcBef>
              <a:spcAft>
                <a:spcPct val="0"/>
              </a:spcAft>
              <a:buFontTx/>
              <a:buNone/>
            </a:pPr>
            <a:r>
              <a:rPr lang="en-US" altLang="en-US" sz="4800" b="1" i="1" dirty="0">
                <a:solidFill>
                  <a:srgbClr val="FF0000"/>
                </a:solidFill>
                <a:latin typeface="Calibri" panose="020F0502020204030204" pitchFamily="34" charset="0"/>
                <a:cs typeface="Calibri" panose="020F0502020204030204" pitchFamily="34" charset="0"/>
              </a:rPr>
              <a:t>S</a:t>
            </a:r>
          </a:p>
        </p:txBody>
      </p:sp>
      <p:sp>
        <p:nvSpPr>
          <p:cNvPr id="14" name="TextBox 13">
            <a:extLst>
              <a:ext uri="{FF2B5EF4-FFF2-40B4-BE49-F238E27FC236}">
                <a16:creationId xmlns:a16="http://schemas.microsoft.com/office/drawing/2014/main" id="{A1C9DB0E-4755-4E21-B87B-B2D3E56E6CA3}"/>
              </a:ext>
            </a:extLst>
          </p:cNvPr>
          <p:cNvSpPr txBox="1">
            <a:spLocks noChangeArrowheads="1"/>
          </p:cNvSpPr>
          <p:nvPr/>
        </p:nvSpPr>
        <p:spPr bwMode="auto">
          <a:xfrm>
            <a:off x="2154238" y="746125"/>
            <a:ext cx="7632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0" fontAlgn="base" hangingPunct="0">
              <a:spcBef>
                <a:spcPct val="0"/>
              </a:spcBef>
              <a:spcAft>
                <a:spcPct val="0"/>
              </a:spcAft>
              <a:buFontTx/>
              <a:buNone/>
            </a:pPr>
            <a:r>
              <a:rPr lang="en-US" altLang="en-US" sz="3600" b="1" i="1" dirty="0">
                <a:solidFill>
                  <a:srgbClr val="0000FF"/>
                </a:solidFill>
                <a:latin typeface="Calibri" panose="020F0502020204030204" pitchFamily="34" charset="0"/>
                <a:cs typeface="Calibri" panose="020F0502020204030204" pitchFamily="34" charset="0"/>
              </a:rPr>
              <a:t>CÂU NÀO ĐÚNG, CÂU NÀO SAI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to="" calcmode="lin" valueType="num">
                                      <p:cBhvr>
                                        <p:cTn id="25" dur="1" fill="hold"/>
                                        <p:tgtEl>
                                          <p:spTgt spid="12"/>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to="" calcmode="lin" valueType="num">
                                      <p:cBhvr>
                                        <p:cTn id="28"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A6E46DD-D94B-4582-BBA9-76AB9ECF19BD}"/>
              </a:ext>
            </a:extLst>
          </p:cNvPr>
          <p:cNvSpPr>
            <a:spLocks noChangeArrowheads="1"/>
          </p:cNvSpPr>
          <p:nvPr/>
        </p:nvSpPr>
        <p:spPr bwMode="auto">
          <a:xfrm>
            <a:off x="8942388" y="3140075"/>
            <a:ext cx="990600" cy="838200"/>
          </a:xfrm>
          <a:prstGeom prst="rect">
            <a:avLst/>
          </a:prstGeom>
          <a:solidFill>
            <a:srgbClr val="FFEF66"/>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5" name="Text Box 5">
            <a:extLst>
              <a:ext uri="{FF2B5EF4-FFF2-40B4-BE49-F238E27FC236}">
                <a16:creationId xmlns:a16="http://schemas.microsoft.com/office/drawing/2014/main" id="{30CC4A7B-371F-433A-9C32-9A27347A6321}"/>
              </a:ext>
            </a:extLst>
          </p:cNvPr>
          <p:cNvSpPr txBox="1">
            <a:spLocks noChangeArrowheads="1"/>
          </p:cNvSpPr>
          <p:nvPr/>
        </p:nvSpPr>
        <p:spPr bwMode="auto">
          <a:xfrm>
            <a:off x="9123363" y="3235325"/>
            <a:ext cx="68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50000"/>
              </a:spcBef>
              <a:spcAft>
                <a:spcPct val="0"/>
              </a:spcAft>
              <a:buFontTx/>
              <a:buNone/>
            </a:pPr>
            <a:r>
              <a:rPr lang="en-US" altLang="en-US" sz="4000" b="1" i="1" dirty="0">
                <a:solidFill>
                  <a:srgbClr val="FF0000"/>
                </a:solidFill>
                <a:latin typeface="Calibri" panose="020F0502020204030204" pitchFamily="34" charset="0"/>
                <a:cs typeface="Calibri" panose="020F0502020204030204" pitchFamily="34" charset="0"/>
              </a:rPr>
              <a:t>Đ</a:t>
            </a:r>
          </a:p>
        </p:txBody>
      </p:sp>
      <p:grpSp>
        <p:nvGrpSpPr>
          <p:cNvPr id="16" name="Group 6">
            <a:extLst>
              <a:ext uri="{FF2B5EF4-FFF2-40B4-BE49-F238E27FC236}">
                <a16:creationId xmlns:a16="http://schemas.microsoft.com/office/drawing/2014/main" id="{8833D2C6-C541-4D51-A6B5-AF52F35E50A7}"/>
              </a:ext>
            </a:extLst>
          </p:cNvPr>
          <p:cNvGrpSpPr>
            <a:grpSpLocks/>
          </p:cNvGrpSpPr>
          <p:nvPr/>
        </p:nvGrpSpPr>
        <p:grpSpPr bwMode="auto">
          <a:xfrm>
            <a:off x="2998788" y="2911475"/>
            <a:ext cx="2722562" cy="2703513"/>
            <a:chOff x="2221" y="1680"/>
            <a:chExt cx="1715" cy="1703"/>
          </a:xfrm>
        </p:grpSpPr>
        <p:sp>
          <p:nvSpPr>
            <p:cNvPr id="17" name="Rectangle 7">
              <a:extLst>
                <a:ext uri="{FF2B5EF4-FFF2-40B4-BE49-F238E27FC236}">
                  <a16:creationId xmlns:a16="http://schemas.microsoft.com/office/drawing/2014/main" id="{34659B08-4152-4E64-8CCD-047D4B35B472}"/>
                </a:ext>
              </a:extLst>
            </p:cNvPr>
            <p:cNvSpPr>
              <a:spLocks noChangeArrowheads="1"/>
            </p:cNvSpPr>
            <p:nvPr/>
          </p:nvSpPr>
          <p:spPr bwMode="auto">
            <a:xfrm>
              <a:off x="2221" y="1680"/>
              <a:ext cx="429" cy="426"/>
            </a:xfrm>
            <a:prstGeom prst="rect">
              <a:avLst/>
            </a:prstGeom>
            <a:solidFill>
              <a:srgbClr val="FF99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Rectangle 8">
              <a:extLst>
                <a:ext uri="{FF2B5EF4-FFF2-40B4-BE49-F238E27FC236}">
                  <a16:creationId xmlns:a16="http://schemas.microsoft.com/office/drawing/2014/main" id="{F14A5647-C102-4617-B996-EBC85A4C5918}"/>
                </a:ext>
              </a:extLst>
            </p:cNvPr>
            <p:cNvSpPr>
              <a:spLocks noChangeArrowheads="1"/>
            </p:cNvSpPr>
            <p:nvPr/>
          </p:nvSpPr>
          <p:spPr bwMode="auto">
            <a:xfrm>
              <a:off x="2221" y="2106"/>
              <a:ext cx="429" cy="426"/>
            </a:xfrm>
            <a:prstGeom prst="rect">
              <a:avLst/>
            </a:prstGeom>
            <a:solidFill>
              <a:srgbClr val="FF99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9" name="Rectangle 9">
              <a:extLst>
                <a:ext uri="{FF2B5EF4-FFF2-40B4-BE49-F238E27FC236}">
                  <a16:creationId xmlns:a16="http://schemas.microsoft.com/office/drawing/2014/main" id="{AC8954F8-4B3D-4921-A06E-C152E8D7CB94}"/>
                </a:ext>
              </a:extLst>
            </p:cNvPr>
            <p:cNvSpPr>
              <a:spLocks noChangeArrowheads="1"/>
            </p:cNvSpPr>
            <p:nvPr/>
          </p:nvSpPr>
          <p:spPr bwMode="auto">
            <a:xfrm>
              <a:off x="2221" y="2532"/>
              <a:ext cx="429" cy="425"/>
            </a:xfrm>
            <a:prstGeom prst="rect">
              <a:avLst/>
            </a:prstGeom>
            <a:solidFill>
              <a:srgbClr val="FF99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Rectangle 10">
              <a:extLst>
                <a:ext uri="{FF2B5EF4-FFF2-40B4-BE49-F238E27FC236}">
                  <a16:creationId xmlns:a16="http://schemas.microsoft.com/office/drawing/2014/main" id="{FE57B8D5-65CF-4E66-836A-C2E0E0F07A8A}"/>
                </a:ext>
              </a:extLst>
            </p:cNvPr>
            <p:cNvSpPr>
              <a:spLocks noChangeArrowheads="1"/>
            </p:cNvSpPr>
            <p:nvPr/>
          </p:nvSpPr>
          <p:spPr bwMode="auto">
            <a:xfrm>
              <a:off x="2221" y="2957"/>
              <a:ext cx="429" cy="426"/>
            </a:xfrm>
            <a:prstGeom prst="rect">
              <a:avLst/>
            </a:prstGeom>
            <a:solidFill>
              <a:srgbClr val="FF99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1" name="Rectangle 11">
              <a:extLst>
                <a:ext uri="{FF2B5EF4-FFF2-40B4-BE49-F238E27FC236}">
                  <a16:creationId xmlns:a16="http://schemas.microsoft.com/office/drawing/2014/main" id="{FF15F7BA-F01F-4D6E-9089-95D83DBBDC76}"/>
                </a:ext>
              </a:extLst>
            </p:cNvPr>
            <p:cNvSpPr>
              <a:spLocks noChangeArrowheads="1"/>
            </p:cNvSpPr>
            <p:nvPr/>
          </p:nvSpPr>
          <p:spPr bwMode="auto">
            <a:xfrm>
              <a:off x="2650" y="1680"/>
              <a:ext cx="429" cy="426"/>
            </a:xfrm>
            <a:prstGeom prst="rect">
              <a:avLst/>
            </a:prstGeom>
            <a:solidFill>
              <a:srgbClr val="FF99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2" name="Rectangle 12">
              <a:extLst>
                <a:ext uri="{FF2B5EF4-FFF2-40B4-BE49-F238E27FC236}">
                  <a16:creationId xmlns:a16="http://schemas.microsoft.com/office/drawing/2014/main" id="{4179601D-744E-4EDC-95E9-B266F256B6AD}"/>
                </a:ext>
              </a:extLst>
            </p:cNvPr>
            <p:cNvSpPr>
              <a:spLocks noChangeArrowheads="1"/>
            </p:cNvSpPr>
            <p:nvPr/>
          </p:nvSpPr>
          <p:spPr bwMode="auto">
            <a:xfrm>
              <a:off x="2650" y="2106"/>
              <a:ext cx="429" cy="426"/>
            </a:xfrm>
            <a:prstGeom prst="rect">
              <a:avLst/>
            </a:prstGeom>
            <a:solidFill>
              <a:srgbClr val="FF99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Rectangle 13">
              <a:extLst>
                <a:ext uri="{FF2B5EF4-FFF2-40B4-BE49-F238E27FC236}">
                  <a16:creationId xmlns:a16="http://schemas.microsoft.com/office/drawing/2014/main" id="{480E3468-B218-4EA0-BE4D-40569E809FFA}"/>
                </a:ext>
              </a:extLst>
            </p:cNvPr>
            <p:cNvSpPr>
              <a:spLocks noChangeArrowheads="1"/>
            </p:cNvSpPr>
            <p:nvPr/>
          </p:nvSpPr>
          <p:spPr bwMode="auto">
            <a:xfrm>
              <a:off x="3079" y="1680"/>
              <a:ext cx="428" cy="426"/>
            </a:xfrm>
            <a:prstGeom prst="rect">
              <a:avLst/>
            </a:prstGeom>
            <a:solidFill>
              <a:srgbClr val="FF99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4" name="Rectangle 14">
              <a:extLst>
                <a:ext uri="{FF2B5EF4-FFF2-40B4-BE49-F238E27FC236}">
                  <a16:creationId xmlns:a16="http://schemas.microsoft.com/office/drawing/2014/main" id="{60F9B956-25E9-4CE9-86B6-7616E3D773C7}"/>
                </a:ext>
              </a:extLst>
            </p:cNvPr>
            <p:cNvSpPr>
              <a:spLocks noChangeArrowheads="1"/>
            </p:cNvSpPr>
            <p:nvPr/>
          </p:nvSpPr>
          <p:spPr bwMode="auto">
            <a:xfrm>
              <a:off x="3079" y="2106"/>
              <a:ext cx="428" cy="426"/>
            </a:xfrm>
            <a:prstGeom prst="rect">
              <a:avLst/>
            </a:prstGeom>
            <a:solidFill>
              <a:srgbClr val="FF99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5" name="Rectangle 15">
              <a:extLst>
                <a:ext uri="{FF2B5EF4-FFF2-40B4-BE49-F238E27FC236}">
                  <a16:creationId xmlns:a16="http://schemas.microsoft.com/office/drawing/2014/main" id="{B01B11B0-4A9C-4556-B882-8FE0F4290327}"/>
                </a:ext>
              </a:extLst>
            </p:cNvPr>
            <p:cNvSpPr>
              <a:spLocks noChangeArrowheads="1"/>
            </p:cNvSpPr>
            <p:nvPr/>
          </p:nvSpPr>
          <p:spPr bwMode="auto">
            <a:xfrm>
              <a:off x="3507" y="1680"/>
              <a:ext cx="429" cy="426"/>
            </a:xfrm>
            <a:prstGeom prst="rect">
              <a:avLst/>
            </a:prstGeom>
            <a:solidFill>
              <a:srgbClr val="FF99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26" name="Group 16">
            <a:extLst>
              <a:ext uri="{FF2B5EF4-FFF2-40B4-BE49-F238E27FC236}">
                <a16:creationId xmlns:a16="http://schemas.microsoft.com/office/drawing/2014/main" id="{FFBBF409-9F05-4455-8BB3-C2F9BED3FBF0}"/>
              </a:ext>
            </a:extLst>
          </p:cNvPr>
          <p:cNvGrpSpPr>
            <a:grpSpLocks/>
          </p:cNvGrpSpPr>
          <p:nvPr/>
        </p:nvGrpSpPr>
        <p:grpSpPr bwMode="auto">
          <a:xfrm>
            <a:off x="5970588" y="2987675"/>
            <a:ext cx="2041525" cy="2703513"/>
            <a:chOff x="3549" y="1248"/>
            <a:chExt cx="1286" cy="1703"/>
          </a:xfrm>
        </p:grpSpPr>
        <p:sp>
          <p:nvSpPr>
            <p:cNvPr id="27" name="Rectangle 17">
              <a:extLst>
                <a:ext uri="{FF2B5EF4-FFF2-40B4-BE49-F238E27FC236}">
                  <a16:creationId xmlns:a16="http://schemas.microsoft.com/office/drawing/2014/main" id="{3F50E3C1-B229-4642-A20A-8F3CA06BFA61}"/>
                </a:ext>
              </a:extLst>
            </p:cNvPr>
            <p:cNvSpPr>
              <a:spLocks noChangeArrowheads="1"/>
            </p:cNvSpPr>
            <p:nvPr/>
          </p:nvSpPr>
          <p:spPr bwMode="auto">
            <a:xfrm>
              <a:off x="3549" y="2525"/>
              <a:ext cx="428" cy="426"/>
            </a:xfrm>
            <a:prstGeom prst="rect">
              <a:avLst/>
            </a:prstGeom>
            <a:solidFill>
              <a:srgbClr val="FF00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8" name="Rectangle 18">
              <a:extLst>
                <a:ext uri="{FF2B5EF4-FFF2-40B4-BE49-F238E27FC236}">
                  <a16:creationId xmlns:a16="http://schemas.microsoft.com/office/drawing/2014/main" id="{C077EB9B-1C9D-499A-A90B-59346D0D266E}"/>
                </a:ext>
              </a:extLst>
            </p:cNvPr>
            <p:cNvSpPr>
              <a:spLocks noChangeArrowheads="1"/>
            </p:cNvSpPr>
            <p:nvPr/>
          </p:nvSpPr>
          <p:spPr bwMode="auto">
            <a:xfrm>
              <a:off x="3977" y="2525"/>
              <a:ext cx="429" cy="426"/>
            </a:xfrm>
            <a:prstGeom prst="rect">
              <a:avLst/>
            </a:prstGeom>
            <a:solidFill>
              <a:srgbClr val="FF00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9" name="Rectangle 19">
              <a:extLst>
                <a:ext uri="{FF2B5EF4-FFF2-40B4-BE49-F238E27FC236}">
                  <a16:creationId xmlns:a16="http://schemas.microsoft.com/office/drawing/2014/main" id="{BA09CA6E-1159-4650-A90B-6D66B9553291}"/>
                </a:ext>
              </a:extLst>
            </p:cNvPr>
            <p:cNvSpPr>
              <a:spLocks noChangeArrowheads="1"/>
            </p:cNvSpPr>
            <p:nvPr/>
          </p:nvSpPr>
          <p:spPr bwMode="auto">
            <a:xfrm>
              <a:off x="4406" y="2525"/>
              <a:ext cx="429" cy="426"/>
            </a:xfrm>
            <a:prstGeom prst="rect">
              <a:avLst/>
            </a:prstGeom>
            <a:solidFill>
              <a:srgbClr val="FF00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30" name="Rectangle 20">
              <a:extLst>
                <a:ext uri="{FF2B5EF4-FFF2-40B4-BE49-F238E27FC236}">
                  <a16:creationId xmlns:a16="http://schemas.microsoft.com/office/drawing/2014/main" id="{14718C2A-2A3D-4A69-BC2F-735CA5F10431}"/>
                </a:ext>
              </a:extLst>
            </p:cNvPr>
            <p:cNvSpPr>
              <a:spLocks noChangeArrowheads="1"/>
            </p:cNvSpPr>
            <p:nvPr/>
          </p:nvSpPr>
          <p:spPr bwMode="auto">
            <a:xfrm>
              <a:off x="3977" y="2100"/>
              <a:ext cx="429" cy="425"/>
            </a:xfrm>
            <a:prstGeom prst="rect">
              <a:avLst/>
            </a:prstGeom>
            <a:solidFill>
              <a:srgbClr val="FF00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31" name="Rectangle 21">
              <a:extLst>
                <a:ext uri="{FF2B5EF4-FFF2-40B4-BE49-F238E27FC236}">
                  <a16:creationId xmlns:a16="http://schemas.microsoft.com/office/drawing/2014/main" id="{9CF89E58-4598-444F-89EE-EE964235688C}"/>
                </a:ext>
              </a:extLst>
            </p:cNvPr>
            <p:cNvSpPr>
              <a:spLocks noChangeArrowheads="1"/>
            </p:cNvSpPr>
            <p:nvPr/>
          </p:nvSpPr>
          <p:spPr bwMode="auto">
            <a:xfrm>
              <a:off x="3977" y="1674"/>
              <a:ext cx="429" cy="426"/>
            </a:xfrm>
            <a:prstGeom prst="rect">
              <a:avLst/>
            </a:prstGeom>
            <a:solidFill>
              <a:srgbClr val="FF00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32" name="Rectangle 22">
              <a:extLst>
                <a:ext uri="{FF2B5EF4-FFF2-40B4-BE49-F238E27FC236}">
                  <a16:creationId xmlns:a16="http://schemas.microsoft.com/office/drawing/2014/main" id="{E310E3C3-402C-4A6F-8E70-4C52BF0847F0}"/>
                </a:ext>
              </a:extLst>
            </p:cNvPr>
            <p:cNvSpPr>
              <a:spLocks noChangeArrowheads="1"/>
            </p:cNvSpPr>
            <p:nvPr/>
          </p:nvSpPr>
          <p:spPr bwMode="auto">
            <a:xfrm>
              <a:off x="3977" y="1248"/>
              <a:ext cx="429" cy="426"/>
            </a:xfrm>
            <a:prstGeom prst="rect">
              <a:avLst/>
            </a:prstGeom>
            <a:solidFill>
              <a:srgbClr val="FF00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33" name="Text Box 23">
            <a:extLst>
              <a:ext uri="{FF2B5EF4-FFF2-40B4-BE49-F238E27FC236}">
                <a16:creationId xmlns:a16="http://schemas.microsoft.com/office/drawing/2014/main" id="{FD0A5B83-F39E-4459-BA56-EB51EC603EE8}"/>
              </a:ext>
            </a:extLst>
          </p:cNvPr>
          <p:cNvSpPr txBox="1">
            <a:spLocks noChangeArrowheads="1"/>
          </p:cNvSpPr>
          <p:nvPr/>
        </p:nvSpPr>
        <p:spPr bwMode="auto">
          <a:xfrm>
            <a:off x="2998788" y="5730875"/>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50000"/>
              </a:spcBef>
              <a:spcAft>
                <a:spcPct val="0"/>
              </a:spcAft>
              <a:buFontTx/>
              <a:buNone/>
            </a:pPr>
            <a:r>
              <a:rPr lang="en-US" altLang="en-US" sz="3600" b="1" i="1">
                <a:solidFill>
                  <a:srgbClr val="000000"/>
                </a:solidFill>
                <a:latin typeface="Calibri" panose="020F0502020204030204" pitchFamily="34" charset="0"/>
                <a:cs typeface="Calibri" panose="020F0502020204030204" pitchFamily="34" charset="0"/>
              </a:rPr>
              <a:t>E</a:t>
            </a:r>
          </a:p>
        </p:txBody>
      </p:sp>
      <p:sp>
        <p:nvSpPr>
          <p:cNvPr id="34" name="Text Box 24">
            <a:extLst>
              <a:ext uri="{FF2B5EF4-FFF2-40B4-BE49-F238E27FC236}">
                <a16:creationId xmlns:a16="http://schemas.microsoft.com/office/drawing/2014/main" id="{FBC219A8-79D8-4F72-ACAB-D4826C61E5DD}"/>
              </a:ext>
            </a:extLst>
          </p:cNvPr>
          <p:cNvSpPr txBox="1">
            <a:spLocks noChangeArrowheads="1"/>
          </p:cNvSpPr>
          <p:nvPr/>
        </p:nvSpPr>
        <p:spPr bwMode="auto">
          <a:xfrm>
            <a:off x="6580188" y="5807075"/>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50000"/>
              </a:spcBef>
              <a:spcAft>
                <a:spcPct val="0"/>
              </a:spcAft>
              <a:buFontTx/>
              <a:buNone/>
            </a:pPr>
            <a:r>
              <a:rPr lang="en-US" altLang="en-US" sz="3600" b="1" i="1">
                <a:solidFill>
                  <a:srgbClr val="000000"/>
                </a:solidFill>
                <a:latin typeface="Calibri" panose="020F0502020204030204" pitchFamily="34" charset="0"/>
                <a:cs typeface="Calibri" panose="020F0502020204030204" pitchFamily="34" charset="0"/>
              </a:rPr>
              <a:t>F</a:t>
            </a:r>
          </a:p>
        </p:txBody>
      </p:sp>
      <p:sp>
        <p:nvSpPr>
          <p:cNvPr id="35" name="Text Box 3">
            <a:extLst>
              <a:ext uri="{FF2B5EF4-FFF2-40B4-BE49-F238E27FC236}">
                <a16:creationId xmlns:a16="http://schemas.microsoft.com/office/drawing/2014/main" id="{87D7E76A-9B76-4F28-9404-2E7C86BFD1D8}"/>
              </a:ext>
            </a:extLst>
          </p:cNvPr>
          <p:cNvSpPr txBox="1">
            <a:spLocks noChangeArrowheads="1"/>
          </p:cNvSpPr>
          <p:nvPr/>
        </p:nvSpPr>
        <p:spPr bwMode="auto">
          <a:xfrm>
            <a:off x="2814638" y="793750"/>
            <a:ext cx="762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fontAlgn="base">
              <a:spcBef>
                <a:spcPct val="50000"/>
              </a:spcBef>
              <a:spcAft>
                <a:spcPct val="0"/>
              </a:spcAft>
              <a:buFontTx/>
              <a:buNone/>
            </a:pPr>
            <a:r>
              <a:rPr lang="en-US" altLang="en-US" sz="4000" b="1" i="1">
                <a:solidFill>
                  <a:srgbClr val="000000"/>
                </a:solidFill>
                <a:latin typeface="Calibri" panose="020F0502020204030204" pitchFamily="34" charset="0"/>
                <a:cs typeface="Calibri" panose="020F0502020204030204" pitchFamily="34" charset="0"/>
              </a:rPr>
              <a:t> </a:t>
            </a:r>
            <a:r>
              <a:rPr lang="en-US" altLang="en-US" sz="4000" b="1" i="1" u="sng">
                <a:solidFill>
                  <a:srgbClr val="FF0000"/>
                </a:solidFill>
                <a:latin typeface="Calibri" panose="020F0502020204030204" pitchFamily="34" charset="0"/>
                <a:cs typeface="Calibri" panose="020F0502020204030204" pitchFamily="34" charset="0"/>
              </a:rPr>
              <a:t>Câu 2: </a:t>
            </a:r>
            <a:r>
              <a:rPr lang="en-US" altLang="en-US" sz="4000" b="1" i="1">
                <a:solidFill>
                  <a:srgbClr val="FF0000"/>
                </a:solidFill>
                <a:latin typeface="Calibri" panose="020F0502020204030204" pitchFamily="34" charset="0"/>
                <a:cs typeface="Calibri" panose="020F0502020204030204" pitchFamily="34" charset="0"/>
              </a:rPr>
              <a:t>Diện tích hình E  lớn hơn diện tích hình F?</a:t>
            </a:r>
            <a:endParaRPr lang="en-US" altLang="en-US" sz="4000" b="1" i="1">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0828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to="" calcmode="lin" valueType="num">
                                      <p:cBhvr>
                                        <p:cTn id="29" dur="1" fill="hold"/>
                                        <p:tgtEl>
                                          <p:spTgt spid="8"/>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a:extLst>
              <a:ext uri="{FF2B5EF4-FFF2-40B4-BE49-F238E27FC236}">
                <a16:creationId xmlns:a16="http://schemas.microsoft.com/office/drawing/2014/main" id="{85FF483C-2466-4853-9667-917252E3C0B2}"/>
              </a:ext>
            </a:extLst>
          </p:cNvPr>
          <p:cNvSpPr txBox="1">
            <a:spLocks noChangeArrowheads="1"/>
          </p:cNvSpPr>
          <p:nvPr/>
        </p:nvSpPr>
        <p:spPr bwMode="auto">
          <a:xfrm>
            <a:off x="1890713" y="1436688"/>
            <a:ext cx="8901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50000"/>
              </a:spcBef>
              <a:buFontTx/>
              <a:buNone/>
            </a:pPr>
            <a:r>
              <a:rPr lang="en-US" altLang="en-US" sz="4000" b="1" dirty="0">
                <a:latin typeface="Calibri" panose="020F0502020204030204" pitchFamily="34" charset="0"/>
                <a:cs typeface="Calibri" panose="020F0502020204030204" pitchFamily="34" charset="0"/>
              </a:rPr>
              <a:t> </a:t>
            </a:r>
            <a:r>
              <a:rPr lang="en-US" altLang="en-US" sz="4000" b="1" u="sng" dirty="0" err="1">
                <a:solidFill>
                  <a:srgbClr val="FF0000"/>
                </a:solidFill>
                <a:latin typeface="Calibri" panose="020F0502020204030204" pitchFamily="34" charset="0"/>
                <a:cs typeface="Calibri" panose="020F0502020204030204" pitchFamily="34" charset="0"/>
              </a:rPr>
              <a:t>Câu</a:t>
            </a:r>
            <a:r>
              <a:rPr lang="en-US" altLang="en-US" sz="4000" b="1" u="sng" dirty="0">
                <a:solidFill>
                  <a:srgbClr val="FF0000"/>
                </a:solidFill>
                <a:latin typeface="Calibri" panose="020F0502020204030204" pitchFamily="34" charset="0"/>
                <a:cs typeface="Calibri" panose="020F0502020204030204" pitchFamily="34" charset="0"/>
              </a:rPr>
              <a:t> 3 :</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Diện</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tích</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của</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một</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hình</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là</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toàn</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bộ</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bề</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mặt</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của</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hình</a:t>
            </a:r>
            <a:r>
              <a:rPr lang="en-US" altLang="en-US" sz="4000" b="1" dirty="0">
                <a:solidFill>
                  <a:srgbClr val="FF0000"/>
                </a:solidFill>
                <a:latin typeface="Calibri" panose="020F0502020204030204" pitchFamily="34" charset="0"/>
                <a:cs typeface="Calibri" panose="020F0502020204030204" pitchFamily="34" charset="0"/>
              </a:rPr>
              <a:t> </a:t>
            </a:r>
            <a:r>
              <a:rPr lang="en-US" altLang="en-US" sz="4000" b="1" dirty="0" err="1">
                <a:solidFill>
                  <a:srgbClr val="FF0000"/>
                </a:solidFill>
                <a:latin typeface="Calibri" panose="020F0502020204030204" pitchFamily="34" charset="0"/>
                <a:cs typeface="Calibri" panose="020F0502020204030204" pitchFamily="34" charset="0"/>
              </a:rPr>
              <a:t>đó</a:t>
            </a:r>
            <a:r>
              <a:rPr lang="en-US" altLang="en-US" sz="4000" b="1" dirty="0">
                <a:solidFill>
                  <a:srgbClr val="FF0000"/>
                </a:solidFill>
                <a:latin typeface="Calibri" panose="020F0502020204030204" pitchFamily="34" charset="0"/>
                <a:cs typeface="Calibri" panose="020F0502020204030204" pitchFamily="34" charset="0"/>
              </a:rPr>
              <a:t>? </a:t>
            </a:r>
            <a:endParaRPr lang="en-US" altLang="en-US" sz="4000" b="1" dirty="0">
              <a:latin typeface="Calibri" panose="020F0502020204030204" pitchFamily="34" charset="0"/>
              <a:cs typeface="Calibri" panose="020F0502020204030204" pitchFamily="34" charset="0"/>
            </a:endParaRPr>
          </a:p>
        </p:txBody>
      </p:sp>
      <p:sp>
        <p:nvSpPr>
          <p:cNvPr id="36" name="Rectangle 4">
            <a:extLst>
              <a:ext uri="{FF2B5EF4-FFF2-40B4-BE49-F238E27FC236}">
                <a16:creationId xmlns:a16="http://schemas.microsoft.com/office/drawing/2014/main" id="{6B515C1B-1E14-49F1-90C2-3F43BC78A297}"/>
              </a:ext>
            </a:extLst>
          </p:cNvPr>
          <p:cNvSpPr>
            <a:spLocks noChangeArrowheads="1"/>
          </p:cNvSpPr>
          <p:nvPr/>
        </p:nvSpPr>
        <p:spPr bwMode="auto">
          <a:xfrm>
            <a:off x="5676900" y="3171825"/>
            <a:ext cx="990600" cy="9144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37" name="Text Box 5">
            <a:extLst>
              <a:ext uri="{FF2B5EF4-FFF2-40B4-BE49-F238E27FC236}">
                <a16:creationId xmlns:a16="http://schemas.microsoft.com/office/drawing/2014/main" id="{D179B85A-9257-49A2-930E-3E73BCAF73A6}"/>
              </a:ext>
            </a:extLst>
          </p:cNvPr>
          <p:cNvSpPr txBox="1">
            <a:spLocks noChangeArrowheads="1"/>
          </p:cNvSpPr>
          <p:nvPr/>
        </p:nvSpPr>
        <p:spPr bwMode="auto">
          <a:xfrm>
            <a:off x="5810250" y="3219450"/>
            <a:ext cx="685800" cy="830997"/>
          </a:xfrm>
          <a:prstGeom prst="rect">
            <a:avLst/>
          </a:prstGeom>
          <a:solidFill>
            <a:srgbClr val="FFFF00"/>
          </a:solid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50000"/>
              </a:spcBef>
              <a:buFontTx/>
              <a:buNone/>
            </a:pPr>
            <a:r>
              <a:rPr lang="en-US" altLang="en-US" sz="4800" dirty="0">
                <a:solidFill>
                  <a:srgbClr val="FF0000"/>
                </a:solidFill>
                <a:latin typeface="Calibri" panose="020F0502020204030204" pitchFamily="34" charset="0"/>
                <a:cs typeface="Calibri" panose="020F0502020204030204" pitchFamily="34" charset="0"/>
              </a:rPr>
              <a:t>Đ</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to="" calcmode="lin" valueType="num">
                                      <p:cBhvr>
                                        <p:cTn id="11" dur="1" fill="hold"/>
                                        <p:tgtEl>
                                          <p:spTgt spid="36"/>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to="" calcmode="lin" valueType="num">
                                      <p:cBhvr>
                                        <p:cTn id="14" dur="1" fill="hold"/>
                                        <p:tgtEl>
                                          <p:spTgt spid="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l="25464" r="27198"/>
          <a:stretch>
            <a:fillRect/>
          </a:stretch>
        </p:blipFill>
        <p:spPr>
          <a:xfrm>
            <a:off x="5426001" y="-450420"/>
            <a:ext cx="6765999" cy="7146426"/>
          </a:xfrm>
          <a:prstGeom prst="rect">
            <a:avLst/>
          </a:prstGeom>
        </p:spPr>
      </p:pic>
      <p:grpSp>
        <p:nvGrpSpPr>
          <p:cNvPr id="35" name="组合 34"/>
          <p:cNvGrpSpPr/>
          <p:nvPr/>
        </p:nvGrpSpPr>
        <p:grpSpPr>
          <a:xfrm>
            <a:off x="2024380" y="561340"/>
            <a:ext cx="8147050" cy="5444490"/>
            <a:chOff x="3188" y="884"/>
            <a:chExt cx="12830" cy="8574"/>
          </a:xfrm>
        </p:grpSpPr>
        <p:grpSp>
          <p:nvGrpSpPr>
            <p:cNvPr id="34" name="组合 33"/>
            <p:cNvGrpSpPr/>
            <p:nvPr/>
          </p:nvGrpSpPr>
          <p:grpSpPr>
            <a:xfrm>
              <a:off x="3188" y="1840"/>
              <a:ext cx="12830" cy="7618"/>
              <a:chOff x="3188" y="1840"/>
              <a:chExt cx="12830" cy="7618"/>
            </a:xfrm>
          </p:grpSpPr>
          <p:sp>
            <p:nvSpPr>
              <p:cNvPr id="2" name="圆角矩形 1"/>
              <p:cNvSpPr/>
              <p:nvPr/>
            </p:nvSpPr>
            <p:spPr>
              <a:xfrm>
                <a:off x="3188" y="1840"/>
                <a:ext cx="12830" cy="7619"/>
              </a:xfrm>
              <a:prstGeom prst="roundRect">
                <a:avLst>
                  <a:gd name="adj" fmla="val 8505"/>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3" name="圆角矩形 32"/>
              <p:cNvSpPr/>
              <p:nvPr/>
            </p:nvSpPr>
            <p:spPr>
              <a:xfrm>
                <a:off x="3414" y="2038"/>
                <a:ext cx="12385" cy="7229"/>
              </a:xfrm>
              <a:prstGeom prst="roundRect">
                <a:avLst>
                  <a:gd name="adj" fmla="val 8505"/>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2" name="组合 31"/>
            <p:cNvGrpSpPr/>
            <p:nvPr/>
          </p:nvGrpSpPr>
          <p:grpSpPr>
            <a:xfrm>
              <a:off x="4658" y="884"/>
              <a:ext cx="9890" cy="2178"/>
              <a:chOff x="5232" y="884"/>
              <a:chExt cx="9890" cy="2178"/>
            </a:xfrm>
          </p:grpSpPr>
          <p:grpSp>
            <p:nvGrpSpPr>
              <p:cNvPr id="8" name="组合 7"/>
              <p:cNvGrpSpPr/>
              <p:nvPr/>
            </p:nvGrpSpPr>
            <p:grpSpPr>
              <a:xfrm>
                <a:off x="5232" y="884"/>
                <a:ext cx="1583" cy="2179"/>
                <a:chOff x="5232" y="884"/>
                <a:chExt cx="1583" cy="2179"/>
              </a:xfrm>
            </p:grpSpPr>
            <p:sp>
              <p:nvSpPr>
                <p:cNvPr id="5" name="椭圆 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 name="椭圆 2"/>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矩形 5"/>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9" name="组合 8"/>
              <p:cNvGrpSpPr/>
              <p:nvPr/>
            </p:nvGrpSpPr>
            <p:grpSpPr>
              <a:xfrm>
                <a:off x="9386" y="884"/>
                <a:ext cx="1583" cy="2179"/>
                <a:chOff x="5232" y="884"/>
                <a:chExt cx="1583" cy="2179"/>
              </a:xfrm>
            </p:grpSpPr>
            <p:sp>
              <p:nvSpPr>
                <p:cNvPr id="10" name="椭圆 9"/>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椭圆 10"/>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矩形 11"/>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13" name="组合 12"/>
              <p:cNvGrpSpPr/>
              <p:nvPr/>
            </p:nvGrpSpPr>
            <p:grpSpPr>
              <a:xfrm>
                <a:off x="7309" y="884"/>
                <a:ext cx="1583" cy="2179"/>
                <a:chOff x="5232" y="884"/>
                <a:chExt cx="1583" cy="2179"/>
              </a:xfrm>
            </p:grpSpPr>
            <p:sp>
              <p:nvSpPr>
                <p:cNvPr id="14" name="椭圆 13"/>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椭圆 16"/>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19"/>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2" name="组合 21"/>
              <p:cNvGrpSpPr/>
              <p:nvPr/>
            </p:nvGrpSpPr>
            <p:grpSpPr>
              <a:xfrm>
                <a:off x="11463" y="884"/>
                <a:ext cx="1583" cy="2179"/>
                <a:chOff x="5232" y="884"/>
                <a:chExt cx="1583" cy="2179"/>
              </a:xfrm>
            </p:grpSpPr>
            <p:sp>
              <p:nvSpPr>
                <p:cNvPr id="25" name="椭圆 24"/>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6" name="椭圆 25"/>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7" name="矩形 26"/>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nvGrpSpPr>
              <p:cNvPr id="28" name="组合 27"/>
              <p:cNvGrpSpPr/>
              <p:nvPr/>
            </p:nvGrpSpPr>
            <p:grpSpPr>
              <a:xfrm>
                <a:off x="13540" y="884"/>
                <a:ext cx="1583" cy="2179"/>
                <a:chOff x="5232" y="884"/>
                <a:chExt cx="1583" cy="2179"/>
              </a:xfrm>
            </p:grpSpPr>
            <p:sp>
              <p:nvSpPr>
                <p:cNvPr id="29" name="椭圆 28"/>
                <p:cNvSpPr/>
                <p:nvPr/>
              </p:nvSpPr>
              <p:spPr>
                <a:xfrm>
                  <a:off x="5706" y="2684"/>
                  <a:ext cx="203" cy="3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0" name="椭圆 29"/>
                <p:cNvSpPr/>
                <p:nvPr/>
              </p:nvSpPr>
              <p:spPr>
                <a:xfrm>
                  <a:off x="5232" y="884"/>
                  <a:ext cx="1124" cy="2003"/>
                </a:xfrm>
                <a:prstGeom prst="ellipse">
                  <a:avLst/>
                </a:pr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矩形 30"/>
                <p:cNvSpPr/>
                <p:nvPr/>
              </p:nvSpPr>
              <p:spPr>
                <a:xfrm>
                  <a:off x="5908" y="1891"/>
                  <a:ext cx="907" cy="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rPr>
                    <a:t>          </a:t>
                  </a:r>
                </a:p>
              </p:txBody>
            </p:sp>
          </p:grpSp>
        </p:gr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06" y="319002"/>
            <a:ext cx="1756303" cy="1756303"/>
          </a:xfrm>
          <a:prstGeom prst="rect">
            <a:avLst/>
          </a:prstGeom>
        </p:spPr>
      </p:pic>
      <p:pic>
        <p:nvPicPr>
          <p:cNvPr id="36" name="图片 35" descr="E:\PPT\PPT\外\8月15号绿色黑板卡通风课件PPT模板\图层 2.png图层 2"/>
          <p:cNvPicPr>
            <a:picLocks noChangeAspect="1"/>
          </p:cNvPicPr>
          <p:nvPr/>
        </p:nvPicPr>
        <p:blipFill rotWithShape="1">
          <a:blip r:embed="rId5"/>
          <a:srcRect/>
          <a:stretch>
            <a:fillRect/>
          </a:stretch>
        </p:blipFill>
        <p:spPr>
          <a:xfrm>
            <a:off x="0" y="4184015"/>
            <a:ext cx="4425950" cy="2673985"/>
          </a:xfrm>
          <a:prstGeom prst="rect">
            <a:avLst/>
          </a:prstGeom>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630" y="2372475"/>
            <a:ext cx="2211528" cy="2258348"/>
          </a:xfrm>
          <a:prstGeom prst="rect">
            <a:avLst/>
          </a:prstGeom>
        </p:spPr>
      </p:pic>
      <p:pic>
        <p:nvPicPr>
          <p:cNvPr id="39" name="图片 38" descr="E:\PPT\PPT\外\8月15号绿色黑板卡通风课件PPT模板\矢量智能对象.png矢量智能对象"/>
          <p:cNvPicPr>
            <a:picLocks noChangeAspect="1"/>
          </p:cNvPicPr>
          <p:nvPr/>
        </p:nvPicPr>
        <p:blipFill>
          <a:blip r:embed="rId7"/>
          <a:srcRect/>
          <a:stretch>
            <a:fillRect/>
          </a:stretch>
        </p:blipFill>
        <p:spPr>
          <a:xfrm>
            <a:off x="9020175" y="3830955"/>
            <a:ext cx="2542540" cy="2637790"/>
          </a:xfrm>
          <a:prstGeom prst="rect">
            <a:avLst/>
          </a:prstGeom>
        </p:spPr>
      </p:pic>
      <p:pic>
        <p:nvPicPr>
          <p:cNvPr id="15" name="Picture 14">
            <a:extLst>
              <a:ext uri="{FF2B5EF4-FFF2-40B4-BE49-F238E27FC236}">
                <a16:creationId xmlns:a16="http://schemas.microsoft.com/office/drawing/2014/main" id="{626FBC41-72F6-4692-8EAB-8BE099C3D2E6}"/>
              </a:ext>
            </a:extLst>
          </p:cNvPr>
          <p:cNvPicPr>
            <a:picLocks noChangeAspect="1"/>
          </p:cNvPicPr>
          <p:nvPr/>
        </p:nvPicPr>
        <p:blipFill>
          <a:blip r:embed="rId8"/>
          <a:stretch>
            <a:fillRect/>
          </a:stretch>
        </p:blipFill>
        <p:spPr>
          <a:xfrm>
            <a:off x="2819496" y="2498106"/>
            <a:ext cx="6572058" cy="2566638"/>
          </a:xfrm>
          <a:prstGeom prst="rect">
            <a:avLst/>
          </a:prstGeom>
        </p:spPr>
      </p:pic>
      <p:sp>
        <p:nvSpPr>
          <p:cNvPr id="40" name="TextBox 39">
            <a:extLst>
              <a:ext uri="{FF2B5EF4-FFF2-40B4-BE49-F238E27FC236}">
                <a16:creationId xmlns:a16="http://schemas.microsoft.com/office/drawing/2014/main" id="{3DE6FF19-C346-46F9-B5F2-A06865CA6ED8}"/>
              </a:ext>
            </a:extLst>
          </p:cNvPr>
          <p:cNvSpPr txBox="1"/>
          <p:nvPr/>
        </p:nvSpPr>
        <p:spPr>
          <a:xfrm>
            <a:off x="5065159" y="6277510"/>
            <a:ext cx="4397339" cy="369332"/>
          </a:xfrm>
          <a:prstGeom prst="rect">
            <a:avLst/>
          </a:prstGeom>
          <a:noFill/>
        </p:spPr>
        <p:txBody>
          <a:bodyPr wrap="square" rtlCol="0">
            <a:spAutoFit/>
          </a:bodyPr>
          <a:lstStyle/>
          <a:p>
            <a:r>
              <a:rPr lang="en-US" dirty="0" err="1">
                <a:solidFill>
                  <a:schemeClr val="bg1"/>
                </a:solidFill>
                <a:latin typeface="Calibri" panose="020F0502020204030204" pitchFamily="34" charset="0"/>
                <a:cs typeface="Calibri" panose="020F0502020204030204" pitchFamily="34" charset="0"/>
              </a:rPr>
              <a:t>Hương</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Thảo</a:t>
            </a:r>
            <a:r>
              <a:rPr lang="en-US" dirty="0">
                <a:solidFill>
                  <a:schemeClr val="bg1"/>
                </a:solidFill>
                <a:latin typeface="Calibri" panose="020F0502020204030204" pitchFamily="34" charset="0"/>
                <a:cs typeface="Calibri" panose="020F0502020204030204" pitchFamily="34" charset="0"/>
              </a:rPr>
              <a:t> – </a:t>
            </a:r>
            <a:r>
              <a:rPr lang="en-US" dirty="0" err="1">
                <a:solidFill>
                  <a:schemeClr val="bg1"/>
                </a:solidFill>
                <a:latin typeface="Calibri" panose="020F0502020204030204" pitchFamily="34" charset="0"/>
                <a:cs typeface="Calibri" panose="020F0502020204030204" pitchFamily="34" charset="0"/>
              </a:rPr>
              <a:t>Zalo</a:t>
            </a:r>
            <a:r>
              <a:rPr lang="en-US" dirty="0">
                <a:solidFill>
                  <a:schemeClr val="bg1"/>
                </a:solidFill>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664486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20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11" name="Picture 10">
            <a:extLst>
              <a:ext uri="{FF2B5EF4-FFF2-40B4-BE49-F238E27FC236}">
                <a16:creationId xmlns:a16="http://schemas.microsoft.com/office/drawing/2014/main" id="{298D580E-569C-499B-931A-A1D086739B4F}"/>
              </a:ext>
            </a:extLst>
          </p:cNvPr>
          <p:cNvPicPr>
            <a:picLocks noChangeAspect="1"/>
          </p:cNvPicPr>
          <p:nvPr/>
        </p:nvPicPr>
        <p:blipFill>
          <a:blip r:embed="rId3"/>
          <a:stretch>
            <a:fillRect/>
          </a:stretch>
        </p:blipFill>
        <p:spPr>
          <a:xfrm>
            <a:off x="972238" y="685800"/>
            <a:ext cx="10202078" cy="533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5583C68-24CF-4F1C-B35E-C8310E9910A7}"/>
              </a:ext>
            </a:extLst>
          </p:cNvPr>
          <p:cNvSpPr/>
          <p:nvPr/>
        </p:nvSpPr>
        <p:spPr>
          <a:xfrm>
            <a:off x="752140" y="1181100"/>
            <a:ext cx="10687719" cy="2916813"/>
          </a:xfrm>
          <a:custGeom>
            <a:avLst/>
            <a:gdLst>
              <a:gd name="connsiteX0" fmla="*/ 0 w 10687719"/>
              <a:gd name="connsiteY0" fmla="*/ 486145 h 2916813"/>
              <a:gd name="connsiteX1" fmla="*/ 486145 w 10687719"/>
              <a:gd name="connsiteY1" fmla="*/ 0 h 2916813"/>
              <a:gd name="connsiteX2" fmla="*/ 10201574 w 10687719"/>
              <a:gd name="connsiteY2" fmla="*/ 0 h 2916813"/>
              <a:gd name="connsiteX3" fmla="*/ 10687719 w 10687719"/>
              <a:gd name="connsiteY3" fmla="*/ 486145 h 2916813"/>
              <a:gd name="connsiteX4" fmla="*/ 10687719 w 10687719"/>
              <a:gd name="connsiteY4" fmla="*/ 2430668 h 2916813"/>
              <a:gd name="connsiteX5" fmla="*/ 10201574 w 10687719"/>
              <a:gd name="connsiteY5" fmla="*/ 2916813 h 2916813"/>
              <a:gd name="connsiteX6" fmla="*/ 486145 w 10687719"/>
              <a:gd name="connsiteY6" fmla="*/ 2916813 h 2916813"/>
              <a:gd name="connsiteX7" fmla="*/ 0 w 10687719"/>
              <a:gd name="connsiteY7" fmla="*/ 2430668 h 2916813"/>
              <a:gd name="connsiteX8" fmla="*/ 0 w 10687719"/>
              <a:gd name="connsiteY8" fmla="*/ 486145 h 291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916813" fill="none" extrusionOk="0">
                <a:moveTo>
                  <a:pt x="0" y="486145"/>
                </a:moveTo>
                <a:cubicBezTo>
                  <a:pt x="1259" y="251747"/>
                  <a:pt x="242641" y="41935"/>
                  <a:pt x="486145" y="0"/>
                </a:cubicBezTo>
                <a:cubicBezTo>
                  <a:pt x="4723593" y="72427"/>
                  <a:pt x="5557582" y="61419"/>
                  <a:pt x="10201574" y="0"/>
                </a:cubicBezTo>
                <a:cubicBezTo>
                  <a:pt x="10464723" y="-36770"/>
                  <a:pt x="10656688" y="208269"/>
                  <a:pt x="10687719" y="486145"/>
                </a:cubicBezTo>
                <a:cubicBezTo>
                  <a:pt x="10788595" y="1089524"/>
                  <a:pt x="10580406" y="2013520"/>
                  <a:pt x="10687719" y="2430668"/>
                </a:cubicBezTo>
                <a:cubicBezTo>
                  <a:pt x="10689645" y="2689384"/>
                  <a:pt x="10445168" y="2888905"/>
                  <a:pt x="10201574" y="2916813"/>
                </a:cubicBezTo>
                <a:cubicBezTo>
                  <a:pt x="8118441" y="2946640"/>
                  <a:pt x="5239039" y="2837507"/>
                  <a:pt x="486145" y="2916813"/>
                </a:cubicBezTo>
                <a:cubicBezTo>
                  <a:pt x="264091" y="2911564"/>
                  <a:pt x="-28611" y="2704815"/>
                  <a:pt x="0" y="2430668"/>
                </a:cubicBezTo>
                <a:cubicBezTo>
                  <a:pt x="50037" y="1703652"/>
                  <a:pt x="770" y="1087160"/>
                  <a:pt x="0" y="486145"/>
                </a:cubicBezTo>
                <a:close/>
              </a:path>
              <a:path w="10687719" h="2916813" stroke="0" extrusionOk="0">
                <a:moveTo>
                  <a:pt x="0" y="486145"/>
                </a:moveTo>
                <a:cubicBezTo>
                  <a:pt x="39733" y="228486"/>
                  <a:pt x="229244" y="24146"/>
                  <a:pt x="486145" y="0"/>
                </a:cubicBezTo>
                <a:cubicBezTo>
                  <a:pt x="2213849" y="123000"/>
                  <a:pt x="6834426" y="-96860"/>
                  <a:pt x="10201574" y="0"/>
                </a:cubicBezTo>
                <a:cubicBezTo>
                  <a:pt x="10442888" y="-20712"/>
                  <a:pt x="10710755" y="171214"/>
                  <a:pt x="10687719" y="486145"/>
                </a:cubicBezTo>
                <a:cubicBezTo>
                  <a:pt x="10690892" y="999545"/>
                  <a:pt x="10781986" y="2118609"/>
                  <a:pt x="10687719" y="2430668"/>
                </a:cubicBezTo>
                <a:cubicBezTo>
                  <a:pt x="10640105" y="2716408"/>
                  <a:pt x="10422592" y="2909044"/>
                  <a:pt x="10201574" y="2916813"/>
                </a:cubicBezTo>
                <a:cubicBezTo>
                  <a:pt x="9130741" y="2756106"/>
                  <a:pt x="2092275" y="2956480"/>
                  <a:pt x="486145" y="2916813"/>
                </a:cubicBezTo>
                <a:cubicBezTo>
                  <a:pt x="206659" y="2914592"/>
                  <a:pt x="-35044" y="2683282"/>
                  <a:pt x="0" y="2430668"/>
                </a:cubicBezTo>
                <a:cubicBezTo>
                  <a:pt x="32216" y="1730071"/>
                  <a:pt x="57206" y="842637"/>
                  <a:pt x="0" y="486145"/>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Hình của bạn chim </a:t>
            </a:r>
            <a:r>
              <a:rPr lang="en-US" sz="4000" b="1">
                <a:solidFill>
                  <a:srgbClr val="000000"/>
                </a:solidFill>
                <a:latin typeface="Calibri" panose="020F0502020204030204" pitchFamily="34" charset="0"/>
                <a:cs typeface="Calibri" panose="020F0502020204030204" pitchFamily="34" charset="0"/>
              </a:rPr>
              <a:t>r</a:t>
            </a:r>
            <a:r>
              <a:rPr lang="vi-VN" sz="4000" b="1">
                <a:solidFill>
                  <a:srgbClr val="000000"/>
                </a:solidFill>
                <a:latin typeface="Calibri" panose="020F0502020204030204" pitchFamily="34" charset="0"/>
                <a:cs typeface="Calibri" panose="020F0502020204030204" pitchFamily="34" charset="0"/>
              </a:rPr>
              <a:t>i </a:t>
            </a:r>
            <a:r>
              <a:rPr lang="vi-VN" sz="4000" b="1" dirty="0">
                <a:solidFill>
                  <a:srgbClr val="000000"/>
                </a:solidFill>
                <a:latin typeface="Calibri" panose="020F0502020204030204" pitchFamily="34" charset="0"/>
                <a:cs typeface="Calibri" panose="020F0502020204030204" pitchFamily="34" charset="0"/>
              </a:rPr>
              <a:t>có mấy ô vuông?</a:t>
            </a:r>
          </a:p>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Hình của bạn chào mào có mấy ô vuông?</a:t>
            </a:r>
          </a:p>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Theo em hình của bạn nào lớn hơn?</a:t>
            </a:r>
          </a:p>
        </p:txBody>
      </p:sp>
      <p:grpSp>
        <p:nvGrpSpPr>
          <p:cNvPr id="9" name="Group 8">
            <a:extLst>
              <a:ext uri="{FF2B5EF4-FFF2-40B4-BE49-F238E27FC236}">
                <a16:creationId xmlns:a16="http://schemas.microsoft.com/office/drawing/2014/main" id="{E3BF78B5-296A-470A-90F7-4946BA82F130}"/>
              </a:ext>
            </a:extLst>
          </p:cNvPr>
          <p:cNvGrpSpPr/>
          <p:nvPr/>
        </p:nvGrpSpPr>
        <p:grpSpPr>
          <a:xfrm>
            <a:off x="3639457" y="4082843"/>
            <a:ext cx="6696040" cy="2732119"/>
            <a:chOff x="8001897" y="3789019"/>
            <a:chExt cx="6696040" cy="2732119"/>
          </a:xfrm>
        </p:grpSpPr>
        <p:sp>
          <p:nvSpPr>
            <p:cNvPr id="10" name="Rectangle: Rounded Corners 9">
              <a:extLst>
                <a:ext uri="{FF2B5EF4-FFF2-40B4-BE49-F238E27FC236}">
                  <a16:creationId xmlns:a16="http://schemas.microsoft.com/office/drawing/2014/main" id="{6E23C561-B54E-462D-A33B-51C8B4261D78}"/>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ĐÔI</a:t>
              </a:r>
            </a:p>
          </p:txBody>
        </p:sp>
        <p:grpSp>
          <p:nvGrpSpPr>
            <p:cNvPr id="11" name="Group 10">
              <a:extLst>
                <a:ext uri="{FF2B5EF4-FFF2-40B4-BE49-F238E27FC236}">
                  <a16:creationId xmlns:a16="http://schemas.microsoft.com/office/drawing/2014/main" id="{8FD16D98-91CD-4BD0-945A-CC0228045304}"/>
                </a:ext>
              </a:extLst>
            </p:cNvPr>
            <p:cNvGrpSpPr/>
            <p:nvPr/>
          </p:nvGrpSpPr>
          <p:grpSpPr>
            <a:xfrm>
              <a:off x="8001897" y="3789019"/>
              <a:ext cx="3807499" cy="2732119"/>
              <a:chOff x="1197026" y="4232126"/>
              <a:chExt cx="3751815" cy="2630711"/>
            </a:xfrm>
          </p:grpSpPr>
          <p:pic>
            <p:nvPicPr>
              <p:cNvPr id="12" name="Picture 11">
                <a:extLst>
                  <a:ext uri="{FF2B5EF4-FFF2-40B4-BE49-F238E27FC236}">
                    <a16:creationId xmlns:a16="http://schemas.microsoft.com/office/drawing/2014/main" id="{8C4775B9-904D-4314-AE67-562F1A2066B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3" name="Picture 12">
                <a:extLst>
                  <a:ext uri="{FF2B5EF4-FFF2-40B4-BE49-F238E27FC236}">
                    <a16:creationId xmlns:a16="http://schemas.microsoft.com/office/drawing/2014/main" id="{EC755820-1F15-42DE-BB61-F0148ED59216}"/>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tinh-tinh-www_tiengdong_com.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wipe(down)">
                                      <p:cBhvr>
                                        <p:cTn id="20" dur="500"/>
                                        <p:tgtEl>
                                          <p:spTgt spid="7">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down)">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down)">
                                      <p:cBhvr>
                                        <p:cTn id="3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Rectangle: Rounded Corners 17">
            <a:extLst>
              <a:ext uri="{FF2B5EF4-FFF2-40B4-BE49-F238E27FC236}">
                <a16:creationId xmlns:a16="http://schemas.microsoft.com/office/drawing/2014/main" id="{3369943A-3371-4E28-8C5A-FA63BF47723C}"/>
              </a:ext>
            </a:extLst>
          </p:cNvPr>
          <p:cNvSpPr/>
          <p:nvPr/>
        </p:nvSpPr>
        <p:spPr>
          <a:xfrm>
            <a:off x="876300" y="819150"/>
            <a:ext cx="10306050" cy="5219700"/>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vi-VN" sz="4400" b="1" dirty="0">
                <a:solidFill>
                  <a:srgbClr val="0070C0"/>
                </a:solidFill>
                <a:latin typeface="Calibri" panose="020F0502020204030204" pitchFamily="34" charset="0"/>
                <a:cs typeface="Calibri" panose="020F0502020204030204" pitchFamily="34" charset="0"/>
              </a:rPr>
              <a:t>Nếu chỉ nhìn bằng mắt thường chúng ta không thể biết được hình của bạn nào lớn hơn. Như vậy là chúng ta cần một đơn vị chung để so sánh diện tích hình của hai bạn. Đơn vị đó là xăng-ti-mét.</a:t>
            </a:r>
            <a:endParaRPr kumimoji="0" lang="vi-VN"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30D7BE45-32AE-451B-B641-5890F4A9441D}"/>
              </a:ext>
            </a:extLst>
          </p:cNvPr>
          <p:cNvPicPr>
            <a:picLocks noChangeAspect="1"/>
          </p:cNvPicPr>
          <p:nvPr/>
        </p:nvPicPr>
        <p:blipFill>
          <a:blip r:embed="rId3"/>
          <a:stretch>
            <a:fillRect/>
          </a:stretch>
        </p:blipFill>
        <p:spPr>
          <a:xfrm>
            <a:off x="4222838" y="333375"/>
            <a:ext cx="3822523"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8000">
                                          <p:cBhvr additive="base">
                                            <p:cTn id="7" dur="1250" fill="hold"/>
                                            <p:tgtEl>
                                              <p:spTgt spid="18"/>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250" fill="hold"/>
                                            <p:tgtEl>
                                              <p:spTgt spid="18"/>
                                            </p:tgtEl>
                                            <p:attrNameLst>
                                              <p:attrName>ppt_x</p:attrName>
                                            </p:attrNameLst>
                                          </p:cBhvr>
                                          <p:tavLst>
                                            <p:tav tm="0">
                                              <p:val>
                                                <p:strVal val="#ppt_x"/>
                                              </p:val>
                                            </p:tav>
                                            <p:tav tm="100000">
                                              <p:val>
                                                <p:strVal val="#ppt_x"/>
                                              </p:val>
                                            </p:tav>
                                          </p:tavLst>
                                        </p:anim>
                                        <p:anim calcmode="lin" valueType="num">
                                          <p:cBhvr additive="base">
                                            <p:cTn id="8"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 name="Speech Bubble: Rectangle with Corners Rounded 5">
            <a:extLst>
              <a:ext uri="{FF2B5EF4-FFF2-40B4-BE49-F238E27FC236}">
                <a16:creationId xmlns:a16="http://schemas.microsoft.com/office/drawing/2014/main" id="{698765BF-44DD-4273-BF90-D2FBDC32D3A1}"/>
              </a:ext>
            </a:extLst>
          </p:cNvPr>
          <p:cNvSpPr/>
          <p:nvPr/>
        </p:nvSpPr>
        <p:spPr>
          <a:xfrm>
            <a:off x="3676650" y="824663"/>
            <a:ext cx="8048625" cy="3613987"/>
          </a:xfrm>
          <a:prstGeom prst="wedgeRoundRectCallout">
            <a:avLst>
              <a:gd name="adj1" fmla="val -61206"/>
              <a:gd name="adj2" fmla="val 19552"/>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đơn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vị</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đo</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của</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có</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cạnh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dài</a:t>
            </a:r>
            <a:r>
              <a:rPr lang="en-US" sz="3600" b="1" dirty="0">
                <a:solidFill>
                  <a:srgbClr val="0070C0"/>
                </a:solidFill>
                <a:latin typeface="Calibri" panose="020F0502020204030204" pitchFamily="34" charset="0"/>
                <a:cs typeface="Calibri" panose="020F0502020204030204" pitchFamily="34" charset="0"/>
              </a:rPr>
              <a:t> 1 cm</a:t>
            </a:r>
          </a:p>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viết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tắt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cm² </a:t>
            </a:r>
          </a:p>
        </p:txBody>
      </p:sp>
      <p:pic>
        <p:nvPicPr>
          <p:cNvPr id="11" name="Picture 10">
            <a:extLst>
              <a:ext uri="{FF2B5EF4-FFF2-40B4-BE49-F238E27FC236}">
                <a16:creationId xmlns:a16="http://schemas.microsoft.com/office/drawing/2014/main" id="{5B47A864-8AD1-4944-8E90-0E4B5A53772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790890" y="2355114"/>
            <a:ext cx="5372415" cy="4297726"/>
          </a:xfrm>
          <a:prstGeom prst="rect">
            <a:avLst/>
          </a:prstGeom>
        </p:spPr>
      </p:pic>
      <p:pic>
        <p:nvPicPr>
          <p:cNvPr id="3" name="Picture 2">
            <a:extLst>
              <a:ext uri="{FF2B5EF4-FFF2-40B4-BE49-F238E27FC236}">
                <a16:creationId xmlns:a16="http://schemas.microsoft.com/office/drawing/2014/main" id="{BFDA42CA-4777-4C87-A243-27EB1B8ADAC4}"/>
              </a:ext>
            </a:extLst>
          </p:cNvPr>
          <p:cNvPicPr>
            <a:picLocks noChangeAspect="1"/>
          </p:cNvPicPr>
          <p:nvPr/>
        </p:nvPicPr>
        <p:blipFill>
          <a:blip r:embed="rId5"/>
          <a:stretch>
            <a:fillRect/>
          </a:stretch>
        </p:blipFill>
        <p:spPr>
          <a:xfrm>
            <a:off x="9982200" y="2833687"/>
            <a:ext cx="666750" cy="638175"/>
          </a:xfrm>
          <a:prstGeom prst="rect">
            <a:avLst/>
          </a:prstGeom>
        </p:spPr>
      </p:pic>
      <p:sp>
        <p:nvSpPr>
          <p:cNvPr id="4" name="Rectangle 3">
            <a:extLst>
              <a:ext uri="{FF2B5EF4-FFF2-40B4-BE49-F238E27FC236}">
                <a16:creationId xmlns:a16="http://schemas.microsoft.com/office/drawing/2014/main" id="{253C5D4F-894D-4504-AC97-C229C7535286}"/>
              </a:ext>
            </a:extLst>
          </p:cNvPr>
          <p:cNvSpPr/>
          <p:nvPr/>
        </p:nvSpPr>
        <p:spPr>
          <a:xfrm>
            <a:off x="10896600" y="3514725"/>
            <a:ext cx="666750" cy="4286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Calibri" panose="020F0502020204030204" pitchFamily="34" charset="0"/>
                <a:cs typeface="Calibri" panose="020F0502020204030204" pitchFamily="34" charset="0"/>
              </a:rPr>
              <a:t>1 cm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left)">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left)">
                                      <p:cBhvr>
                                        <p:cTn id="3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489</Words>
  <Application>Microsoft Office PowerPoint</Application>
  <PresentationFormat>Widescreen</PresentationFormat>
  <Paragraphs>83</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等线</vt:lpstr>
      <vt:lpstr>等线 Light</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68</cp:revision>
  <dcterms:created xsi:type="dcterms:W3CDTF">2022-11-02T07:54:15Z</dcterms:created>
  <dcterms:modified xsi:type="dcterms:W3CDTF">2023-02-10T09:29:23Z</dcterms:modified>
</cp:coreProperties>
</file>