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8340" r:id="rId3"/>
    <p:sldId id="8341" r:id="rId4"/>
    <p:sldId id="8347" r:id="rId5"/>
    <p:sldId id="8348" r:id="rId6"/>
    <p:sldId id="8342" r:id="rId7"/>
    <p:sldId id="8349" r:id="rId8"/>
    <p:sldId id="8350" r:id="rId9"/>
    <p:sldId id="8353" r:id="rId10"/>
    <p:sldId id="8345" r:id="rId11"/>
    <p:sldId id="833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0CEFD-0EBD-464B-B0D5-F084F85AF975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89149-8D18-479F-ACFE-14F4B980B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5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1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3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861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0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5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695CABF1-E7F7-4D86-BFF0-6B933D8285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1" y="36194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263839" y="-896350"/>
            <a:ext cx="9852975" cy="8528394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610946" y="5423790"/>
              <a:ext cx="6030323" cy="2306206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C5BFE2-2648-9482-09B1-9F1F5AE04F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9039" y="831277"/>
            <a:ext cx="1963082" cy="993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AEE6E3-6DC8-421B-AED8-FCA4C59D3D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7228" y="1814607"/>
            <a:ext cx="7297544" cy="2219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DE20BA-C153-4AA9-90E2-89EBA3A4A6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9430" y="3932644"/>
            <a:ext cx="326773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396C05D-A42C-47FF-B731-138B5545AD43}"/>
              </a:ext>
            </a:extLst>
          </p:cNvPr>
          <p:cNvGrpSpPr/>
          <p:nvPr/>
        </p:nvGrpSpPr>
        <p:grpSpPr>
          <a:xfrm>
            <a:off x="3038475" y="866774"/>
            <a:ext cx="952500" cy="971550"/>
            <a:chOff x="1562100" y="1200149"/>
            <a:chExt cx="952500" cy="971550"/>
          </a:xfrm>
          <a:solidFill>
            <a:srgbClr val="99CCFF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A92E58-FDE4-4FC5-8FBA-8287F5A07623}"/>
                </a:ext>
              </a:extLst>
            </p:cNvPr>
            <p:cNvSpPr/>
            <p:nvPr/>
          </p:nvSpPr>
          <p:spPr>
            <a:xfrm>
              <a:off x="156210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44F4EE-30C2-4E8C-8286-3873E31B4F89}"/>
                </a:ext>
              </a:extLst>
            </p:cNvPr>
            <p:cNvSpPr/>
            <p:nvPr/>
          </p:nvSpPr>
          <p:spPr>
            <a:xfrm>
              <a:off x="203835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DD4247-1A0A-497D-9351-1DED11696391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6253A1-C782-4C82-9A6F-CBDC467C6FB0}"/>
              </a:ext>
            </a:extLst>
          </p:cNvPr>
          <p:cNvGrpSpPr/>
          <p:nvPr/>
        </p:nvGrpSpPr>
        <p:grpSpPr>
          <a:xfrm>
            <a:off x="4114800" y="733424"/>
            <a:ext cx="1895475" cy="1943100"/>
            <a:chOff x="142875" y="1200149"/>
            <a:chExt cx="1895475" cy="1943100"/>
          </a:xfrm>
          <a:solidFill>
            <a:srgbClr val="FF99CC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0344C9-40FD-4430-9930-C00EF7A619CB}"/>
                </a:ext>
              </a:extLst>
            </p:cNvPr>
            <p:cNvSpPr/>
            <p:nvPr/>
          </p:nvSpPr>
          <p:spPr>
            <a:xfrm>
              <a:off x="156210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62C3BD-9CD8-465D-B667-829BD3809D82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5DDBBA-DAD2-4940-B968-F0E50800D984}"/>
                </a:ext>
              </a:extLst>
            </p:cNvPr>
            <p:cNvSpPr/>
            <p:nvPr/>
          </p:nvSpPr>
          <p:spPr>
            <a:xfrm>
              <a:off x="156210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33C618-732F-4087-BC94-4FA470B9B581}"/>
                </a:ext>
              </a:extLst>
            </p:cNvPr>
            <p:cNvSpPr/>
            <p:nvPr/>
          </p:nvSpPr>
          <p:spPr>
            <a:xfrm>
              <a:off x="108585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184797-4B35-4B02-9474-79808AF708C8}"/>
                </a:ext>
              </a:extLst>
            </p:cNvPr>
            <p:cNvSpPr/>
            <p:nvPr/>
          </p:nvSpPr>
          <p:spPr>
            <a:xfrm>
              <a:off x="108585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40D6DA-AA1A-47FE-8CFC-80D6F9A303F1}"/>
                </a:ext>
              </a:extLst>
            </p:cNvPr>
            <p:cNvSpPr/>
            <p:nvPr/>
          </p:nvSpPr>
          <p:spPr>
            <a:xfrm>
              <a:off x="60960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47C9C3-CFAF-46EC-AD8D-B3C63FF7FC0F}"/>
                </a:ext>
              </a:extLst>
            </p:cNvPr>
            <p:cNvSpPr/>
            <p:nvPr/>
          </p:nvSpPr>
          <p:spPr>
            <a:xfrm>
              <a:off x="142875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25AA81-2656-4976-8BB3-3865468FD06B}"/>
              </a:ext>
            </a:extLst>
          </p:cNvPr>
          <p:cNvGrpSpPr/>
          <p:nvPr/>
        </p:nvGrpSpPr>
        <p:grpSpPr>
          <a:xfrm>
            <a:off x="6134100" y="1200149"/>
            <a:ext cx="1428750" cy="1457325"/>
            <a:chOff x="609600" y="1685924"/>
            <a:chExt cx="1428750" cy="1457325"/>
          </a:xfrm>
          <a:solidFill>
            <a:srgbClr val="FFFF00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DBD3AA-8BA6-4C0C-BB63-87592607B51F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1CC012-ED95-4D0D-8AA7-39C02305A845}"/>
                </a:ext>
              </a:extLst>
            </p:cNvPr>
            <p:cNvSpPr/>
            <p:nvPr/>
          </p:nvSpPr>
          <p:spPr>
            <a:xfrm>
              <a:off x="156210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4AFEB6-7FAB-4573-9DD7-85E9F8FFB40D}"/>
                </a:ext>
              </a:extLst>
            </p:cNvPr>
            <p:cNvSpPr/>
            <p:nvPr/>
          </p:nvSpPr>
          <p:spPr>
            <a:xfrm>
              <a:off x="108585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15163D-ECF3-4D59-B63A-AEE0AE7A506A}"/>
                </a:ext>
              </a:extLst>
            </p:cNvPr>
            <p:cNvSpPr/>
            <p:nvPr/>
          </p:nvSpPr>
          <p:spPr>
            <a:xfrm>
              <a:off x="108585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1DE4173-72AB-46A5-BC41-99BC11BF47DD}"/>
                </a:ext>
              </a:extLst>
            </p:cNvPr>
            <p:cNvSpPr/>
            <p:nvPr/>
          </p:nvSpPr>
          <p:spPr>
            <a:xfrm>
              <a:off x="60960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284E55F-16B1-4A52-A162-4F6480D0810B}"/>
              </a:ext>
            </a:extLst>
          </p:cNvPr>
          <p:cNvSpPr/>
          <p:nvPr/>
        </p:nvSpPr>
        <p:spPr>
          <a:xfrm>
            <a:off x="7734300" y="2181224"/>
            <a:ext cx="476250" cy="485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C095A1-3146-460E-AC04-E677AD856D30}"/>
              </a:ext>
            </a:extLst>
          </p:cNvPr>
          <p:cNvSpPr txBox="1"/>
          <p:nvPr/>
        </p:nvSpPr>
        <p:spPr>
          <a:xfrm>
            <a:off x="5514974" y="2724150"/>
            <a:ext cx="80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E6113-F9A4-4F42-8352-0C136C4C0676}"/>
              </a:ext>
            </a:extLst>
          </p:cNvPr>
          <p:cNvSpPr txBox="1"/>
          <p:nvPr/>
        </p:nvSpPr>
        <p:spPr>
          <a:xfrm>
            <a:off x="2447925" y="3228975"/>
            <a:ext cx="7534275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cạnh của hình vuông nhỏ dài 2cm.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vuông xếp được có độ dài cạnh bằng 8 cm.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 tích hình vuông là: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x 8 = 64 (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800" b="1" i="0" baseline="30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64 cm</a:t>
            </a:r>
            <a:r>
              <a:rPr lang="en-US" sz="28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6563 -0.0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08828 -0.0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18047 0.0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349149" y="-1023663"/>
            <a:ext cx="9754962" cy="8512059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D92A5-EF58-601F-7F83-83CF6DA92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081" y="1350464"/>
            <a:ext cx="8013096" cy="30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B7FC15-4B2C-36F6-17DC-808386404355}"/>
              </a:ext>
            </a:extLst>
          </p:cNvPr>
          <p:cNvSpPr txBox="1"/>
          <p:nvPr/>
        </p:nvSpPr>
        <p:spPr>
          <a:xfrm>
            <a:off x="1222311" y="1371600"/>
            <a:ext cx="94892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</a:rPr>
              <a:t>- Tính được diện tích hình vuông theo quy tắc đã nêu trong SGK.</a:t>
            </a:r>
          </a:p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</a:rPr>
              <a:t> - Vận dụng giải các bài toán thực tế liên quan đến diện tích hình vuông và bài toán giải bằng hai bước tính.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9F66B-9193-2161-BC5A-C55BAABD9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728" y="592753"/>
            <a:ext cx="390787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A4A22C-0648-10B7-D901-C1A101E461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6772" y="1337733"/>
            <a:ext cx="5346655" cy="4151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5CC46E-C225-1EB5-5ABA-8225317005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0E1103-83B2-13B1-B665-5FD9AD5244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9B4A56-6F91-D497-8F57-EFB0F6A6968D}"/>
              </a:ext>
            </a:extLst>
          </p:cNvPr>
          <p:cNvGrpSpPr/>
          <p:nvPr/>
        </p:nvGrpSpPr>
        <p:grpSpPr>
          <a:xfrm>
            <a:off x="3419476" y="597569"/>
            <a:ext cx="6410324" cy="1376323"/>
            <a:chOff x="4741706" y="2125373"/>
            <a:chExt cx="2963994" cy="137632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9986DFD-D8EF-BAA7-3917-2A43C3FACC16}"/>
                </a:ext>
              </a:extLst>
            </p:cNvPr>
            <p:cNvSpPr/>
            <p:nvPr/>
          </p:nvSpPr>
          <p:spPr>
            <a:xfrm>
              <a:off x="4741706" y="2125373"/>
              <a:ext cx="2963994" cy="835369"/>
            </a:xfrm>
            <a:prstGeom prst="roundRect">
              <a:avLst/>
            </a:prstGeom>
            <a:solidFill>
              <a:srgbClr val="BEEE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A2EE0C-F891-F08E-F788-A0AFDB3A4AEE}"/>
                </a:ext>
              </a:extLst>
            </p:cNvPr>
            <p:cNvSpPr txBox="1"/>
            <p:nvPr/>
          </p:nvSpPr>
          <p:spPr>
            <a:xfrm>
              <a:off x="4741706" y="2178257"/>
              <a:ext cx="28604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Diện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vuông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A80F267-66A2-4A61-8A4A-6741FAA3E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68" y="1911300"/>
            <a:ext cx="6901816" cy="41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81614F-B117-4456-9E89-7D46878C5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950" y="1585912"/>
            <a:ext cx="3035454" cy="30146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1E10AD-EDD2-4438-A8E2-FF1E65779783}"/>
              </a:ext>
            </a:extLst>
          </p:cNvPr>
          <p:cNvSpPr txBox="1"/>
          <p:nvPr/>
        </p:nvSpPr>
        <p:spPr>
          <a:xfrm>
            <a:off x="1695450" y="942975"/>
            <a:ext cx="622935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vuông</a:t>
            </a:r>
            <a:r>
              <a:rPr lang="en-US" sz="2800" b="1" dirty="0"/>
              <a:t> ABCD </a:t>
            </a:r>
            <a:r>
              <a:rPr lang="en-US" sz="2800" b="1" dirty="0" err="1"/>
              <a:t>có</a:t>
            </a:r>
            <a:r>
              <a:rPr lang="en-US" sz="2800" b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3 x 3 = 9 (ô </a:t>
            </a:r>
            <a:r>
              <a:rPr lang="en-US" sz="2800" b="1" dirty="0" err="1"/>
              <a:t>vuông</a:t>
            </a:r>
            <a:r>
              <a:rPr lang="en-US" sz="2800" b="1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mỗi</a:t>
            </a:r>
            <a:r>
              <a:rPr lang="en-US" sz="2800" b="1" dirty="0"/>
              <a:t> ô </a:t>
            </a:r>
            <a:r>
              <a:rPr lang="en-US" sz="2800" b="1" dirty="0" err="1"/>
              <a:t>vuông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1 </a:t>
            </a:r>
            <a:r>
              <a:rPr lang="pl-PL" sz="2800" b="1" dirty="0">
                <a:cs typeface="Calibri" panose="020F0502020204030204" pitchFamily="34" charset="0"/>
              </a:rPr>
              <a:t>cm</a:t>
            </a:r>
            <a:r>
              <a:rPr lang="pl-PL" sz="2800" b="1" baseline="30000" dirty="0">
                <a:cs typeface="Calibri" panose="020F0502020204030204" pitchFamily="34" charset="0"/>
              </a:rPr>
              <a:t>2</a:t>
            </a:r>
            <a:r>
              <a:rPr lang="en-US" sz="2800" b="1" baseline="30000" dirty="0"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vuông</a:t>
            </a:r>
            <a:r>
              <a:rPr lang="en-US" sz="2800" b="1" dirty="0"/>
              <a:t> ABCD </a:t>
            </a:r>
            <a:r>
              <a:rPr lang="en-US" sz="2800" b="1" dirty="0" err="1"/>
              <a:t>là</a:t>
            </a:r>
            <a:r>
              <a:rPr lang="en-US" sz="2800" b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3 x 3 = 9 (</a:t>
            </a:r>
            <a:r>
              <a:rPr lang="pl-PL" sz="2800" b="1" dirty="0">
                <a:cs typeface="Calibri" panose="020F0502020204030204" pitchFamily="34" charset="0"/>
              </a:rPr>
              <a:t>cm</a:t>
            </a:r>
            <a:r>
              <a:rPr lang="pl-PL" sz="2800" b="1" baseline="30000" dirty="0">
                <a:cs typeface="Calibri" panose="020F0502020204030204" pitchFamily="34" charset="0"/>
              </a:rPr>
              <a:t>2</a:t>
            </a:r>
            <a:r>
              <a:rPr lang="en-US" sz="2800" b="1" baseline="30000" dirty="0">
                <a:cs typeface="Calibri" panose="020F0502020204030204" pitchFamily="34" charset="0"/>
              </a:rPr>
              <a:t>)</a:t>
            </a:r>
            <a:r>
              <a:rPr lang="en-US" sz="2800" b="1" dirty="0"/>
              <a:t>)</a:t>
            </a:r>
            <a:endParaRPr lang="en-US" sz="2800" b="1" baseline="30000" dirty="0"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B45C7BD-DD60-452C-AEBA-BDE9BA9D33B8}"/>
              </a:ext>
            </a:extLst>
          </p:cNvPr>
          <p:cNvSpPr/>
          <p:nvPr/>
        </p:nvSpPr>
        <p:spPr>
          <a:xfrm>
            <a:off x="2800350" y="4333875"/>
            <a:ext cx="4981575" cy="1552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148FF7-5C38-4FCD-B80B-C01FFB6167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1703" y="1980327"/>
            <a:ext cx="3785944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19C125-83BD-441E-8C89-B3E41F4D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4" y="460445"/>
            <a:ext cx="1817375" cy="934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8168A1-E473-4E60-97F5-9F4AF0759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988" y="2028825"/>
            <a:ext cx="10089932" cy="30410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1B13D4-C214-491D-83B9-81C3CA86775B}"/>
              </a:ext>
            </a:extLst>
          </p:cNvPr>
          <p:cNvSpPr/>
          <p:nvPr/>
        </p:nvSpPr>
        <p:spPr>
          <a:xfrm>
            <a:off x="3619500" y="866775"/>
            <a:ext cx="669607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tính chu vi hình vuông ta lấy độ dài một cạnh nhân với 4.</a:t>
            </a:r>
            <a:endParaRPr lang="en-US" sz="2800" b="1" i="1" dirty="0" err="1">
              <a:solidFill>
                <a:srgbClr val="7030A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D4DADB-6FD1-48EB-9334-6DE8AD43206C}"/>
              </a:ext>
            </a:extLst>
          </p:cNvPr>
          <p:cNvSpPr/>
          <p:nvPr/>
        </p:nvSpPr>
        <p:spPr>
          <a:xfrm>
            <a:off x="6362701" y="3333749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975971-347B-4557-A2FE-7857D7AE4AA1}"/>
              </a:ext>
            </a:extLst>
          </p:cNvPr>
          <p:cNvSpPr/>
          <p:nvPr/>
        </p:nvSpPr>
        <p:spPr>
          <a:xfrm>
            <a:off x="6353176" y="4219574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A72609-C7A1-44F8-83B2-55D149314614}"/>
              </a:ext>
            </a:extLst>
          </p:cNvPr>
          <p:cNvSpPr/>
          <p:nvPr/>
        </p:nvSpPr>
        <p:spPr>
          <a:xfrm>
            <a:off x="9334501" y="3343274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7859EA-A24A-40E9-BD05-EBE66FAB2C97}"/>
              </a:ext>
            </a:extLst>
          </p:cNvPr>
          <p:cNvSpPr/>
          <p:nvPr/>
        </p:nvSpPr>
        <p:spPr>
          <a:xfrm>
            <a:off x="9334501" y="4210049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6217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46724D-AD86-4920-B9EC-E436E6F2D762}"/>
              </a:ext>
            </a:extLst>
          </p:cNvPr>
          <p:cNvSpPr txBox="1"/>
          <p:nvPr/>
        </p:nvSpPr>
        <p:spPr>
          <a:xfrm>
            <a:off x="1704975" y="685800"/>
            <a:ext cx="994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cạnh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8cm.</a:t>
            </a:r>
          </a:p>
          <a:p>
            <a:pPr algn="just"/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a)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Tính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diện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tích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đó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/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b)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Nếu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cắt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đi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cạnh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3cm ở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góc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thì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diện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tích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phần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còn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lại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bao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nhiêu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xăng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ti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mét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D5979-D49F-4E39-941F-302BAAC2E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75" y="2846062"/>
            <a:ext cx="5405437" cy="22783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1CBDDD-1D45-4981-90D5-0034611ACEAD}"/>
              </a:ext>
            </a:extLst>
          </p:cNvPr>
          <p:cNvSpPr txBox="1"/>
          <p:nvPr/>
        </p:nvSpPr>
        <p:spPr>
          <a:xfrm>
            <a:off x="1133475" y="2714625"/>
            <a:ext cx="51720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a)  </a:t>
            </a:r>
            <a:r>
              <a:rPr lang="en-US" sz="2400" b="1" dirty="0" err="1">
                <a:solidFill>
                  <a:srgbClr val="FF0000"/>
                </a:solidFill>
              </a:rPr>
              <a:t>Diện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miếng</a:t>
            </a:r>
            <a:r>
              <a:rPr lang="en-US" sz="2400" b="1" dirty="0">
                <a:solidFill>
                  <a:srgbClr val="FF0000"/>
                </a:solidFill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vuông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8 x 8 = 64 (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b) </a:t>
            </a:r>
            <a:r>
              <a:rPr lang="en-US" sz="2400" b="1" dirty="0" err="1">
                <a:solidFill>
                  <a:srgbClr val="FF0000"/>
                </a:solidFill>
              </a:rPr>
              <a:t>Diện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miếng</a:t>
            </a:r>
            <a:r>
              <a:rPr lang="en-US" sz="2400" b="1" dirty="0">
                <a:solidFill>
                  <a:srgbClr val="FF0000"/>
                </a:solidFill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</a:rPr>
              <a:t>bị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cắt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3 x 3 = 9 (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Diện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miếng</a:t>
            </a:r>
            <a:r>
              <a:rPr lang="en-US" sz="2400" b="1" dirty="0">
                <a:solidFill>
                  <a:srgbClr val="FF0000"/>
                </a:solidFill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</a:rPr>
              <a:t>còn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64 – 9 = 55 (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algn="r"/>
            <a:r>
              <a:rPr lang="en-US" sz="2400" b="1" dirty="0" err="1">
                <a:solidFill>
                  <a:srgbClr val="FF0000"/>
                </a:solidFill>
              </a:rPr>
              <a:t>Đáp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số</a:t>
            </a:r>
            <a:r>
              <a:rPr lang="en-US" sz="2400" b="1" dirty="0">
                <a:solidFill>
                  <a:srgbClr val="FF0000"/>
                </a:solidFill>
              </a:rPr>
              <a:t>: a) 64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; b) 55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0A2186C-F706-4E14-B496-57D049F7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9" y="504825"/>
            <a:ext cx="1033151" cy="12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4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44BB053-1F1D-4D9C-A847-BA09AA99D6EC}"/>
              </a:ext>
            </a:extLst>
          </p:cNvPr>
          <p:cNvSpPr/>
          <p:nvPr/>
        </p:nvSpPr>
        <p:spPr>
          <a:xfrm>
            <a:off x="1078723" y="511301"/>
            <a:ext cx="873901" cy="908864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E9165-6FE1-4C67-BA87-E7D604DCD68C}"/>
              </a:ext>
            </a:extLst>
          </p:cNvPr>
          <p:cNvSpPr txBox="1"/>
          <p:nvPr/>
        </p:nvSpPr>
        <p:spPr>
          <a:xfrm>
            <a:off x="2028825" y="523875"/>
            <a:ext cx="9486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Ghép</a:t>
            </a:r>
            <a:r>
              <a:rPr lang="en-US" sz="3200" b="1" dirty="0"/>
              <a:t> </a:t>
            </a:r>
            <a:r>
              <a:rPr lang="en-US" sz="3200" b="1" dirty="0" err="1"/>
              <a:t>bốn</a:t>
            </a:r>
            <a:r>
              <a:rPr lang="en-US" sz="3200" b="1" dirty="0"/>
              <a:t> </a:t>
            </a:r>
            <a:r>
              <a:rPr lang="en-US" sz="3200" b="1" dirty="0" err="1"/>
              <a:t>tấm</a:t>
            </a:r>
            <a:r>
              <a:rPr lang="en-US" sz="3200" b="1" dirty="0"/>
              <a:t> </a:t>
            </a:r>
            <a:r>
              <a:rPr lang="en-US" sz="3200" b="1" dirty="0" err="1"/>
              <a:t>bìa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vuông</a:t>
            </a:r>
            <a:r>
              <a:rPr lang="en-US" sz="3200" b="1" dirty="0"/>
              <a:t>.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vuông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45C3F-6556-4BA8-B5B2-892B569C8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299" y="2085975"/>
            <a:ext cx="5422676" cy="38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313</Words>
  <Application>Microsoft Office PowerPoint</Application>
  <PresentationFormat>Widescreen</PresentationFormat>
  <Paragraphs>37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宋体</vt:lpstr>
      <vt:lpstr>Calibri</vt:lpstr>
      <vt:lpstr>Cambria</vt:lpstr>
      <vt:lpstr>等线</vt:lpstr>
      <vt:lpstr>Open Sans</vt:lpstr>
      <vt:lpstr>Times New Roman</vt:lpstr>
      <vt:lpstr>回顾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2022-11-03T08:27:22Z</dcterms:created>
  <dcterms:modified xsi:type="dcterms:W3CDTF">2023-02-10T09:28:38Z</dcterms:modified>
</cp:coreProperties>
</file>