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99" r:id="rId3"/>
    <p:sldId id="285" r:id="rId4"/>
    <p:sldId id="260" r:id="rId5"/>
    <p:sldId id="276" r:id="rId7"/>
    <p:sldId id="287" r:id="rId8"/>
    <p:sldId id="261" r:id="rId9"/>
    <p:sldId id="279" r:id="rId10"/>
    <p:sldId id="281" r:id="rId11"/>
    <p:sldId id="278" r:id="rId12"/>
    <p:sldId id="264" r:id="rId13"/>
    <p:sldId id="263" r:id="rId14"/>
    <p:sldId id="289" r:id="rId15"/>
    <p:sldId id="265" r:id="rId16"/>
    <p:sldId id="272" r:id="rId17"/>
    <p:sldId id="288" r:id="rId18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EFDDAF"/>
    <a:srgbClr val="FF2D2D"/>
    <a:srgbClr val="FF0000"/>
    <a:srgbClr val="FF1111"/>
    <a:srgbClr val="FF3300"/>
    <a:srgbClr val="0000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3"/>
    <p:restoredTop sz="89788"/>
  </p:normalViewPr>
  <p:slideViewPr>
    <p:cSldViewPr showGuides="1">
      <p:cViewPr varScale="1">
        <p:scale>
          <a:sx n="65" d="100"/>
          <a:sy n="65" d="100"/>
        </p:scale>
        <p:origin x="-912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- Gọi 3 HS trả lời gv nhận xét ghi điểm.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Gọi HS thực hiện bảng con: 3 giờ 15 phút + 2 giờ 15 phút( Giơ bảng - đối chiếu, nhận xét)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Nhận xét phần kiểm tra bài cũ</a:t>
            </a:r>
            <a:endParaRPr lang="en-US" altLang="en-US" dirty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Gọi 2 HS trả lời gv nhận xét ghi điểm, HS thực hiện 2 bài tập vào bảng con. Nhận xét phần kiểm tra bài cũ</a:t>
            </a:r>
            <a:endParaRPr lang="en-US" altLang="en-US" dirty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Củng cố: Nhắc lại quy tắc trừ số đo thời gian</a:t>
            </a:r>
            <a:endParaRPr lang="en-US" altLang="en-US" dirty="0"/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HS xác định yêu cầu. Ở bài tập b, c có thực ngay không?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Đổi(Đvđ ở số bị trừ).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HD HS cách trình bày bảng</a:t>
            </a:r>
            <a:endParaRPr lang="en-US" altLang="en-US" dirty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HS xác định yêu cầu. Ở bài tập b, c có thực ngay không?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Đổi(Đvđ ở số bị trừ).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HD HS cách trình bày bảng</a:t>
            </a:r>
            <a:endParaRPr lang="en-US" altLang="en-US" dirty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Gọi 1 HS đọc bài, xác định yêu cầu. 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Bài tập a) chúng ta có thể đạt tính thực hiện ngay được không?( Được)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Vậy còn bài tập b và c: Chú ý đổi đơn vị đo.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14 ngày 15 giờ= ? ngày? Giờ? = 13 ngày 39 giờ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13 năm 2 tháng = ? Năm ? Tháng = 12 năm 14 tháng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 Phân dãy giải bài( phát 3 bảng phụ cho 3 em giải)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GV chấm 1 số em. Treo bài giải của 3 em lên bảng nhận xét ghi điểm.</a:t>
            </a:r>
            <a:endParaRPr lang="en-US" altLang="en-US" dirty="0"/>
          </a:p>
          <a:p>
            <a:pPr lvl="0" eaLnBrk="1" hangingPunct="1">
              <a:buFontTx/>
              <a:buChar char="-"/>
            </a:pPr>
            <a:r>
              <a:rPr lang="en-US" altLang="en-US" dirty="0"/>
              <a:t>NHẬN XÉT BÀI TẬP 2</a:t>
            </a:r>
            <a:endParaRPr lang="en-US" altLang="en-US" dirty="0"/>
          </a:p>
          <a:p>
            <a:pPr lvl="0" eaLnBrk="1" hangingPunct="1"/>
            <a:r>
              <a:rPr lang="en-US" altLang="en-US" dirty="0"/>
              <a:t>- SAU 2 BÀI TẬP VỪA RỒI CÁC EM ĐÃ CỦNG CỐ ĐƯỢC KĨ NĂNG ĐẠT TÍNH VÀ TÍNH. BÂY GIỜ, CHÚNG TA SẼ CHUYỂN SANG GIẢI BÀI TOÁN ĐỐ.</a:t>
            </a:r>
            <a:endParaRPr lang="en-US" altLang="en-US" dirty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Dặn dò.</a:t>
            </a:r>
            <a:endParaRPr lang="en-US" altLang="en-US" dirty="0"/>
          </a:p>
          <a:p>
            <a:pPr lvl="0" eaLnBrk="1" hangingPunct="1"/>
            <a:r>
              <a:rPr lang="en-US" altLang="en-US" dirty="0"/>
              <a:t>- Nhận xét tiết học</a:t>
            </a:r>
            <a:endParaRPr lang="en-US" altLang="en-US" dirty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vi-VN" altLang="en-US" dirty="0"/>
              <a:t>Bấm &amp; sửa kiểu tiêu đề</a:t>
            </a:r>
            <a:endParaRPr lang="vi-VN" altLang="en-US" dirty="0"/>
          </a:p>
          <a:p>
            <a:pPr lvl="1"/>
            <a:r>
              <a:rPr lang="vi-VN" altLang="en-US" dirty="0"/>
              <a:t>Mức hai</a:t>
            </a:r>
            <a:endParaRPr lang="vi-VN" altLang="en-US" dirty="0"/>
          </a:p>
          <a:p>
            <a:pPr lvl="2"/>
            <a:r>
              <a:rPr lang="vi-VN" altLang="en-US" dirty="0"/>
              <a:t>Mức ba</a:t>
            </a:r>
            <a:endParaRPr lang="vi-VN" altLang="en-US" dirty="0"/>
          </a:p>
          <a:p>
            <a:pPr lvl="3"/>
            <a:r>
              <a:rPr lang="vi-VN" altLang="en-US" dirty="0"/>
              <a:t>Mức bốn</a:t>
            </a:r>
            <a:endParaRPr lang="vi-VN" altLang="en-US" dirty="0"/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GI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GIF"/><Relationship Id="rId10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WordArt 20"/>
          <p:cNvSpPr>
            <a:spLocks noTextEdit="1"/>
          </p:cNvSpPr>
          <p:nvPr/>
        </p:nvSpPr>
        <p:spPr>
          <a:xfrm>
            <a:off x="3048000" y="396875"/>
            <a:ext cx="6196013" cy="146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TIỂU HỌC NGỌC THỤY</a:t>
            </a:r>
            <a:endParaRPr lang="en-US" sz="1800" b="1"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3074" name="WordArt 21"/>
          <p:cNvSpPr>
            <a:spLocks noTextEdit="1"/>
          </p:cNvSpPr>
          <p:nvPr/>
        </p:nvSpPr>
        <p:spPr>
          <a:xfrm>
            <a:off x="2286000" y="1987550"/>
            <a:ext cx="7924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b="1">
                <a:ln w="9525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 5</a:t>
            </a:r>
            <a:endParaRPr lang="en-US" sz="1800" b="1">
              <a:ln w="952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5" name="Group 5"/>
          <p:cNvGrpSpPr/>
          <p:nvPr/>
        </p:nvGrpSpPr>
        <p:grpSpPr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3076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7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8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79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0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1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2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sp>
        <p:nvSpPr>
          <p:cNvPr id="3083" name="Text Box 14"/>
          <p:cNvSpPr txBox="1"/>
          <p:nvPr/>
        </p:nvSpPr>
        <p:spPr>
          <a:xfrm>
            <a:off x="5965825" y="5630863"/>
            <a:ext cx="2873375" cy="36830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  <a:buFontTx/>
            </a:pPr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" name="Text Box 5"/>
          <p:cNvSpPr txBox="1"/>
          <p:nvPr/>
        </p:nvSpPr>
        <p:spPr>
          <a:xfrm>
            <a:off x="2209800" y="1641475"/>
            <a:ext cx="7696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Khi tr</a:t>
            </a:r>
            <a:r>
              <a:rPr lang="vi-VN" altLang="en-US" sz="3200" b="1" dirty="0">
                <a:latin typeface="Times New Roman" panose="02020603050405020304" pitchFamily="18" charset="0"/>
              </a:rPr>
              <a:t>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số đo thời gian có nhiều loại đơn vị ta làm </a:t>
            </a:r>
            <a:r>
              <a:rPr lang="vi-VN" altLang="en-US" sz="3200" b="1" dirty="0">
                <a:latin typeface="Times New Roman" panose="02020603050405020304" pitchFamily="18" charset="0"/>
              </a:rPr>
              <a:t>như sau: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895600"/>
            <a:ext cx="7162800" cy="1570038"/>
          </a:xfrm>
          <a:prstGeom prst="rect">
            <a:avLst/>
          </a:prstGeom>
          <a:noFill/>
        </p:spPr>
        <p:txBody>
          <a:bodyPr>
            <a:spAutoFit/>
          </a:bodyPr>
          <a:p>
            <a:pPr marL="285750" indent="-285750" eaLnBrk="1" hangingPunct="1">
              <a:buChar char="-"/>
            </a:pP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Đặt tính thẳng cột theo đơn vị đo</a:t>
            </a:r>
            <a:endParaRPr lang="vi-VN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 eaLnBrk="1" hangingPunct="1">
              <a:buChar char="-"/>
            </a:pP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Đổi đơn vị đo ở số bị trừ (nếu có)</a:t>
            </a:r>
            <a:endParaRPr lang="vi-VN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 eaLnBrk="1" hangingPunct="1">
              <a:buNone/>
            </a:pPr>
            <a: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Trừ thẳng cột theo từng loại đơn vị đo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3048000" y="76200"/>
            <a:ext cx="6096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Toán: 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Trừ số đo thời gian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90800" y="1219200"/>
            <a:ext cx="1295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8072438" y="2879725"/>
            <a:ext cx="2133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020867" y="2156872"/>
            <a:ext cx="381000" cy="4736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142288" y="3952875"/>
            <a:ext cx="2441575" cy="52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2057400" y="1143004"/>
            <a:ext cx="611188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698625" y="2036763"/>
            <a:ext cx="28956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a)  23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25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111375" y="2446338"/>
            <a:ext cx="2590800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0000CC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820592" y="2223158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5203825" y="2881313"/>
            <a:ext cx="206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2105025" y="2895600"/>
            <a:ext cx="19891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995204" y="2195022"/>
            <a:ext cx="617808" cy="344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 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724400" y="2005013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b)   54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21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5221288" y="2419350"/>
            <a:ext cx="22177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21 phút 34 giây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8226425" y="2406650"/>
            <a:ext cx="2057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 35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7772400" y="1981200"/>
            <a:ext cx="2590800" cy="520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c)   22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 15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90800" y="1219200"/>
            <a:ext cx="1295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4872038" y="4632325"/>
            <a:ext cx="2133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09709" y="3945984"/>
            <a:ext cx="381000" cy="4736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142288" y="3952875"/>
            <a:ext cx="2441575" cy="52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2057400" y="1143004"/>
            <a:ext cx="611188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698625" y="2036763"/>
            <a:ext cx="28956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a)  23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25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111375" y="2446338"/>
            <a:ext cx="2590800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0000CC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820592" y="2265363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4975225" y="2881313"/>
            <a:ext cx="206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2105025" y="2895600"/>
            <a:ext cx="19891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648200" y="2195022"/>
            <a:ext cx="617808" cy="344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 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495800" y="2005013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b)   54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21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4992688" y="2419350"/>
            <a:ext cx="22177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21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34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026025" y="4159250"/>
            <a:ext cx="2057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 35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4572000" y="3733800"/>
            <a:ext cx="2590800" cy="520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c)   22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 15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8224838" y="4632325"/>
            <a:ext cx="2133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162509" y="3945984"/>
            <a:ext cx="381000" cy="4736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378825" y="4159250"/>
            <a:ext cx="2057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̀ 35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solidFill>
                <a:srgbClr val="0070C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620000" y="3733800"/>
            <a:ext cx="2971800" cy="520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Hay:   21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̀ 75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solidFill>
                <a:srgbClr val="0070C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8328025" y="2857500"/>
            <a:ext cx="206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001000" y="2171209"/>
            <a:ext cx="617808" cy="344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 </a:t>
            </a:r>
            <a:endParaRPr kumimoji="0" lang="en-US" sz="2400" b="1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620000" y="198120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Hay:  53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 81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0070C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345488" y="2395538"/>
            <a:ext cx="22177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21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 34 </a:t>
            </a:r>
            <a:r>
              <a:rPr kumimoji="0" lang="en-US" sz="2400" b="1" kern="1200" cap="none" spc="0" normalizeH="0" baseline="0" noProof="0" dirty="0" err="1">
                <a:solidFill>
                  <a:srgbClr val="0070C0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0070C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86000" y="2847975"/>
            <a:ext cx="2590800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8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8382000" y="2819400"/>
            <a:ext cx="2590800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32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47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382000" y="4572000"/>
            <a:ext cx="2590800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9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40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90800" y="1219200"/>
            <a:ext cx="1295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Tính: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057400" y="1143004"/>
            <a:ext cx="611188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8" name="Text Box 4"/>
          <p:cNvSpPr txBox="1"/>
          <p:nvPr/>
        </p:nvSpPr>
        <p:spPr>
          <a:xfrm>
            <a:off x="2347913" y="1706563"/>
            <a:ext cx="5576887" cy="1722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a) 23 ngày 12 giờ  – 3 ngày 8 giờ</a:t>
            </a:r>
            <a:endParaRPr lang="en-US" altLang="en-US" sz="2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7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en-US" altLang="en-US" sz="7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b) 14 ngày 15 giờ  – 3 ngày 17 giờ</a:t>
            </a:r>
            <a:endParaRPr lang="en-US" altLang="en-US" sz="2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7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endParaRPr lang="en-US" altLang="en-US" sz="7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c) 13 năm 2 tháng – 8 năm 6 tháng</a:t>
            </a: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22425" y="339248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a)  23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84400" y="3802063"/>
            <a:ext cx="2003425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3 ngày   8 giờ</a:t>
            </a:r>
            <a:endParaRPr kumimoji="0" lang="en-US" sz="2400" b="1" kern="1200" cap="none" spc="0" normalizeH="0" baseline="0" noProof="0">
              <a:solidFill>
                <a:srgbClr val="0000CC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826874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828800" y="3657600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5127625" y="4237038"/>
            <a:ext cx="206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028825" y="4251325"/>
            <a:ext cx="19891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4665663" y="5943600"/>
            <a:ext cx="2133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8172450" y="4222750"/>
            <a:ext cx="20113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616156" y="5221029"/>
            <a:ext cx="381000" cy="4736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919004" y="3551031"/>
            <a:ext cx="617808" cy="344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 </a:t>
            </a:r>
            <a:endParaRPr kumimoji="0" lang="en-US" sz="2400" b="1" kern="1200" cap="none" spc="0" normalizeH="0" baseline="0" noProof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924800" y="3545171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  <a:endParaRPr kumimoji="0" lang="en-US" sz="2400" b="1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032000" y="4210050"/>
            <a:ext cx="2217738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20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 4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648200" y="3362325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b)   14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45088" y="3776663"/>
            <a:ext cx="22177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17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139113" y="4251325"/>
            <a:ext cx="2268538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  <a:endParaRPr kumimoji="0" lang="en-US" sz="2400" b="1" kern="1200" cap="none" spc="0" normalizeH="0" baseline="0" noProof="0" dirty="0">
              <a:solidFill>
                <a:srgbClr val="CC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8229600" y="3789363"/>
            <a:ext cx="2438400" cy="430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3 ngày 17 giờ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229600" y="3362325"/>
            <a:ext cx="2438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13 ngày 39 giờ</a:t>
            </a:r>
            <a:endParaRPr kumimoji="0" lang="en-US" sz="2400" b="1" kern="1200" cap="none" spc="0" normalizeH="0" baseline="0" noProof="0">
              <a:solidFill>
                <a:srgbClr val="0000CC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7169150" y="5207000"/>
            <a:ext cx="8382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solidFill>
                  <a:srgbClr val="FF33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7373938" y="3544888"/>
            <a:ext cx="8382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66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solidFill>
                  <a:srgbClr val="FF33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789488" y="5486400"/>
            <a:ext cx="2306638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8 năm 6 tháng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352925" y="5041900"/>
            <a:ext cx="2743200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c)   13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tháng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8083550" y="5027613"/>
            <a:ext cx="2593975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12 năm 14 tháng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8045450" y="5922963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8061325" y="5486400"/>
            <a:ext cx="2362200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8 năm   6 tháng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8074025" y="5943600"/>
            <a:ext cx="2384425" cy="325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Ctr="1"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 8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tháng</a:t>
            </a:r>
            <a:endParaRPr kumimoji="0" lang="en-US" sz="2400" b="1" kern="1200" cap="none" spc="0" normalizeH="0" baseline="0" noProof="0" dirty="0">
              <a:solidFill>
                <a:srgbClr val="CC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4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8">
                                            <p:txEl>
                                              <p:charRg st="4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charRg st="4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42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>
                                            <p:txEl>
                                              <p:charRg st="42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>
                                            <p:txEl>
                                              <p:charRg st="42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8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>
                                            <p:txEl>
                                              <p:charRg st="8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>
                                            <p:txEl>
                                              <p:charRg st="8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8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>
                                            <p:txEl>
                                              <p:charRg st="8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>
                                            <p:txEl>
                                              <p:charRg st="8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13317" grpId="0"/>
      <p:bldP spid="13318" grpId="0"/>
      <p:bldP spid="13328" grpId="0"/>
      <p:bldP spid="13329" grpId="0"/>
      <p:bldP spid="13330" grpId="0"/>
      <p:bldP spid="13331" grpId="0"/>
      <p:bldP spid="13332" grpId="0"/>
      <p:bldP spid="13333" grpId="0"/>
      <p:bldP spid="13334" grpId="0" animBg="1"/>
      <p:bldP spid="13335" grpId="0" animBg="1"/>
      <p:bldP spid="13336" grpId="0"/>
      <p:bldP spid="13337" grpId="0"/>
      <p:bldP spid="13338" grpId="0"/>
      <p:bldP spid="13340" grpId="0"/>
      <p:bldP spid="133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5362" name="Picture 8" descr="h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524000"/>
            <a:ext cx="9296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13"/>
          <p:cNvSpPr/>
          <p:nvPr/>
        </p:nvSpPr>
        <p:spPr>
          <a:xfrm>
            <a:off x="3962400" y="2895600"/>
            <a:ext cx="48768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en-US" sz="3200" b="1" dirty="0">
                <a:latin typeface="Times New Roman" panose="02020603050405020304" pitchFamily="18" charset="0"/>
              </a:rPr>
              <a:t>- Xem lại: Cộng, trừ số đo thời gian. 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</a:rPr>
              <a:t>Xem trước bài: Luyện tập (trang 134).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5364" name="TextBox 2"/>
          <p:cNvSpPr txBox="1"/>
          <p:nvPr/>
        </p:nvSpPr>
        <p:spPr>
          <a:xfrm>
            <a:off x="3048000" y="76200"/>
            <a:ext cx="6096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Toán: 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Trừ số đo thời gian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</a:endParaRPr>
          </a:p>
        </p:txBody>
      </p:sp>
      <p:sp>
        <p:nvSpPr>
          <p:cNvPr id="1028" name="Rectangle 3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1029" name="Picture 4" descr="imagesCAQC80J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5" descr="dandelions_butterfly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5110163"/>
            <a:ext cx="1905000" cy="20526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28800" y="4462463"/>
          <a:ext cx="1766888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060450" imgH="1334770" progId="MS_ClipArt_Gallery.2">
                  <p:embed/>
                </p:oleObj>
              </mc:Choice>
              <mc:Fallback>
                <p:oleObj name="" r:id="rId3" imgW="1060450" imgH="133477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4462463"/>
                        <a:ext cx="1766888" cy="239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 descr="92946cxn8xmvkw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2235200"/>
            <a:ext cx="1714500" cy="279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8" descr="92946cxn8xmvkw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55938"/>
            <a:ext cx="171450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9" descr="92946cxn8xmvkw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4114800"/>
            <a:ext cx="1714500" cy="2217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0" descr="92946cxn8xmvkw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040188"/>
            <a:ext cx="171450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WordArt 11"/>
          <p:cNvSpPr>
            <a:spLocks noTextEdit="1"/>
          </p:cNvSpPr>
          <p:nvPr/>
        </p:nvSpPr>
        <p:spPr>
          <a:xfrm>
            <a:off x="2971800" y="1906588"/>
            <a:ext cx="6781800" cy="228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CC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Cảm ơn các em </a:t>
            </a:r>
            <a:endParaRPr lang="en-US" sz="3600">
              <a:ln w="9525" cap="flat" cmpd="sng">
                <a:solidFill>
                  <a:srgbClr val="99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CC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36" name="Picture 12" descr="92946cxn8xmvkw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370388"/>
            <a:ext cx="171450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Picture 13" descr="3d butterfl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440363"/>
            <a:ext cx="1295400" cy="115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Picture 14" descr="k-han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4452938"/>
            <a:ext cx="5254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15" descr="k-han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5519738"/>
            <a:ext cx="47625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Picture 16" descr="k-han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5602288"/>
            <a:ext cx="47625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1" name="Picture 17" descr="love-su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5272088"/>
            <a:ext cx="409575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2" name="Picture 18" descr="k-hana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5767388"/>
            <a:ext cx="47625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3" name="Picture 19" descr="k-han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440363"/>
            <a:ext cx="476250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" name="Picture 20" descr="k-hana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9350" y="5110163"/>
            <a:ext cx="476250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5" name="Picture 21" descr="love-su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5437188"/>
            <a:ext cx="409575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6" name="Freeform 22"/>
          <p:cNvSpPr/>
          <p:nvPr/>
        </p:nvSpPr>
        <p:spPr>
          <a:xfrm>
            <a:off x="5105400" y="106363"/>
            <a:ext cx="5410200" cy="1722437"/>
          </a:xfrm>
          <a:custGeom>
            <a:avLst/>
            <a:gdLst>
              <a:gd name="txL" fmla="*/ 0 w 1720"/>
              <a:gd name="txT" fmla="*/ 0 h 842"/>
              <a:gd name="txR" fmla="*/ 1720 w 1720"/>
              <a:gd name="txB" fmla="*/ 842 h 84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solidFill>
            <a:srgbClr val="CCECFF"/>
          </a:solidFill>
          <a:ln w="9525">
            <a:noFill/>
          </a:ln>
        </p:spPr>
        <p:txBody>
          <a:bodyPr lIns="91431" tIns="45716" rIns="91431" bIns="45716"/>
          <a:p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047" name="Picture 23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-90487"/>
            <a:ext cx="2438400" cy="191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" name="Freeform 24"/>
          <p:cNvSpPr/>
          <p:nvPr/>
        </p:nvSpPr>
        <p:spPr>
          <a:xfrm>
            <a:off x="3276600" y="128588"/>
            <a:ext cx="3124200" cy="1395412"/>
          </a:xfrm>
          <a:custGeom>
            <a:avLst/>
            <a:gdLst>
              <a:gd name="txL" fmla="*/ 0 w 1576"/>
              <a:gd name="txT" fmla="*/ 0 h 815"/>
              <a:gd name="txR" fmla="*/ 1576 w 1576"/>
              <a:gd name="txB" fmla="*/ 815 h 81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76" h="815">
                <a:moveTo>
                  <a:pt x="170" y="4"/>
                </a:moveTo>
                <a:cubicBezTo>
                  <a:pt x="343" y="26"/>
                  <a:pt x="518" y="5"/>
                  <a:pt x="693" y="15"/>
                </a:cubicBezTo>
                <a:cubicBezTo>
                  <a:pt x="760" y="24"/>
                  <a:pt x="819" y="42"/>
                  <a:pt x="885" y="57"/>
                </a:cubicBezTo>
                <a:cubicBezTo>
                  <a:pt x="920" y="94"/>
                  <a:pt x="931" y="70"/>
                  <a:pt x="949" y="121"/>
                </a:cubicBezTo>
                <a:cubicBezTo>
                  <a:pt x="935" y="177"/>
                  <a:pt x="919" y="220"/>
                  <a:pt x="864" y="239"/>
                </a:cubicBezTo>
                <a:cubicBezTo>
                  <a:pt x="934" y="285"/>
                  <a:pt x="1016" y="283"/>
                  <a:pt x="1098" y="292"/>
                </a:cubicBezTo>
                <a:cubicBezTo>
                  <a:pt x="1174" y="317"/>
                  <a:pt x="1149" y="294"/>
                  <a:pt x="1184" y="345"/>
                </a:cubicBezTo>
                <a:cubicBezTo>
                  <a:pt x="1191" y="366"/>
                  <a:pt x="1198" y="388"/>
                  <a:pt x="1205" y="409"/>
                </a:cubicBezTo>
                <a:cubicBezTo>
                  <a:pt x="1209" y="420"/>
                  <a:pt x="1183" y="439"/>
                  <a:pt x="1194" y="441"/>
                </a:cubicBezTo>
                <a:cubicBezTo>
                  <a:pt x="1216" y="446"/>
                  <a:pt x="1258" y="420"/>
                  <a:pt x="1258" y="420"/>
                </a:cubicBezTo>
                <a:cubicBezTo>
                  <a:pt x="1308" y="433"/>
                  <a:pt x="1359" y="438"/>
                  <a:pt x="1408" y="452"/>
                </a:cubicBezTo>
                <a:cubicBezTo>
                  <a:pt x="1443" y="462"/>
                  <a:pt x="1469" y="483"/>
                  <a:pt x="1504" y="495"/>
                </a:cubicBezTo>
                <a:cubicBezTo>
                  <a:pt x="1515" y="506"/>
                  <a:pt x="1529" y="513"/>
                  <a:pt x="1536" y="527"/>
                </a:cubicBezTo>
                <a:cubicBezTo>
                  <a:pt x="1576" y="608"/>
                  <a:pt x="1497" y="676"/>
                  <a:pt x="1429" y="697"/>
                </a:cubicBezTo>
                <a:cubicBezTo>
                  <a:pt x="1370" y="759"/>
                  <a:pt x="1288" y="770"/>
                  <a:pt x="1205" y="783"/>
                </a:cubicBezTo>
                <a:cubicBezTo>
                  <a:pt x="1095" y="800"/>
                  <a:pt x="1000" y="808"/>
                  <a:pt x="885" y="815"/>
                </a:cubicBezTo>
                <a:cubicBezTo>
                  <a:pt x="592" y="807"/>
                  <a:pt x="583" y="806"/>
                  <a:pt x="384" y="783"/>
                </a:cubicBezTo>
                <a:cubicBezTo>
                  <a:pt x="305" y="756"/>
                  <a:pt x="205" y="741"/>
                  <a:pt x="138" y="687"/>
                </a:cubicBezTo>
                <a:cubicBezTo>
                  <a:pt x="124" y="675"/>
                  <a:pt x="103" y="649"/>
                  <a:pt x="96" y="633"/>
                </a:cubicBezTo>
                <a:cubicBezTo>
                  <a:pt x="87" y="612"/>
                  <a:pt x="74" y="569"/>
                  <a:pt x="74" y="569"/>
                </a:cubicBezTo>
                <a:cubicBezTo>
                  <a:pt x="78" y="544"/>
                  <a:pt x="77" y="519"/>
                  <a:pt x="85" y="495"/>
                </a:cubicBezTo>
                <a:cubicBezTo>
                  <a:pt x="88" y="485"/>
                  <a:pt x="104" y="483"/>
                  <a:pt x="106" y="473"/>
                </a:cubicBezTo>
                <a:cubicBezTo>
                  <a:pt x="113" y="437"/>
                  <a:pt x="86" y="438"/>
                  <a:pt x="64" y="431"/>
                </a:cubicBezTo>
                <a:cubicBezTo>
                  <a:pt x="46" y="413"/>
                  <a:pt x="32" y="402"/>
                  <a:pt x="21" y="377"/>
                </a:cubicBezTo>
                <a:cubicBezTo>
                  <a:pt x="12" y="356"/>
                  <a:pt x="0" y="313"/>
                  <a:pt x="0" y="313"/>
                </a:cubicBezTo>
                <a:cubicBezTo>
                  <a:pt x="24" y="217"/>
                  <a:pt x="23" y="144"/>
                  <a:pt x="128" y="111"/>
                </a:cubicBezTo>
                <a:cubicBezTo>
                  <a:pt x="135" y="104"/>
                  <a:pt x="145" y="98"/>
                  <a:pt x="149" y="89"/>
                </a:cubicBezTo>
                <a:cubicBezTo>
                  <a:pt x="159" y="69"/>
                  <a:pt x="148" y="30"/>
                  <a:pt x="170" y="25"/>
                </a:cubicBezTo>
                <a:cubicBezTo>
                  <a:pt x="184" y="22"/>
                  <a:pt x="213" y="30"/>
                  <a:pt x="213" y="15"/>
                </a:cubicBezTo>
                <a:cubicBezTo>
                  <a:pt x="213" y="0"/>
                  <a:pt x="184" y="8"/>
                  <a:pt x="170" y="4"/>
                </a:cubicBezTo>
                <a:close/>
              </a:path>
            </a:pathLst>
          </a:custGeom>
          <a:solidFill>
            <a:srgbClr val="CCECFF"/>
          </a:solidFill>
          <a:ln w="9525">
            <a:noFill/>
          </a:ln>
        </p:spPr>
        <p:txBody>
          <a:bodyPr lIns="91431" tIns="45716" rIns="91431" bIns="45716"/>
          <a:p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049" name="Picture 26" descr="92946cxn8xmvkw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267200"/>
            <a:ext cx="1714500" cy="221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3352801" y="1536603"/>
            <a:ext cx="5817893" cy="131068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Toán - lớp 5</a:t>
            </a:r>
            <a:r>
              <a:rPr kumimoji="0" lang="vi-VN" sz="18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endParaRPr kumimoji="0" lang="en-US" sz="18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3075" name="WordArt 21"/>
          <p:cNvSpPr>
            <a:spLocks noTextEdit="1"/>
          </p:cNvSpPr>
          <p:nvPr/>
        </p:nvSpPr>
        <p:spPr>
          <a:xfrm>
            <a:off x="1981200" y="3124200"/>
            <a:ext cx="8229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Trừ số đo thời gian</a:t>
            </a:r>
            <a:endParaRPr lang="en-US" sz="18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6" name="Group 5"/>
          <p:cNvGrpSpPr/>
          <p:nvPr/>
        </p:nvGrpSpPr>
        <p:grpSpPr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3078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0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1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2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pic>
        <p:nvPicPr>
          <p:cNvPr id="3077" name="Picture 10" descr="cartoon1%20(1)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295400"/>
            <a:ext cx="1600200" cy="142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2170113" y="3124200"/>
            <a:ext cx="8302625" cy="190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5764" tIns="47881" rIns="95764" bIns="47881"/>
          <a:p>
            <a:pPr eaLnBrk="1" hangingPunct="1">
              <a:buNone/>
            </a:pPr>
            <a:r>
              <a:rPr sz="4000" b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Tính</a:t>
            </a:r>
            <a:r>
              <a:rPr sz="4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x-none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a)  </a:t>
            </a:r>
            <a:r>
              <a:rPr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 giờ 15 phút + 2 giờ10 phút</a:t>
            </a:r>
            <a:endParaRPr lang="vi-VN" altLang="x-none"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x-none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b) 2 ngày 6 giờ + 7 ngày 19 giờ</a:t>
            </a:r>
            <a:endParaRPr lang="vi-VN" altLang="x-none"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x-none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c) 5 năm 8 tháng + 2 năm 9 tháng</a:t>
            </a:r>
            <a:endParaRPr lang="vi-VN" altLang="x-none"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endParaRPr sz="24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99" name="TextBox 6"/>
          <p:cNvSpPr txBox="1"/>
          <p:nvPr/>
        </p:nvSpPr>
        <p:spPr>
          <a:xfrm>
            <a:off x="2514600" y="1219200"/>
            <a:ext cx="68580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</a:t>
            </a:r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endParaRPr lang="vi-VN" altLang="en-US" sz="6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Text Box 5"/>
          <p:cNvSpPr txBox="1"/>
          <p:nvPr/>
        </p:nvSpPr>
        <p:spPr>
          <a:xfrm>
            <a:off x="2649538" y="1077913"/>
            <a:ext cx="2895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3 gi</a:t>
            </a:r>
            <a:r>
              <a:rPr lang="vi-VN" altLang="en-US" sz="3200" b="1" dirty="0">
                <a:latin typeface="Times New Roman" panose="02020603050405020304" pitchFamily="18" charset="0"/>
              </a:rPr>
              <a:t>ờ</a:t>
            </a:r>
            <a:r>
              <a:rPr lang="en-US" altLang="en-US" sz="3200" b="1" dirty="0">
                <a:latin typeface="Times New Roman" panose="02020603050405020304" pitchFamily="18" charset="0"/>
              </a:rPr>
              <a:t> 15 phút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306638" y="1639888"/>
            <a:ext cx="274637" cy="274637"/>
            <a:chOff x="528" y="2760"/>
            <a:chExt cx="173" cy="173"/>
          </a:xfrm>
        </p:grpSpPr>
        <p:sp>
          <p:nvSpPr>
            <p:cNvPr id="4" name="Minus 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9" name="Minus 56"/>
            <p:cNvSpPr/>
            <p:nvPr/>
          </p:nvSpPr>
          <p:spPr>
            <a:xfrm rot="5400000">
              <a:off x="528" y="2832"/>
              <a:ext cx="173" cy="29"/>
            </a:xfrm>
            <a:custGeom>
              <a:avLst/>
              <a:gdLst>
                <a:gd name="txL" fmla="*/ 36470 w 274320"/>
                <a:gd name="txT" fmla="*/ 17342 h 45719"/>
                <a:gd name="txR" fmla="*/ 237850 w 274320"/>
                <a:gd name="txB" fmla="*/ 28377 h 45719"/>
              </a:gdLst>
              <a:ahLst/>
              <a:cxnLst>
                <a:cxn ang="0">
                  <a:pos x="0" y="0"/>
                </a:cxn>
                <a:cxn ang="5898240">
                  <a:pos x="0" y="0"/>
                </a:cxn>
                <a:cxn ang="11796480">
                  <a:pos x="0" y="0"/>
                </a:cxn>
                <a:cxn ang="17694720">
                  <a:pos x="0" y="0"/>
                </a:cxn>
              </a:cxnLst>
              <a:rect l="txL" t="txT" r="txR" b="txB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p>
              <a:endParaRPr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2649538" y="1706563"/>
            <a:ext cx="2667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2 gi</a:t>
            </a:r>
            <a:r>
              <a:rPr lang="vi-VN" altLang="en-US" sz="3200" b="1" dirty="0">
                <a:latin typeface="Times New Roman" panose="02020603050405020304" pitchFamily="18" charset="0"/>
              </a:rPr>
              <a:t>ờ </a:t>
            </a:r>
            <a:r>
              <a:rPr lang="en-US" altLang="en-US" sz="3200" b="1" dirty="0">
                <a:latin typeface="Times New Roman" panose="02020603050405020304" pitchFamily="18" charset="0"/>
              </a:rPr>
              <a:t>10 phút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49538" y="2290763"/>
            <a:ext cx="26511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5"/>
          <p:cNvSpPr txBox="1"/>
          <p:nvPr/>
        </p:nvSpPr>
        <p:spPr>
          <a:xfrm>
            <a:off x="2633663" y="2352675"/>
            <a:ext cx="2667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5 gi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ờ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25 phút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4725" y="22225"/>
            <a:ext cx="3048000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vi-VN" altLang="en-US" sz="3200" b="1" dirty="0">
              <a:latin typeface="Times New Roman" panose="02020603050405020304" pitchFamily="18" charset="0"/>
            </a:endParaRPr>
          </a:p>
          <a:p>
            <a:pPr eaLnBrk="1" hangingPunct="1"/>
            <a:endParaRPr lang="vi-VN" altLang="en-US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2 ngày  6 giờ</a:t>
            </a:r>
            <a:endParaRPr lang="vi-VN" altLang="en-US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7 ngày 19 giờ</a:t>
            </a:r>
            <a:endParaRPr lang="vi-VN" altLang="en-US" sz="3200" b="1" dirty="0">
              <a:latin typeface="Times New Roman" panose="02020603050405020304" pitchFamily="18" charset="0"/>
            </a:endParaRPr>
          </a:p>
          <a:p>
            <a:pPr eaLnBrk="1" hangingPunct="1"/>
            <a:endParaRPr lang="vi-VN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 ngày 25 giờ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ngày  1 giờ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5838" y="3263900"/>
            <a:ext cx="5056187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vi-VN" altLang="en-US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000" dirty="0">
                <a:latin typeface="Times New Roman" panose="02020603050405020304" pitchFamily="18" charset="0"/>
              </a:rPr>
              <a:t>  </a:t>
            </a:r>
            <a:r>
              <a:rPr lang="vi-VN" altLang="en-US" sz="3200" b="1" dirty="0">
                <a:latin typeface="Times New Roman" panose="02020603050405020304" pitchFamily="18" charset="0"/>
              </a:rPr>
              <a:t>5 năm  8 tháng</a:t>
            </a:r>
            <a:endParaRPr lang="vi-VN" altLang="en-US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2 năm  9 tháng</a:t>
            </a:r>
            <a:endParaRPr lang="vi-VN" altLang="en-US" sz="3200" b="1" dirty="0">
              <a:latin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72400" y="2079625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21200" y="4648200"/>
            <a:ext cx="403542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 năm 17 tháng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năm  5 tháng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86325" y="4648200"/>
            <a:ext cx="28860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" name="Group 14"/>
          <p:cNvGrpSpPr/>
          <p:nvPr/>
        </p:nvGrpSpPr>
        <p:grpSpPr>
          <a:xfrm>
            <a:off x="4521200" y="3956050"/>
            <a:ext cx="274638" cy="274638"/>
            <a:chOff x="528" y="2760"/>
            <a:chExt cx="173" cy="173"/>
          </a:xfrm>
        </p:grpSpPr>
        <p:sp>
          <p:nvSpPr>
            <p:cNvPr id="24" name="Minus 2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7" name="Minus 56"/>
            <p:cNvSpPr/>
            <p:nvPr/>
          </p:nvSpPr>
          <p:spPr>
            <a:xfrm rot="5400000">
              <a:off x="528" y="2832"/>
              <a:ext cx="173" cy="29"/>
            </a:xfrm>
            <a:custGeom>
              <a:avLst/>
              <a:gdLst>
                <a:gd name="txL" fmla="*/ 36470 w 274320"/>
                <a:gd name="txT" fmla="*/ 17342 h 45719"/>
                <a:gd name="txR" fmla="*/ 237850 w 274320"/>
                <a:gd name="txB" fmla="*/ 28377 h 45719"/>
              </a:gdLst>
              <a:ahLst/>
              <a:cxnLst>
                <a:cxn ang="0">
                  <a:pos x="0" y="0"/>
                </a:cxn>
                <a:cxn ang="5898240">
                  <a:pos x="0" y="0"/>
                </a:cxn>
                <a:cxn ang="11796480">
                  <a:pos x="0" y="0"/>
                </a:cxn>
                <a:cxn ang="17694720">
                  <a:pos x="0" y="0"/>
                </a:cxn>
              </a:cxnLst>
              <a:rect l="txL" t="txT" r="txR" b="txB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p>
              <a:endParaRPr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43775" y="1409700"/>
            <a:ext cx="274638" cy="274638"/>
            <a:chOff x="528" y="2760"/>
            <a:chExt cx="173" cy="173"/>
          </a:xfrm>
        </p:grpSpPr>
        <p:sp>
          <p:nvSpPr>
            <p:cNvPr id="27" name="Minus 26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5" name="Minus 56"/>
            <p:cNvSpPr/>
            <p:nvPr/>
          </p:nvSpPr>
          <p:spPr>
            <a:xfrm rot="5400000">
              <a:off x="528" y="2832"/>
              <a:ext cx="173" cy="29"/>
            </a:xfrm>
            <a:custGeom>
              <a:avLst/>
              <a:gdLst>
                <a:gd name="txL" fmla="*/ 36470 w 274320"/>
                <a:gd name="txT" fmla="*/ 17342 h 45719"/>
                <a:gd name="txR" fmla="*/ 237850 w 274320"/>
                <a:gd name="txB" fmla="*/ 28377 h 45719"/>
              </a:gdLst>
              <a:ahLst/>
              <a:cxnLst>
                <a:cxn ang="0">
                  <a:pos x="0" y="0"/>
                </a:cxn>
                <a:cxn ang="5898240">
                  <a:pos x="0" y="0"/>
                </a:cxn>
                <a:cxn ang="11796480">
                  <a:pos x="0" y="0"/>
                </a:cxn>
                <a:cxn ang="17694720">
                  <a:pos x="0" y="0"/>
                </a:cxn>
              </a:cxnLst>
              <a:rect l="txL" t="txT" r="txR" b="txB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p>
              <a:endParaRPr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0" y="279400"/>
            <a:ext cx="8108950" cy="635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11"/>
          <p:cNvSpPr>
            <a:spLocks noTextEdit="1"/>
          </p:cNvSpPr>
          <p:nvPr/>
        </p:nvSpPr>
        <p:spPr>
          <a:xfrm>
            <a:off x="3886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vi-VN" alt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KHÁM </a:t>
            </a:r>
            <a:r>
              <a:rPr lang="vi-VN" alt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PHÁ</a:t>
            </a:r>
            <a:endParaRPr lang="vi-VN" altLang="en-US" sz="3600">
              <a:ln w="9525" cap="flat" cmpd="sng">
                <a:solidFill>
                  <a:srgbClr val="99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" name="Rectangle 13"/>
          <p:cNvSpPr/>
          <p:nvPr/>
        </p:nvSpPr>
        <p:spPr>
          <a:xfrm>
            <a:off x="1553028" y="1236694"/>
            <a:ext cx="9085944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Ví dụ 1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Một ô tô đi từ Huế lúc 13 giờ 10 phút và đến Đà Nẵng lúc 15 giờ 55 phút. Hỏi ô tô đó đi từ Huế đến Đà Nẵng hết bao nhiêu thời gian? 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1447800" y="2590800"/>
            <a:ext cx="236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13 giờ 10 phút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8805863" y="2667000"/>
            <a:ext cx="20145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15giờ 55 phút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29200" y="3535363"/>
            <a:ext cx="2133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Thời gian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21" name="Picture 9" descr="CAR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0" y="2894013"/>
            <a:ext cx="625475" cy="3524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" name="Straight Connector 24"/>
          <p:cNvCxnSpPr/>
          <p:nvPr/>
        </p:nvCxnSpPr>
        <p:spPr>
          <a:xfrm>
            <a:off x="3429000" y="1617663"/>
            <a:ext cx="4114800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59738" y="1631950"/>
            <a:ext cx="2468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47825" y="201295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33800" y="1998663"/>
            <a:ext cx="6583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/>
          <p:cNvGrpSpPr/>
          <p:nvPr/>
        </p:nvGrpSpPr>
        <p:grpSpPr>
          <a:xfrm>
            <a:off x="1909763" y="3235325"/>
            <a:ext cx="8605837" cy="193675"/>
            <a:chOff x="304800" y="6117736"/>
            <a:chExt cx="8382000" cy="15504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04800" y="6172384"/>
              <a:ext cx="838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6117736"/>
              <a:ext cx="0" cy="1461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98198" y="6126633"/>
              <a:ext cx="0" cy="146151"/>
            </a:xfrm>
            <a:prstGeom prst="line">
              <a:avLst/>
            </a:prstGeom>
            <a:effectLst>
              <a:outerShdw blurRad="254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ight Brace 41"/>
          <p:cNvSpPr/>
          <p:nvPr/>
        </p:nvSpPr>
        <p:spPr>
          <a:xfrm rot="5400000">
            <a:off x="5803106" y="-484981"/>
            <a:ext cx="311150" cy="8107363"/>
          </a:xfrm>
          <a:prstGeom prst="rightBrace">
            <a:avLst>
              <a:gd name="adj1" fmla="val 155874"/>
              <a:gd name="adj2" fmla="val 49549"/>
            </a:avLst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524000" y="3276603"/>
            <a:ext cx="838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Huê</a:t>
            </a:r>
            <a:r>
              <a:rPr kumimoji="0" lang="en-US" sz="2400" b="1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́</a:t>
            </a:r>
            <a:endParaRPr kumimoji="0" lang="en-US" b="1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9296400" y="3352803"/>
            <a:ext cx="152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2400" b="1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sz="2400" b="1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Nẵng</a:t>
            </a:r>
            <a:endParaRPr kumimoji="0" lang="en-US" b="1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225925" y="4546600"/>
            <a:ext cx="41910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15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̀ 55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 -13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̀ 10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905000" y="3917950"/>
            <a:ext cx="21336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15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̀ 55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917700" y="4370388"/>
            <a:ext cx="21336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13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̀ 10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Minus 56"/>
          <p:cNvSpPr/>
          <p:nvPr/>
        </p:nvSpPr>
        <p:spPr>
          <a:xfrm>
            <a:off x="1689100" y="4370388"/>
            <a:ext cx="274638" cy="460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692275" y="4797425"/>
            <a:ext cx="2209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133725" y="4822825"/>
            <a:ext cx="8159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8264525" y="4589463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= ?</a:t>
            </a:r>
            <a:endParaRPr kumimoji="0" lang="en-US" b="1" kern="1200" cap="none" spc="0" normalizeH="0" baseline="0" noProof="0">
              <a:solidFill>
                <a:srgbClr val="FF000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8250238" y="4589463"/>
            <a:ext cx="222408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= 2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̀ 45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4530725" y="4186238"/>
            <a:ext cx="61372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Thời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tư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Huê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́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đến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Đà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Nẵng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là: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6511925" y="4964113"/>
            <a:ext cx="38862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Đáp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́: 2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̀ 45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025900" y="3910013"/>
            <a:ext cx="0" cy="23764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28938" y="4822825"/>
            <a:ext cx="5334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0" y="4822825"/>
            <a:ext cx="685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giờ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19300" y="4822825"/>
            <a:ext cx="381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43200" y="4822825"/>
            <a:ext cx="304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091238" y="3863975"/>
            <a:ext cx="16764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Giải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0238" y="2133600"/>
            <a:ext cx="11811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sz="2400" b="1" u="sng" dirty="0">
                <a:latin typeface="Calibri" panose="020F0502020204030204" pitchFamily="34" charset="0"/>
              </a:rPr>
              <a:t>Tóm tắt</a:t>
            </a:r>
            <a:endParaRPr sz="2400" b="1" u="sng" dirty="0">
              <a:latin typeface="Calibri" panose="020F0502020204030204" pitchFamily="34" charset="0"/>
            </a:endParaRPr>
          </a:p>
        </p:txBody>
      </p:sp>
      <p:sp>
        <p:nvSpPr>
          <p:cNvPr id="5156" name="TextBox 40"/>
          <p:cNvSpPr txBox="1">
            <a:spLocks noChangeArrowheads="1"/>
          </p:cNvSpPr>
          <p:nvPr/>
        </p:nvSpPr>
        <p:spPr bwMode="auto">
          <a:xfrm>
            <a:off x="10291763" y="6488113"/>
            <a:ext cx="3762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*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03" name="TextBox 2"/>
          <p:cNvSpPr txBox="1"/>
          <p:nvPr/>
        </p:nvSpPr>
        <p:spPr>
          <a:xfrm>
            <a:off x="3048000" y="76200"/>
            <a:ext cx="6096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Toán: 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Trừ số đo thời gian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09 0.03865 L 0.65755 0.02152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42" grpId="0" animBg="1"/>
      <p:bldP spid="6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Cloud 4"/>
          <p:cNvSpPr/>
          <p:nvPr/>
        </p:nvSpPr>
        <p:spPr>
          <a:xfrm>
            <a:off x="1851025" y="1857375"/>
            <a:ext cx="8534400" cy="4545013"/>
          </a:xfrm>
          <a:prstGeom prst="cloud">
            <a:avLst/>
          </a:prstGeom>
          <a:solidFill>
            <a:srgbClr val="EFDD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1025" y="2605088"/>
            <a:ext cx="8534400" cy="255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vi-VN" altLang="en-US" sz="3200" dirty="0">
                <a:latin typeface="Times New Roman" panose="02020603050405020304" pitchFamily="18" charset="0"/>
              </a:rPr>
              <a:t>          </a:t>
            </a:r>
            <a:r>
              <a:rPr lang="vi-VN" altLang="en-US" sz="3200" b="1" dirty="0">
                <a:latin typeface="Times New Roman" panose="02020603050405020304" pitchFamily="18" charset="0"/>
              </a:rPr>
              <a:t>Muốn trừ số đo thời gian có nhiều đơn vị </a:t>
            </a:r>
            <a:endParaRPr lang="vi-VN" altLang="en-US" sz="3200" b="1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    ta đặt các số đo thời gian theo hàng dọc </a:t>
            </a:r>
            <a:endParaRPr lang="vi-VN" altLang="en-US" sz="3200" b="1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sao cho các số đo và đơn vị thời gian thẳng </a:t>
            </a:r>
            <a:endParaRPr lang="vi-VN" altLang="en-US" sz="32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    hàng. Sau đó ta trừ như trừ số tự nhiên, kèm theo đơn vị đo sau mỗi kết quả trừ.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8196" name="TextBox 2"/>
          <p:cNvSpPr txBox="1"/>
          <p:nvPr/>
        </p:nvSpPr>
        <p:spPr>
          <a:xfrm>
            <a:off x="3048000" y="76200"/>
            <a:ext cx="6096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Toán: 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Trừ số đo thời gian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Rectangle 2"/>
          <p:cNvSpPr txBox="1"/>
          <p:nvPr/>
        </p:nvSpPr>
        <p:spPr>
          <a:xfrm>
            <a:off x="3236913" y="304800"/>
            <a:ext cx="7278687" cy="1314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Ví dụ 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ên cùng một đoạn đường, Hòa chạy hết 3 phút 20 giây, Bình chạy hết 2 phút 45 giây. Hỏi Bình chạy ít hơn Hòa bao nhiêu giây?</a:t>
            </a:r>
            <a:endParaRPr lang="en-US" altLang="en-US" sz="4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43238" y="1905000"/>
            <a:ext cx="6019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3 ph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út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20 gi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- 2 ph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ú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 45 gi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y = ?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6075" y="2508250"/>
            <a:ext cx="24479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3 phút 20 giây 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425" y="2513013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dirty="0">
                <a:latin typeface="Times New Roman" panose="02020603050405020304" pitchFamily="18" charset="0"/>
              </a:rPr>
              <a:t>=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625" y="2513013"/>
            <a:ext cx="2667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dirty="0">
                <a:latin typeface="Times New Roman" panose="02020603050405020304" pitchFamily="18" charset="0"/>
              </a:rPr>
              <a:t>2 phút 60 giây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2700" y="2513013"/>
            <a:ext cx="1866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dirty="0">
                <a:latin typeface="Times New Roman" panose="02020603050405020304" pitchFamily="18" charset="0"/>
              </a:rPr>
              <a:t>+ 20 giây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952750"/>
            <a:ext cx="274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=   2 phút 80 giây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0"/>
          <p:cNvSpPr txBox="1"/>
          <p:nvPr/>
        </p:nvSpPr>
        <p:spPr>
          <a:xfrm>
            <a:off x="2438400" y="3476625"/>
            <a:ext cx="25908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</a:rPr>
              <a:t>3 ph</a:t>
            </a:r>
            <a:r>
              <a:rPr lang="vi-VN" altLang="en-US" sz="2800" dirty="0">
                <a:latin typeface="Times New Roman" panose="02020603050405020304" pitchFamily="18" charset="0"/>
              </a:rPr>
              <a:t>ú</a:t>
            </a:r>
            <a:r>
              <a:rPr lang="en-US" altLang="en-US" sz="2800" dirty="0">
                <a:latin typeface="Times New Roman" panose="02020603050405020304" pitchFamily="18" charset="0"/>
              </a:rPr>
              <a:t>t 20 gi</a:t>
            </a:r>
            <a:r>
              <a:rPr lang="vi-VN" altLang="en-US" sz="2800" dirty="0">
                <a:latin typeface="Times New Roman" panose="02020603050405020304" pitchFamily="18" charset="0"/>
              </a:rPr>
              <a:t>â</a:t>
            </a:r>
            <a:r>
              <a:rPr lang="en-US" altLang="en-US" sz="2800" dirty="0">
                <a:latin typeface="Times New Roman" panose="02020603050405020304" pitchFamily="18" charset="0"/>
              </a:rPr>
              <a:t>y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2 ph</a:t>
            </a:r>
            <a:r>
              <a:rPr lang="vi-VN" altLang="en-US" sz="2800" dirty="0">
                <a:latin typeface="Times New Roman" panose="02020603050405020304" pitchFamily="18" charset="0"/>
              </a:rPr>
              <a:t>ú</a:t>
            </a:r>
            <a:r>
              <a:rPr lang="en-US" altLang="en-US" sz="2800" dirty="0">
                <a:latin typeface="Times New Roman" panose="02020603050405020304" pitchFamily="18" charset="0"/>
              </a:rPr>
              <a:t>t 45 gi</a:t>
            </a:r>
            <a:r>
              <a:rPr lang="vi-VN" altLang="en-US" sz="2800" dirty="0">
                <a:latin typeface="Times New Roman" panose="02020603050405020304" pitchFamily="18" charset="0"/>
              </a:rPr>
              <a:t>â</a:t>
            </a:r>
            <a:r>
              <a:rPr lang="en-US" altLang="en-US" sz="2800" dirty="0">
                <a:latin typeface="Times New Roman" panose="02020603050405020304" pitchFamily="18" charset="0"/>
              </a:rPr>
              <a:t>y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763963"/>
            <a:ext cx="30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3200" dirty="0">
                <a:latin typeface="Times New Roman" panose="02020603050405020304" pitchFamily="18" charset="0"/>
              </a:rPr>
              <a:t>-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38400" y="4637088"/>
            <a:ext cx="2286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 Box 19"/>
          <p:cNvSpPr txBox="1"/>
          <p:nvPr/>
        </p:nvSpPr>
        <p:spPr>
          <a:xfrm>
            <a:off x="7265988" y="4814888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 ph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ú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 35 gi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â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18"/>
          <p:cNvSpPr/>
          <p:nvPr/>
        </p:nvSpPr>
        <p:spPr>
          <a:xfrm flipV="1">
            <a:off x="7391400" y="4795838"/>
            <a:ext cx="20177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Text Box 26"/>
          <p:cNvSpPr txBox="1"/>
          <p:nvPr/>
        </p:nvSpPr>
        <p:spPr>
          <a:xfrm>
            <a:off x="6934200" y="3902075"/>
            <a:ext cx="304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" name="Text Box 67"/>
          <p:cNvSpPr txBox="1"/>
          <p:nvPr/>
        </p:nvSpPr>
        <p:spPr>
          <a:xfrm>
            <a:off x="7270750" y="3581400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2 ph</a:t>
            </a:r>
            <a:r>
              <a:rPr lang="vi-VN" altLang="en-US" sz="2800" dirty="0">
                <a:latin typeface="Times New Roman" panose="02020603050405020304" pitchFamily="18" charset="0"/>
              </a:rPr>
              <a:t>ú</a:t>
            </a:r>
            <a:r>
              <a:rPr lang="en-US" altLang="en-US" sz="2800" dirty="0">
                <a:latin typeface="Times New Roman" panose="02020603050405020304" pitchFamily="18" charset="0"/>
              </a:rPr>
              <a:t>t 80</a:t>
            </a:r>
            <a:r>
              <a:rPr lang="vi-VN" altLang="en-US" sz="2800" dirty="0">
                <a:latin typeface="Times New Roman" panose="02020603050405020304" pitchFamily="18" charset="0"/>
              </a:rPr>
              <a:t>giây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3613" y="4191000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dirty="0">
                <a:latin typeface="Times New Roman" panose="02020603050405020304" pitchFamily="18" charset="0"/>
              </a:rPr>
              <a:t>2 phút 45 giây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3500" y="5495925"/>
            <a:ext cx="7423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Vậy: 3 phút 20 giây – 2 phút 45 giây = 35 giây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7225" y="3581400"/>
            <a:ext cx="15779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Hay:</a:t>
            </a:r>
            <a:endParaRPr lang="en-US" altLang="en-US" sz="24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35" name="Picture 62" descr="smart_guy_teaching_hg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1905000" cy="219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TextBox 2"/>
          <p:cNvSpPr txBox="1"/>
          <p:nvPr/>
        </p:nvSpPr>
        <p:spPr>
          <a:xfrm>
            <a:off x="3200400" y="534988"/>
            <a:ext cx="6096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Toán: </a:t>
            </a:r>
            <a:endParaRPr lang="vi-V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Trừ số đo thời gian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133600" y="1858963"/>
            <a:ext cx="7924800" cy="4237038"/>
          </a:xfrm>
          <a:prstGeom prst="wedgeEllipseCallout">
            <a:avLst>
              <a:gd name="adj1" fmla="val -41069"/>
              <a:gd name="adj2" fmla="val 60807"/>
            </a:avLst>
          </a:prstGeom>
          <a:solidFill>
            <a:srgbClr val="EFDD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800" dirty="0">
                <a:latin typeface="Times New Roman" panose="02020603050405020304" pitchFamily="18" charset="0"/>
              </a:rPr>
              <a:t>Khi thực hiện phép trừ số đo thời gian, ta trừ theo từng loại đơn vị, gặp trường hợp số đo ở đơn vị số bị trừ nhỏ hơn số đo tương ứng ở số trừ thì ta chuyển 1 đơn vị ở hàng lớn hơn liền kề sang đơn vị nhỏ hơn rồi thực hiện phép trừ như bình thường.</a:t>
            </a:r>
            <a:endParaRPr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2761</Words>
  <Application>WPS Presentation</Application>
  <PresentationFormat/>
  <Paragraphs>269</Paragraphs>
  <Slides>15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Chủ đề của Office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NHANH TRI</dc:creator>
  <cp:lastModifiedBy>TRi</cp:lastModifiedBy>
  <cp:revision>212</cp:revision>
  <dcterms:created xsi:type="dcterms:W3CDTF">2014-02-24T12:58:00Z</dcterms:created>
  <dcterms:modified xsi:type="dcterms:W3CDTF">2022-03-04T04:29:22Z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C9F3EE3A049A445086546CF430CAD907</vt:lpwstr>
  </property>
  <property fmtid="{D5CDD505-2E9C-101B-9397-08002B2CF9AE}" pid="3" name="KSOProductBuildVer">
    <vt:lpwstr>1033-11.2.0.10463</vt:lpwstr>
  </property>
</Properties>
</file>