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57" r:id="rId5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8" d="100"/>
          <a:sy n="78" d="100"/>
        </p:scale>
        <p:origin x="-1570" y="-61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2900190"/>
            <a:ext cx="9144000" cy="224331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290019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1989233"/>
            <a:ext cx="9144000" cy="17145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200150"/>
            <a:ext cx="9144000" cy="382905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3789409"/>
            <a:ext cx="5637010" cy="66158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18AA0-FCFF-4A58-B759-0A3A85EDA38C}" type="datetimeFigureOut">
              <a:rPr lang="en-US" smtClean="0"/>
              <a:t>15/03/2023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AA4AC-5292-4D3B-AFFA-FF613EA12093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2" y="2349218"/>
            <a:ext cx="7175351" cy="1344875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548639"/>
            <a:ext cx="6400800" cy="260604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18AA0-FCFF-4A58-B759-0A3A85EDA38C}" type="datetimeFigureOut">
              <a:rPr lang="en-US" smtClean="0"/>
              <a:t>15/03/2023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AA4AC-5292-4D3B-AFFA-FF613EA120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282388"/>
            <a:ext cx="2057400" cy="3928754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4" y="548640"/>
            <a:ext cx="4829287" cy="367104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18AA0-FCFF-4A58-B759-0A3A85EDA38C}" type="datetimeFigureOut">
              <a:rPr lang="en-US" smtClean="0"/>
              <a:t>15/03/2023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AA4AC-5292-4D3B-AFFA-FF613EA120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18AA0-FCFF-4A58-B759-0A3A85EDA38C}" type="datetimeFigureOut">
              <a:rPr lang="en-US" smtClean="0"/>
              <a:t>15/03/2023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AA4AC-5292-4D3B-AFFA-FF613EA1209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548640"/>
            <a:ext cx="6400800" cy="26060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2900190"/>
            <a:ext cx="9144000" cy="224331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290019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1989233"/>
            <a:ext cx="9144000" cy="17145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200150"/>
            <a:ext cx="9144000" cy="382905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1629486"/>
            <a:ext cx="5966666" cy="1817510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3455633"/>
            <a:ext cx="5970494" cy="626595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18AA0-FCFF-4A58-B759-0A3A85EDA38C}" type="datetimeFigureOut">
              <a:rPr lang="en-US" smtClean="0"/>
              <a:t>15/03/2023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AA4AC-5292-4D3B-AFFA-FF613EA120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18AA0-FCFF-4A58-B759-0A3A85EDA38C}" type="datetimeFigureOut">
              <a:rPr lang="en-US" smtClean="0"/>
              <a:t>15/03/2023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AA4AC-5292-4D3B-AFFA-FF613EA1209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548639"/>
            <a:ext cx="3346704" cy="26060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548640"/>
            <a:ext cx="3346704" cy="26060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548640"/>
            <a:ext cx="3346704" cy="47982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050245"/>
            <a:ext cx="3346704" cy="20574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548640"/>
            <a:ext cx="3346704" cy="47982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049274"/>
            <a:ext cx="3346704" cy="20574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18AA0-FCFF-4A58-B759-0A3A85EDA38C}" type="datetimeFigureOut">
              <a:rPr lang="en-US" smtClean="0"/>
              <a:t>15/03/2023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AA4AC-5292-4D3B-AFFA-FF613EA1209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18AA0-FCFF-4A58-B759-0A3A85EDA38C}" type="datetimeFigureOut">
              <a:rPr lang="en-US" smtClean="0"/>
              <a:t>15/03/2023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AA4AC-5292-4D3B-AFFA-FF613EA120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18AA0-FCFF-4A58-B759-0A3A85EDA38C}" type="datetimeFigureOut">
              <a:rPr lang="en-US" smtClean="0"/>
              <a:t>15/03/2023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AA4AC-5292-4D3B-AFFA-FF613EA120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6" y="1657350"/>
            <a:ext cx="3636085" cy="943870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6" y="548640"/>
            <a:ext cx="4017085" cy="3671048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2623351"/>
            <a:ext cx="3388660" cy="160463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18AA0-FCFF-4A58-B759-0A3A85EDA38C}" type="datetimeFigureOut">
              <a:rPr lang="en-US" smtClean="0"/>
              <a:t>15/03/2023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AA4AC-5292-4D3B-AFFA-FF613EA120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900190"/>
            <a:ext cx="9144000" cy="224331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290019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1989233"/>
            <a:ext cx="9144000" cy="17145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200150"/>
            <a:ext cx="9144000" cy="382905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857250"/>
            <a:ext cx="4114800" cy="2345855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757865"/>
            <a:ext cx="3694114" cy="1622265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18AA0-FCFF-4A58-B759-0A3A85EDA38C}" type="datetimeFigureOut">
              <a:rPr lang="en-US" smtClean="0"/>
              <a:t>15/03/2023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AA4AC-5292-4D3B-AFFA-FF613EA12093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3348316"/>
            <a:ext cx="6383538" cy="85725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29050"/>
            <a:ext cx="9144000" cy="131445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2905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826228"/>
            <a:ext cx="9144000" cy="17145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200150"/>
            <a:ext cx="9144000" cy="382905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90" y="3279126"/>
            <a:ext cx="6512511" cy="85725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549195"/>
            <a:ext cx="6400800" cy="26060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4629150"/>
            <a:ext cx="2514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9718AA0-FCFF-4A58-B759-0A3A85EDA38C}" type="datetimeFigureOut">
              <a:rPr lang="en-US" smtClean="0"/>
              <a:t>15/03/2023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4629150"/>
            <a:ext cx="335280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4629150"/>
            <a:ext cx="18288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AD5AA4AC-5292-4D3B-AFFA-FF613EA1209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ình nền Powerpoint đẹ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" y="66676"/>
            <a:ext cx="9124950" cy="51149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05000" y="2266950"/>
            <a:ext cx="5637010" cy="1219200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Chính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tả</a:t>
            </a:r>
          </a:p>
          <a:p>
            <a:pPr algn="ctr"/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Ôn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giữa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học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ki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̀ II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tiết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5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200150"/>
            <a:ext cx="8415529" cy="508283"/>
          </a:xfrm>
        </p:spPr>
        <p:txBody>
          <a:bodyPr/>
          <a:lstStyle/>
          <a:p>
            <a:pPr marL="182880" indent="0" algn="ctr">
              <a:buNone/>
            </a:pP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709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vi-VN"/>
          </a:p>
        </p:txBody>
      </p:sp>
      <p:pic>
        <p:nvPicPr>
          <p:cNvPr id="2050" name="Picture 2" descr="Trọn Bộ Background Powerpoint Đẹp, 46 Background Powerpoint Đẹp Ý Tưởng -  l2r.v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524"/>
            <a:ext cx="9144000" cy="5076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57200" y="1276350"/>
            <a:ext cx="7696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1 .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Ôn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luyện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tập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đọc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̀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học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thuộc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lòng</a:t>
            </a:r>
            <a:endParaRPr lang="vi-VN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73812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vi-VN"/>
          </a:p>
        </p:txBody>
      </p:sp>
      <p:pic>
        <p:nvPicPr>
          <p:cNvPr id="3076" name="Picture 4" descr="Hình nền Powerpoint học tập - Mẫu template Powerpoint chủ đề học tập -  VnDoc.co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526" y="0"/>
            <a:ext cx="9153525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0" y="0"/>
            <a:ext cx="9067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2400" b="1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vi-VN" sz="24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vi-VN" sz="2400" b="1" dirty="0">
                <a:latin typeface="Times New Roman" pitchFamily="18" charset="0"/>
                <a:cs typeface="Times New Roman" pitchFamily="18" charset="0"/>
              </a:rPr>
              <a:t> Tóm tắt vào bảng nội dung các bài tập đọc là truyện kể đã học trong chủ điểm Những người quả cảm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676874604"/>
              </p:ext>
            </p:extLst>
          </p:nvPr>
        </p:nvGraphicFramePr>
        <p:xfrm>
          <a:off x="533400" y="1352550"/>
          <a:ext cx="8153400" cy="74168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2717800"/>
                <a:gridCol w="2717800"/>
                <a:gridCol w="2717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vi-VN" dirty="0" smtClean="0"/>
                        <a:t>Tên</a:t>
                      </a:r>
                      <a:r>
                        <a:rPr lang="vi-VN" baseline="0" dirty="0" smtClean="0"/>
                        <a:t> bài</a:t>
                      </a:r>
                      <a:endParaRPr lang="vi-V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dirty="0" smtClean="0"/>
                        <a:t>Nội</a:t>
                      </a:r>
                      <a:r>
                        <a:rPr lang="vi-VN" baseline="0" dirty="0" smtClean="0"/>
                        <a:t> dung chính</a:t>
                      </a:r>
                      <a:endParaRPr lang="vi-V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dirty="0" smtClean="0"/>
                        <a:t>Nhân</a:t>
                      </a:r>
                      <a:r>
                        <a:rPr lang="vi-VN" baseline="0" dirty="0" smtClean="0"/>
                        <a:t> vật</a:t>
                      </a:r>
                      <a:endParaRPr lang="vi-VN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vi-V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vi-V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vi-VN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53309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0348459"/>
              </p:ext>
            </p:extLst>
          </p:nvPr>
        </p:nvGraphicFramePr>
        <p:xfrm>
          <a:off x="0" y="-19050"/>
          <a:ext cx="9144000" cy="5162551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1937288"/>
                <a:gridCol w="4184542"/>
                <a:gridCol w="3022170"/>
              </a:tblGrid>
              <a:tr h="268327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dirty="0" err="1">
                          <a:effectLst/>
                        </a:rPr>
                        <a:t>Tên</a:t>
                      </a:r>
                      <a:r>
                        <a:rPr lang="en-US" sz="1400" dirty="0">
                          <a:effectLst/>
                        </a:rPr>
                        <a:t> </a:t>
                      </a:r>
                      <a:r>
                        <a:rPr lang="en-US" sz="1400" dirty="0" err="1">
                          <a:effectLst/>
                        </a:rPr>
                        <a:t>bài</a:t>
                      </a:r>
                      <a:endParaRPr lang="en-US" sz="1400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3922" marR="13922" marT="10442" marB="10442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dirty="0" err="1">
                          <a:effectLst/>
                        </a:rPr>
                        <a:t>Nội</a:t>
                      </a:r>
                      <a:r>
                        <a:rPr lang="en-US" sz="1400" dirty="0">
                          <a:effectLst/>
                        </a:rPr>
                        <a:t> dung </a:t>
                      </a:r>
                      <a:r>
                        <a:rPr lang="en-US" sz="1400" dirty="0" err="1">
                          <a:effectLst/>
                        </a:rPr>
                        <a:t>chính</a:t>
                      </a:r>
                      <a:endParaRPr lang="en-US" sz="1400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3922" marR="13922" marT="10442" marB="10442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>
                          <a:effectLst/>
                        </a:rPr>
                        <a:t>Nhân vật</a:t>
                      </a:r>
                      <a:endParaRPr lang="en-US" sz="140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3922" marR="13922" marT="10442" marB="10442" anchor="ctr"/>
                </a:tc>
              </a:tr>
              <a:tr h="1202300">
                <a:tc>
                  <a:txBody>
                    <a:bodyPr/>
                    <a:lstStyle/>
                    <a:p>
                      <a:pPr algn="ctr" fontAlgn="t"/>
                      <a:endParaRPr lang="vi-VN" sz="1400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3922" marR="13922" marT="10442" marB="10442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vi-VN" sz="1400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3922" marR="13922" marT="10442" marB="10442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vi-VN" sz="1400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3922" marR="13922" marT="10442" marB="10442" anchor="ctr"/>
                </a:tc>
              </a:tr>
              <a:tr h="1001540">
                <a:tc>
                  <a:txBody>
                    <a:bodyPr/>
                    <a:lstStyle/>
                    <a:p>
                      <a:pPr algn="ctr" fontAlgn="t"/>
                      <a:endParaRPr lang="en-US" sz="1400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3922" marR="13922" marT="10442" marB="10442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vi-VN" sz="1400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3922" marR="13922" marT="10442" marB="10442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3922" marR="13922" marT="10442" marB="10442" anchor="ctr"/>
                </a:tc>
              </a:tr>
              <a:tr h="966624">
                <a:tc>
                  <a:txBody>
                    <a:bodyPr/>
                    <a:lstStyle/>
                    <a:p>
                      <a:pPr algn="ctr" fontAlgn="t"/>
                      <a:endParaRPr lang="en-US" sz="1400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3922" marR="13922" marT="10442" marB="10442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vi-VN" sz="1400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3922" marR="13922" marT="10442" marB="10442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400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3922" marR="13922" marT="10442" marB="10442" anchor="ctr"/>
                </a:tc>
              </a:tr>
              <a:tr h="966624">
                <a:tc>
                  <a:txBody>
                    <a:bodyPr/>
                    <a:lstStyle/>
                    <a:p>
                      <a:pPr algn="ctr" fontAlgn="t"/>
                      <a:endParaRPr lang="en-US" sz="1400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3922" marR="13922" marT="10442" marB="10442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vi-VN" sz="1400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3922" marR="13922" marT="10442" marB="10442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400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3922" marR="13922" marT="10442" marB="10442" anchor="ctr"/>
                </a:tc>
              </a:tr>
              <a:tr h="757136">
                <a:tc>
                  <a:txBody>
                    <a:bodyPr/>
                    <a:lstStyle/>
                    <a:p>
                      <a:pPr algn="ctr" fontAlgn="t"/>
                      <a:endParaRPr lang="en-US" sz="1400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3922" marR="13922" marT="10442" marB="10442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vi-VN" sz="1400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3922" marR="13922" marT="10442" marB="10442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it-IT" sz="1400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3922" marR="13922" marT="10442" marB="10442" anchor="ctr"/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304800" y="514350"/>
            <a:ext cx="1371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t"/>
            <a:r>
              <a:rPr lang="vi-VN" sz="1400" dirty="0">
                <a:solidFill>
                  <a:prstClr val="black"/>
                </a:solidFill>
              </a:rPr>
              <a:t>Khuất phục tên cướp biển</a:t>
            </a:r>
            <a:endParaRPr lang="vi-VN" sz="1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1885950"/>
            <a:ext cx="1371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t"/>
            <a:r>
              <a:rPr lang="en-US" sz="1400" dirty="0" err="1">
                <a:solidFill>
                  <a:prstClr val="black"/>
                </a:solidFill>
              </a:rPr>
              <a:t>Thắng</a:t>
            </a:r>
            <a:r>
              <a:rPr lang="en-US" sz="1400" dirty="0">
                <a:solidFill>
                  <a:prstClr val="black"/>
                </a:solidFill>
              </a:rPr>
              <a:t> </a:t>
            </a:r>
            <a:r>
              <a:rPr lang="en-US" sz="1400" dirty="0" err="1">
                <a:solidFill>
                  <a:prstClr val="black"/>
                </a:solidFill>
              </a:rPr>
              <a:t>biển</a:t>
            </a:r>
            <a:endParaRPr lang="en-US" sz="1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95275" y="2647950"/>
            <a:ext cx="152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t"/>
            <a:r>
              <a:rPr lang="en-US" sz="1400" dirty="0">
                <a:solidFill>
                  <a:prstClr val="black"/>
                </a:solidFill>
              </a:rPr>
              <a:t>Ga-</a:t>
            </a:r>
            <a:r>
              <a:rPr lang="en-US" sz="1400" dirty="0" err="1">
                <a:solidFill>
                  <a:prstClr val="black"/>
                </a:solidFill>
              </a:rPr>
              <a:t>vrốt</a:t>
            </a:r>
            <a:r>
              <a:rPr lang="en-US" sz="1400" dirty="0">
                <a:solidFill>
                  <a:prstClr val="black"/>
                </a:solidFill>
              </a:rPr>
              <a:t> </a:t>
            </a:r>
            <a:r>
              <a:rPr lang="en-US" sz="1400" dirty="0" err="1">
                <a:solidFill>
                  <a:prstClr val="black"/>
                </a:solidFill>
              </a:rPr>
              <a:t>ngoài</a:t>
            </a:r>
            <a:r>
              <a:rPr lang="en-US" sz="1400" dirty="0">
                <a:solidFill>
                  <a:prstClr val="black"/>
                </a:solidFill>
              </a:rPr>
              <a:t> </a:t>
            </a:r>
            <a:r>
              <a:rPr lang="en-US" sz="1400" dirty="0" err="1">
                <a:solidFill>
                  <a:prstClr val="black"/>
                </a:solidFill>
              </a:rPr>
              <a:t>chiến</a:t>
            </a:r>
            <a:r>
              <a:rPr lang="en-US" sz="1400" dirty="0">
                <a:solidFill>
                  <a:prstClr val="black"/>
                </a:solidFill>
              </a:rPr>
              <a:t> </a:t>
            </a:r>
            <a:r>
              <a:rPr lang="en-US" sz="1400" dirty="0" err="1">
                <a:solidFill>
                  <a:prstClr val="black"/>
                </a:solidFill>
              </a:rPr>
              <a:t>lũy</a:t>
            </a:r>
            <a:endParaRPr lang="en-US" sz="1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2412" y="3562350"/>
            <a:ext cx="16097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t"/>
            <a:r>
              <a:rPr lang="en-US" sz="1400" dirty="0" err="1">
                <a:solidFill>
                  <a:prstClr val="black"/>
                </a:solidFill>
              </a:rPr>
              <a:t>Dù</a:t>
            </a:r>
            <a:r>
              <a:rPr lang="en-US" sz="1400" dirty="0">
                <a:solidFill>
                  <a:prstClr val="black"/>
                </a:solidFill>
              </a:rPr>
              <a:t> </a:t>
            </a:r>
            <a:r>
              <a:rPr lang="en-US" sz="1400" dirty="0" err="1">
                <a:solidFill>
                  <a:prstClr val="black"/>
                </a:solidFill>
              </a:rPr>
              <a:t>sao</a:t>
            </a:r>
            <a:r>
              <a:rPr lang="en-US" sz="1400" dirty="0">
                <a:solidFill>
                  <a:prstClr val="black"/>
                </a:solidFill>
              </a:rPr>
              <a:t> </a:t>
            </a:r>
            <a:r>
              <a:rPr lang="en-US" sz="1400" dirty="0" err="1">
                <a:solidFill>
                  <a:prstClr val="black"/>
                </a:solidFill>
              </a:rPr>
              <a:t>Trái</a:t>
            </a:r>
            <a:r>
              <a:rPr lang="en-US" sz="1400" dirty="0">
                <a:solidFill>
                  <a:prstClr val="black"/>
                </a:solidFill>
              </a:rPr>
              <a:t> </a:t>
            </a:r>
            <a:r>
              <a:rPr lang="en-US" sz="1400" dirty="0" err="1">
                <a:solidFill>
                  <a:prstClr val="black"/>
                </a:solidFill>
              </a:rPr>
              <a:t>Đất</a:t>
            </a:r>
            <a:r>
              <a:rPr lang="en-US" sz="1400" dirty="0">
                <a:solidFill>
                  <a:prstClr val="black"/>
                </a:solidFill>
              </a:rPr>
              <a:t> </a:t>
            </a:r>
            <a:r>
              <a:rPr lang="en-US" sz="1400" dirty="0" err="1">
                <a:solidFill>
                  <a:prstClr val="black"/>
                </a:solidFill>
              </a:rPr>
              <a:t>vẫn</a:t>
            </a:r>
            <a:r>
              <a:rPr lang="en-US" sz="1400" dirty="0">
                <a:solidFill>
                  <a:prstClr val="black"/>
                </a:solidFill>
              </a:rPr>
              <a:t> quay</a:t>
            </a:r>
            <a:endParaRPr lang="en-US" sz="1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7200" y="4524375"/>
            <a:ext cx="990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t"/>
            <a:r>
              <a:rPr lang="en-US" sz="1400" dirty="0">
                <a:solidFill>
                  <a:prstClr val="black"/>
                </a:solidFill>
              </a:rPr>
              <a:t>Con </a:t>
            </a:r>
            <a:r>
              <a:rPr lang="en-US" sz="1400" dirty="0" err="1">
                <a:solidFill>
                  <a:prstClr val="black"/>
                </a:solidFill>
              </a:rPr>
              <a:t>sẻ</a:t>
            </a:r>
            <a:endParaRPr lang="en-US" sz="1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981200" y="504825"/>
            <a:ext cx="407193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t"/>
            <a:r>
              <a:rPr lang="vi-VN" sz="1400" dirty="0">
                <a:solidFill>
                  <a:prstClr val="black"/>
                </a:solidFill>
              </a:rPr>
              <a:t>Ca ngợi hành động dũng cảm của bác sĩ Ly trong cuộc đối đầu với tên cướp biển hung hãn, khiến hắn phải khuất phục.</a:t>
            </a:r>
            <a:endParaRPr lang="vi-VN" sz="1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781800" y="612547"/>
            <a:ext cx="1447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t"/>
            <a:r>
              <a:rPr lang="vi-VN" sz="1400" dirty="0">
                <a:solidFill>
                  <a:prstClr val="black"/>
                </a:solidFill>
              </a:rPr>
              <a:t>Bác sĩ Ly</a:t>
            </a:r>
          </a:p>
          <a:p>
            <a:pPr lvl="0" algn="ctr" fontAlgn="t"/>
            <a:r>
              <a:rPr lang="vi-VN" sz="1400" dirty="0">
                <a:solidFill>
                  <a:prstClr val="black"/>
                </a:solidFill>
              </a:rPr>
              <a:t>Tên cướp biển </a:t>
            </a:r>
            <a:endParaRPr lang="vi-VN" sz="1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981200" y="1581150"/>
            <a:ext cx="39624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t"/>
            <a:r>
              <a:rPr lang="vi-VN" sz="1400" dirty="0">
                <a:solidFill>
                  <a:prstClr val="black"/>
                </a:solidFill>
              </a:rPr>
              <a:t>Ca ngợi lòng dũng cảm, ý chí quyết thắng của con người trong cuộc chiến chống thiên tai, bảo vệ đê.</a:t>
            </a:r>
            <a:endParaRPr lang="vi-VN" sz="1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400800" y="1657350"/>
            <a:ext cx="2209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>
                <a:solidFill>
                  <a:prstClr val="black"/>
                </a:solidFill>
              </a:rPr>
              <a:t>Các</a:t>
            </a:r>
            <a:r>
              <a:rPr lang="en-US" sz="1400" dirty="0">
                <a:solidFill>
                  <a:prstClr val="black"/>
                </a:solidFill>
              </a:rPr>
              <a:t> </a:t>
            </a:r>
            <a:r>
              <a:rPr lang="en-US" sz="1400" dirty="0" err="1">
                <a:solidFill>
                  <a:prstClr val="black"/>
                </a:solidFill>
              </a:rPr>
              <a:t>nam</a:t>
            </a:r>
            <a:r>
              <a:rPr lang="en-US" sz="1400" dirty="0">
                <a:solidFill>
                  <a:prstClr val="black"/>
                </a:solidFill>
              </a:rPr>
              <a:t>, </a:t>
            </a:r>
            <a:r>
              <a:rPr lang="en-US" sz="1400" dirty="0" err="1">
                <a:solidFill>
                  <a:prstClr val="black"/>
                </a:solidFill>
              </a:rPr>
              <a:t>nữ</a:t>
            </a:r>
            <a:r>
              <a:rPr lang="en-US" sz="1400" dirty="0">
                <a:solidFill>
                  <a:prstClr val="black"/>
                </a:solidFill>
              </a:rPr>
              <a:t> </a:t>
            </a:r>
            <a:r>
              <a:rPr lang="en-US" sz="1400" dirty="0" err="1">
                <a:solidFill>
                  <a:prstClr val="black"/>
                </a:solidFill>
              </a:rPr>
              <a:t>thanh</a:t>
            </a:r>
            <a:r>
              <a:rPr lang="en-US" sz="1400" dirty="0">
                <a:solidFill>
                  <a:prstClr val="black"/>
                </a:solidFill>
              </a:rPr>
              <a:t> </a:t>
            </a:r>
            <a:r>
              <a:rPr lang="en-US" sz="1400" dirty="0" err="1">
                <a:solidFill>
                  <a:prstClr val="black"/>
                </a:solidFill>
              </a:rPr>
              <a:t>niên</a:t>
            </a:r>
            <a:endParaRPr lang="vi-VN" dirty="0"/>
          </a:p>
        </p:txBody>
      </p:sp>
      <p:sp>
        <p:nvSpPr>
          <p:cNvPr id="13" name="TextBox 12"/>
          <p:cNvSpPr txBox="1"/>
          <p:nvPr/>
        </p:nvSpPr>
        <p:spPr>
          <a:xfrm>
            <a:off x="1905000" y="2595086"/>
            <a:ext cx="403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t"/>
            <a:r>
              <a:rPr lang="vi-VN" sz="1400" dirty="0">
                <a:solidFill>
                  <a:prstClr val="black"/>
                </a:solidFill>
              </a:rPr>
              <a:t>Ca ngợi lòng quả cảm của chú bé Ga-vrốt, bất chấp nguy hiểm để nhặt đạn cho nghĩa quân.</a:t>
            </a:r>
            <a:endParaRPr lang="vi-VN" sz="1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591300" y="2540228"/>
            <a:ext cx="18288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t"/>
            <a:r>
              <a:rPr lang="en-US" sz="1400" dirty="0">
                <a:solidFill>
                  <a:prstClr val="black"/>
                </a:solidFill>
              </a:rPr>
              <a:t>Ga-</a:t>
            </a:r>
            <a:r>
              <a:rPr lang="en-US" sz="1400" dirty="0" err="1">
                <a:solidFill>
                  <a:prstClr val="black"/>
                </a:solidFill>
              </a:rPr>
              <a:t>vrốt</a:t>
            </a:r>
            <a:endParaRPr lang="en-US" sz="1400" dirty="0">
              <a:solidFill>
                <a:prstClr val="black"/>
              </a:solidFill>
            </a:endParaRPr>
          </a:p>
          <a:p>
            <a:pPr lvl="0" algn="ctr" fontAlgn="t"/>
            <a:r>
              <a:rPr lang="en-US" sz="1400" dirty="0" err="1">
                <a:solidFill>
                  <a:prstClr val="black"/>
                </a:solidFill>
              </a:rPr>
              <a:t>Ăng-giôn-ra</a:t>
            </a:r>
            <a:endParaRPr lang="en-US" sz="1400" dirty="0">
              <a:solidFill>
                <a:prstClr val="black"/>
              </a:solidFill>
            </a:endParaRPr>
          </a:p>
          <a:p>
            <a:pPr lvl="0" algn="ctr" fontAlgn="t"/>
            <a:r>
              <a:rPr lang="en-US" sz="1400" dirty="0" err="1">
                <a:solidFill>
                  <a:prstClr val="black"/>
                </a:solidFill>
              </a:rPr>
              <a:t>Cuốc-phây-rắc</a:t>
            </a:r>
            <a:r>
              <a:rPr lang="en-US" sz="1400" dirty="0">
                <a:solidFill>
                  <a:prstClr val="black"/>
                </a:solidFill>
              </a:rPr>
              <a:t>  </a:t>
            </a:r>
            <a:endParaRPr lang="en-US" sz="1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981200" y="3562350"/>
            <a:ext cx="3962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t"/>
            <a:r>
              <a:rPr lang="vi-VN" sz="1400" dirty="0">
                <a:solidFill>
                  <a:prstClr val="black"/>
                </a:solidFill>
              </a:rPr>
              <a:t>Ca ngợi hai nhà khoa học chân chính đã dũng cảm, kiên trì bảo vệ chân lí khoa học.</a:t>
            </a:r>
            <a:endParaRPr lang="vi-VN" sz="1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591300" y="3571875"/>
            <a:ext cx="1485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t"/>
            <a:r>
              <a:rPr lang="en-US" sz="1400" dirty="0" err="1">
                <a:solidFill>
                  <a:prstClr val="black"/>
                </a:solidFill>
              </a:rPr>
              <a:t>Cô-péc-nich</a:t>
            </a:r>
            <a:endParaRPr lang="en-US" sz="1400" dirty="0">
              <a:solidFill>
                <a:prstClr val="black"/>
              </a:solidFill>
            </a:endParaRPr>
          </a:p>
          <a:p>
            <a:pPr lvl="0" algn="ctr" fontAlgn="t"/>
            <a:r>
              <a:rPr lang="en-US" sz="1400" dirty="0">
                <a:solidFill>
                  <a:prstClr val="black"/>
                </a:solidFill>
              </a:rPr>
              <a:t>Ga-li-</a:t>
            </a:r>
            <a:r>
              <a:rPr lang="en-US" sz="1400" dirty="0" err="1">
                <a:solidFill>
                  <a:prstClr val="black"/>
                </a:solidFill>
              </a:rPr>
              <a:t>lê</a:t>
            </a:r>
            <a:r>
              <a:rPr lang="en-US" sz="1400" dirty="0">
                <a:solidFill>
                  <a:prstClr val="black"/>
                </a:solidFill>
              </a:rPr>
              <a:t> </a:t>
            </a:r>
            <a:endParaRPr lang="en-US" sz="1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057400" y="4416653"/>
            <a:ext cx="3886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t"/>
            <a:r>
              <a:rPr lang="vi-VN" sz="1400" dirty="0">
                <a:solidFill>
                  <a:prstClr val="black"/>
                </a:solidFill>
              </a:rPr>
              <a:t>Ca ngợi hành động dũng cảm, xả thân cứu con của sẻ mẹ.</a:t>
            </a:r>
            <a:endParaRPr lang="vi-VN" sz="1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581775" y="4308931"/>
            <a:ext cx="18288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t"/>
            <a:r>
              <a:rPr lang="it-IT" sz="1400" dirty="0">
                <a:solidFill>
                  <a:prstClr val="black"/>
                </a:solidFill>
              </a:rPr>
              <a:t>Sẻ mẹ, sẻ con</a:t>
            </a:r>
          </a:p>
          <a:p>
            <a:pPr lvl="0" algn="ctr" fontAlgn="t"/>
            <a:r>
              <a:rPr lang="it-IT" sz="1400" dirty="0">
                <a:solidFill>
                  <a:prstClr val="black"/>
                </a:solidFill>
              </a:rPr>
              <a:t>Con chó</a:t>
            </a:r>
          </a:p>
          <a:p>
            <a:pPr lvl="0" algn="ctr" fontAlgn="t"/>
            <a:r>
              <a:rPr lang="it-IT" sz="1400" dirty="0">
                <a:solidFill>
                  <a:prstClr val="black"/>
                </a:solidFill>
              </a:rPr>
              <a:t>Tác giả</a:t>
            </a:r>
            <a:endParaRPr lang="it-IT" sz="1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4099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</p:bldLst>
  </p:timing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151</TotalTime>
  <Words>188</Words>
  <Application>Microsoft Office PowerPoint</Application>
  <PresentationFormat>On-screen Show (16:9)</PresentationFormat>
  <Paragraphs>32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Slipstream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Thứ 6 ngày 4 tháng 3 năm 2022</dc:title>
  <dc:creator>danhhieu.ct3@gmail.com</dc:creator>
  <cp:lastModifiedBy>Windows User</cp:lastModifiedBy>
  <cp:revision>11</cp:revision>
  <dcterms:created xsi:type="dcterms:W3CDTF">2022-02-27T13:49:14Z</dcterms:created>
  <dcterms:modified xsi:type="dcterms:W3CDTF">2023-03-14T23:13:38Z</dcterms:modified>
</cp:coreProperties>
</file>