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8" r:id="rId2"/>
    <p:sldId id="263" r:id="rId3"/>
    <p:sldId id="344" r:id="rId4"/>
    <p:sldId id="265" r:id="rId5"/>
    <p:sldId id="266" r:id="rId6"/>
    <p:sldId id="324" r:id="rId7"/>
    <p:sldId id="345" r:id="rId8"/>
    <p:sldId id="267" r:id="rId9"/>
    <p:sldId id="271" r:id="rId10"/>
    <p:sldId id="282" r:id="rId11"/>
    <p:sldId id="342" r:id="rId12"/>
    <p:sldId id="322" r:id="rId13"/>
    <p:sldId id="346" r:id="rId14"/>
    <p:sldId id="343" r:id="rId15"/>
    <p:sldId id="320" r:id="rId16"/>
    <p:sldId id="309" r:id="rId17"/>
    <p:sldId id="338" r:id="rId18"/>
  </p:sldIdLst>
  <p:sldSz cx="9144000" cy="5715000" type="screen16x10"/>
  <p:notesSz cx="6858000" cy="9144000"/>
  <p:defaultTextStyle>
    <a:defPPr>
      <a:defRPr lang="en-US"/>
    </a:defPPr>
    <a:lvl1pPr marL="0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324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648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6972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9297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1620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3945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6269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8593" algn="l" defTabSz="9846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F6699"/>
    <a:srgbClr val="FFFF66"/>
    <a:srgbClr val="00FF99"/>
    <a:srgbClr val="00CC00"/>
    <a:srgbClr val="66FF33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978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0ABF-6B20-40DC-9E32-1123FC3DD297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4B4E-676A-4C3E-8A31-D811C41F3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96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1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3"/>
            <a:ext cx="7772400" cy="12501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3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6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69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6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3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2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5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24" indent="0">
              <a:buNone/>
              <a:defRPr sz="2200" b="1"/>
            </a:lvl2pPr>
            <a:lvl3pPr marL="984648" indent="0">
              <a:buNone/>
              <a:defRPr sz="1900" b="1"/>
            </a:lvl3pPr>
            <a:lvl4pPr marL="1476972" indent="0">
              <a:buNone/>
              <a:defRPr sz="1700" b="1"/>
            </a:lvl4pPr>
            <a:lvl5pPr marL="1969297" indent="0">
              <a:buNone/>
              <a:defRPr sz="1700" b="1"/>
            </a:lvl5pPr>
            <a:lvl6pPr marL="2461620" indent="0">
              <a:buNone/>
              <a:defRPr sz="1700" b="1"/>
            </a:lvl6pPr>
            <a:lvl7pPr marL="2953945" indent="0">
              <a:buNone/>
              <a:defRPr sz="1700" b="1"/>
            </a:lvl7pPr>
            <a:lvl8pPr marL="3446269" indent="0">
              <a:buNone/>
              <a:defRPr sz="1700" b="1"/>
            </a:lvl8pPr>
            <a:lvl9pPr marL="39385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32927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24" indent="0">
              <a:buNone/>
              <a:defRPr sz="2200" b="1"/>
            </a:lvl2pPr>
            <a:lvl3pPr marL="984648" indent="0">
              <a:buNone/>
              <a:defRPr sz="1900" b="1"/>
            </a:lvl3pPr>
            <a:lvl4pPr marL="1476972" indent="0">
              <a:buNone/>
              <a:defRPr sz="1700" b="1"/>
            </a:lvl4pPr>
            <a:lvl5pPr marL="1969297" indent="0">
              <a:buNone/>
              <a:defRPr sz="1700" b="1"/>
            </a:lvl5pPr>
            <a:lvl6pPr marL="2461620" indent="0">
              <a:buNone/>
              <a:defRPr sz="1700" b="1"/>
            </a:lvl6pPr>
            <a:lvl7pPr marL="2953945" indent="0">
              <a:buNone/>
              <a:defRPr sz="1700" b="1"/>
            </a:lvl7pPr>
            <a:lvl8pPr marL="3446269" indent="0">
              <a:buNone/>
              <a:defRPr sz="1700" b="1"/>
            </a:lvl8pPr>
            <a:lvl9pPr marL="39385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7"/>
            <a:ext cx="4041775" cy="32927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0"/>
            <a:ext cx="3008314" cy="9683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87759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4" cy="3909218"/>
          </a:xfrm>
        </p:spPr>
        <p:txBody>
          <a:bodyPr/>
          <a:lstStyle>
            <a:lvl1pPr marL="0" indent="0">
              <a:buNone/>
              <a:defRPr sz="1500"/>
            </a:lvl1pPr>
            <a:lvl2pPr marL="492324" indent="0">
              <a:buNone/>
              <a:defRPr sz="1200"/>
            </a:lvl2pPr>
            <a:lvl3pPr marL="984648" indent="0">
              <a:buNone/>
              <a:defRPr sz="1000"/>
            </a:lvl3pPr>
            <a:lvl4pPr marL="1476972" indent="0">
              <a:buNone/>
              <a:defRPr sz="1000"/>
            </a:lvl4pPr>
            <a:lvl5pPr marL="1969297" indent="0">
              <a:buNone/>
              <a:defRPr sz="1000"/>
            </a:lvl5pPr>
            <a:lvl6pPr marL="2461620" indent="0">
              <a:buNone/>
              <a:defRPr sz="1000"/>
            </a:lvl6pPr>
            <a:lvl7pPr marL="2953945" indent="0">
              <a:buNone/>
              <a:defRPr sz="1000"/>
            </a:lvl7pPr>
            <a:lvl8pPr marL="3446269" indent="0">
              <a:buNone/>
              <a:defRPr sz="1000"/>
            </a:lvl8pPr>
            <a:lvl9pPr marL="39385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7"/>
            <a:ext cx="5486400" cy="3429000"/>
          </a:xfrm>
        </p:spPr>
        <p:txBody>
          <a:bodyPr/>
          <a:lstStyle>
            <a:lvl1pPr marL="0" indent="0">
              <a:buNone/>
              <a:defRPr sz="3400"/>
            </a:lvl1pPr>
            <a:lvl2pPr marL="492324" indent="0">
              <a:buNone/>
              <a:defRPr sz="3000"/>
            </a:lvl2pPr>
            <a:lvl3pPr marL="984648" indent="0">
              <a:buNone/>
              <a:defRPr sz="2600"/>
            </a:lvl3pPr>
            <a:lvl4pPr marL="1476972" indent="0">
              <a:buNone/>
              <a:defRPr sz="2200"/>
            </a:lvl4pPr>
            <a:lvl5pPr marL="1969297" indent="0">
              <a:buNone/>
              <a:defRPr sz="2200"/>
            </a:lvl5pPr>
            <a:lvl6pPr marL="2461620" indent="0">
              <a:buNone/>
              <a:defRPr sz="2200"/>
            </a:lvl6pPr>
            <a:lvl7pPr marL="2953945" indent="0">
              <a:buNone/>
              <a:defRPr sz="2200"/>
            </a:lvl7pPr>
            <a:lvl8pPr marL="3446269" indent="0">
              <a:buNone/>
              <a:defRPr sz="2200"/>
            </a:lvl8pPr>
            <a:lvl9pPr marL="3938593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500"/>
            </a:lvl1pPr>
            <a:lvl2pPr marL="492324" indent="0">
              <a:buNone/>
              <a:defRPr sz="1200"/>
            </a:lvl2pPr>
            <a:lvl3pPr marL="984648" indent="0">
              <a:buNone/>
              <a:defRPr sz="1000"/>
            </a:lvl3pPr>
            <a:lvl4pPr marL="1476972" indent="0">
              <a:buNone/>
              <a:defRPr sz="1000"/>
            </a:lvl4pPr>
            <a:lvl5pPr marL="1969297" indent="0">
              <a:buNone/>
              <a:defRPr sz="1000"/>
            </a:lvl5pPr>
            <a:lvl6pPr marL="2461620" indent="0">
              <a:buNone/>
              <a:defRPr sz="1000"/>
            </a:lvl6pPr>
            <a:lvl7pPr marL="2953945" indent="0">
              <a:buNone/>
              <a:defRPr sz="1000"/>
            </a:lvl7pPr>
            <a:lvl8pPr marL="3446269" indent="0">
              <a:buNone/>
              <a:defRPr sz="1000"/>
            </a:lvl8pPr>
            <a:lvl9pPr marL="39385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8465" tIns="49232" rIns="98465" bIns="492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7"/>
          </a:xfrm>
          <a:prstGeom prst="rect">
            <a:avLst/>
          </a:prstGeom>
        </p:spPr>
        <p:txBody>
          <a:bodyPr vert="horz" lIns="98465" tIns="49232" rIns="98465" bIns="492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5296960"/>
            <a:ext cx="2133600" cy="304271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464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244" indent="-369244" algn="l" defTabSz="98464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27" indent="-307703" algn="l" defTabSz="98464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811" indent="-246162" algn="l" defTabSz="98464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135" indent="-246162" algn="l" defTabSz="98464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5459" indent="-246162" algn="l" defTabSz="98464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783" indent="-246162" algn="l" defTabSz="9846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107" indent="-246162" algn="l" defTabSz="9846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432" indent="-246162" algn="l" defTabSz="9846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755" indent="-246162" algn="l" defTabSz="98464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324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648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972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297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620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945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269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593" algn="l" defTabSz="984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477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40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 flipH="1">
            <a:off x="237067" y="76096"/>
            <a:ext cx="8506326" cy="1524000"/>
          </a:xfrm>
          <a:prstGeom prst="wedgeRoundRectCallout">
            <a:avLst>
              <a:gd name="adj1" fmla="val -27882"/>
              <a:gd name="adj2" fmla="val 8414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 em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cảnh 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buôn bán sôi động ở các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 điều gì về tình hình kinh tế nước ta thời đó?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367" y="2019300"/>
            <a:ext cx="8277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thị nước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người,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sầm uất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nghiệp, tiểu thủ công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4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"/>
            <a:ext cx="4648200" cy="45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4696805"/>
            <a:ext cx="4533901" cy="46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5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6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6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6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6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6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6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6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6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6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6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nay) </a:t>
            </a:r>
            <a:endParaRPr lang="en-US" sz="2406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495803" cy="45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0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"/>
            <a:ext cx="4057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770438"/>
            <a:ext cx="8991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– 8 - 2010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</a:p>
          <a:p>
            <a:pPr algn="ctr">
              <a:defRPr/>
            </a:pP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ới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6884227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446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446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4605928"/>
            <a:ext cx="4191000" cy="50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 An xưa và nay</a:t>
            </a:r>
            <a:endParaRPr lang="vi-VN" sz="270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5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12000"/>
          </a:blip>
          <a:srcRect r="29313"/>
          <a:stretch>
            <a:fillRect/>
          </a:stretch>
        </p:blipFill>
        <p:spPr bwMode="auto">
          <a:xfrm>
            <a:off x="2362201" y="190500"/>
            <a:ext cx="4267199" cy="45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0" y="4743006"/>
            <a:ext cx="8991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– 12 - 1999 </a:t>
            </a:r>
          </a:p>
          <a:p>
            <a:pPr algn="ctr"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ới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113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383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XVI-XVII,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phồn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477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32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06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066800" y="33618"/>
            <a:ext cx="7492999" cy="22860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158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1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133600" y="800100"/>
            <a:ext cx="4648200" cy="13716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endParaRPr lang="en-US" altLang="en-US" sz="32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717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11049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 thị là gì</a:t>
            </a:r>
            <a:r>
              <a:rPr lang="en-US" alt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952500"/>
            <a:ext cx="6629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9600" y="2019300"/>
            <a:ext cx="220980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352800" y="1333500"/>
            <a:ext cx="46593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67100" y="2019300"/>
            <a:ext cx="4579937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 tập trung đông dân cư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52800" y="2769163"/>
            <a:ext cx="4953000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 có công nghiệp và thương nghiệp phát triển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2719387" y="19335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719387" y="24669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719387" y="24669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96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114300"/>
            <a:ext cx="8686800" cy="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57827" indent="-257827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XVI – XVII 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08742" y="1181100"/>
            <a:ext cx="7297057" cy="26670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XVI - XVII?</a:t>
            </a:r>
          </a:p>
        </p:txBody>
      </p:sp>
    </p:spTree>
    <p:extLst>
      <p:ext uri="{BB962C8B-B14F-4D97-AF65-F5344CB8AC3E}">
        <p14:creationId xmlns:p14="http://schemas.microsoft.com/office/powerpoint/2010/main" xmlns="" val="743139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028700"/>
            <a:ext cx="6096000" cy="838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 thị ở thế kỉ XVI -XVII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2431225"/>
            <a:ext cx="2362200" cy="16002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90900" y="2507425"/>
            <a:ext cx="2362200" cy="1600200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2507425"/>
            <a:ext cx="2514600" cy="1600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051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 Long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(Hà Nội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77088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 Hiến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(Hưng Yên)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7051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 An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(Quảng Nam)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0" y="1893248"/>
            <a:ext cx="2819400" cy="537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4572000" y="1893248"/>
            <a:ext cx="0" cy="614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76400" y="1882671"/>
            <a:ext cx="2895600" cy="4723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3942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36374"/>
            <a:ext cx="419100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2400" smtClean="0">
                <a:solidFill>
                  <a:srgbClr val="000099"/>
                </a:solidFill>
                <a:latin typeface="Times New Roman" pitchFamily="18" charset="0"/>
              </a:rPr>
              <a:t>Quan sát và xác định vị 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trí của 3 thành thị Thăng Long, Phố Hiến, Hội An trên lược </a:t>
            </a:r>
            <a:r>
              <a:rPr lang="en-US" sz="2400" smtClean="0">
                <a:solidFill>
                  <a:srgbClr val="000099"/>
                </a:solidFill>
                <a:latin typeface="Times New Roman" pitchFamily="18" charset="0"/>
              </a:rPr>
              <a:t>đồ.</a:t>
            </a:r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4028786" y="5940"/>
            <a:ext cx="5267781" cy="5744024"/>
            <a:chOff x="1152" y="-12"/>
            <a:chExt cx="3265" cy="4354"/>
          </a:xfrm>
        </p:grpSpPr>
        <p:pic>
          <p:nvPicPr>
            <p:cNvPr id="24" name="Picture 2" descr="Copy of map-vietnam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0"/>
              <a:ext cx="2886" cy="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1429" y="-12"/>
              <a:ext cx="43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  <a:latin typeface=".VnTimeH" pitchFamily="34" charset="0"/>
                </a:rPr>
                <a:t>Trung</a:t>
              </a:r>
              <a:r>
                <a:rPr lang="en-US" sz="14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2744" y="16"/>
              <a:ext cx="361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  <a:latin typeface=".VnTimeH" pitchFamily="34" charset="0"/>
                </a:rPr>
                <a:t>Quèc</a:t>
              </a: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1347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396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2243" y="63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827" y="359"/>
              <a:ext cx="6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.VnTime" pitchFamily="34" charset="0"/>
                </a:rPr>
                <a:t>Th¨ng Long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2367" y="75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2150" y="763"/>
              <a:ext cx="5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.VnTime" pitchFamily="34" charset="0"/>
                </a:rPr>
                <a:t>Phè HiÕn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3004" y="222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2735" y="2248"/>
              <a:ext cx="4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.VnTime" pitchFamily="34" charset="0"/>
                </a:rPr>
                <a:t>Héi An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 rot="-2038943">
              <a:off x="2455" y="1125"/>
              <a:ext cx="6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.VnTime" pitchFamily="34" charset="0"/>
                </a:rPr>
                <a:t>VÞnh B¾c Bé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1424" y="1113"/>
              <a:ext cx="33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.VnTimeH" pitchFamily="34" charset="0"/>
                </a:rPr>
                <a:t>Lµo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300" y="1536"/>
              <a:ext cx="228" cy="36"/>
            </a:xfrm>
            <a:prstGeom prst="line">
              <a:avLst/>
            </a:prstGeom>
            <a:ln>
              <a:solidFill>
                <a:srgbClr val="0070C0"/>
              </a:solidFill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 rot="2217924">
              <a:off x="2063" y="1519"/>
              <a:ext cx="5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.VnTime" pitchFamily="34" charset="0"/>
                </a:rPr>
                <a:t>S. Gianh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1675" y="2903"/>
              <a:ext cx="82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.VnTimeH" pitchFamily="34" charset="0"/>
                </a:rPr>
                <a:t>Cam-pu-chia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390" y="2032"/>
              <a:ext cx="59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.VnTimeH" pitchFamily="34" charset="0"/>
                </a:rPr>
                <a:t>Th¸i Lan</a:t>
              </a:r>
              <a:endParaRPr lang="en-US" sz="120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1152" y="4132"/>
              <a:ext cx="326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LƯỢC ĐỒ CÁC THÀNH THỊ VIỆT NAM THẾ KỈ XVI- XVII</a:t>
              </a:r>
              <a:endPara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0" y="38100"/>
            <a:ext cx="419100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2400" smtClean="0">
                <a:solidFill>
                  <a:srgbClr val="000099"/>
                </a:solidFill>
                <a:latin typeface="Times New Roman" pitchFamily="18" charset="0"/>
              </a:rPr>
              <a:t>Thành thị nào nằm ở Đàng Ngoài và thành thị nào nằm ở Đàng Trong.</a:t>
            </a:r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1981200" y="114300"/>
            <a:ext cx="2133600" cy="990600"/>
          </a:xfrm>
          <a:prstGeom prst="wedgeRoundRectCallout">
            <a:avLst>
              <a:gd name="adj1" fmla="val 131614"/>
              <a:gd name="adj2" fmla="val 317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1981200" y="1257300"/>
            <a:ext cx="2209800" cy="990600"/>
          </a:xfrm>
          <a:prstGeom prst="wedgeRoundRectCallout">
            <a:avLst>
              <a:gd name="adj1" fmla="val 133462"/>
              <a:gd name="adj2" fmla="val -7085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1981200" y="2569836"/>
            <a:ext cx="2209800" cy="990600"/>
          </a:xfrm>
          <a:prstGeom prst="wedgeRoundRectCallout">
            <a:avLst>
              <a:gd name="adj1" fmla="val 180643"/>
              <a:gd name="adj2" fmla="val -59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68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2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45325"/>
            <a:ext cx="6096000" cy="838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 thị ở thế kỉ XVI -XVII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847850"/>
            <a:ext cx="2590800" cy="16002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1924050"/>
            <a:ext cx="2590800" cy="1600200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1924050"/>
            <a:ext cx="2743200" cy="1600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095321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Thăng Long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(Hà Nội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0900" y="2095321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Phố Hiến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(Hưng Yên)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019121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Hội An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(Quảng Nam)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4210050"/>
            <a:ext cx="3048000" cy="838200"/>
          </a:xfrm>
          <a:prstGeom prst="rect">
            <a:avLst/>
          </a:prstGeom>
          <a:solidFill>
            <a:srgbClr val="D242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Đàng Ngoài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4669" y="4210050"/>
            <a:ext cx="3048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Đàng Trong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1309873"/>
            <a:ext cx="2819400" cy="537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4572000" y="1309873"/>
            <a:ext cx="0" cy="614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76400" y="1299296"/>
            <a:ext cx="2895600" cy="4723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15547" y="3524250"/>
            <a:ext cx="0" cy="614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H="1">
            <a:off x="3124200" y="3524250"/>
            <a:ext cx="1447800" cy="614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47800" y="3448050"/>
            <a:ext cx="1524000" cy="6903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2206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42900"/>
            <a:ext cx="8918575" cy="8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57827" indent="-257827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707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XVI – XVII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54743" y="1768687"/>
            <a:ext cx="7696201" cy="2098618"/>
          </a:xfrm>
          <a:prstGeom prst="wedgeRoundRectCallou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29"/>
          </a:p>
        </p:txBody>
      </p:sp>
      <p:sp>
        <p:nvSpPr>
          <p:cNvPr id="3" name="Rectangle 2"/>
          <p:cNvSpPr/>
          <p:nvPr/>
        </p:nvSpPr>
        <p:spPr>
          <a:xfrm>
            <a:off x="907144" y="1940833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8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008" dirty="0" smtClean="0">
                <a:solidFill>
                  <a:srgbClr val="0000CC"/>
                </a:solidFill>
                <a:latin typeface="+mj-lt"/>
              </a:rPr>
              <a:t> 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 smtClean="0">
                <a:solidFill>
                  <a:srgbClr val="0000CC"/>
                </a:solidFill>
                <a:latin typeface="+mj-lt"/>
              </a:rPr>
              <a:t>ìm 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hiểu về đặc điểm dân cư, quy mô thành thị, hoạt động buôn bán của các thành thị vào thế kỷ XVI – XVII.</a:t>
            </a:r>
          </a:p>
        </p:txBody>
      </p:sp>
    </p:spTree>
    <p:extLst>
      <p:ext uri="{BB962C8B-B14F-4D97-AF65-F5344CB8AC3E}">
        <p14:creationId xmlns:p14="http://schemas.microsoft.com/office/powerpoint/2010/main" xmlns="" val="8996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/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5797410"/>
              </p:ext>
            </p:extLst>
          </p:nvPr>
        </p:nvGraphicFramePr>
        <p:xfrm>
          <a:off x="269875" y="1600200"/>
          <a:ext cx="8493125" cy="3962400"/>
        </p:xfrm>
        <a:graphic>
          <a:graphicData uri="http://schemas.openxmlformats.org/drawingml/2006/table">
            <a:tbl>
              <a:tblPr/>
              <a:tblGrid>
                <a:gridCol w="2016125"/>
                <a:gridCol w="2133600"/>
                <a:gridCol w="2209800"/>
                <a:gridCol w="2133600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Thăng 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Phố Hiến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Hội 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Dân cư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Quy mô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thành thị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Hoạt động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buôn bán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Line 29"/>
          <p:cNvSpPr>
            <a:spLocks noChangeShapeType="1"/>
          </p:cNvSpPr>
          <p:nvPr/>
        </p:nvSpPr>
        <p:spPr bwMode="auto">
          <a:xfrm>
            <a:off x="299720" y="1638300"/>
            <a:ext cx="198628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99720" y="20955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850900" y="15621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</a:rPr>
              <a:t>Thành thị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170" y="180886"/>
            <a:ext cx="7783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SGK: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673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3431340"/>
              </p:ext>
            </p:extLst>
          </p:nvPr>
        </p:nvGraphicFramePr>
        <p:xfrm>
          <a:off x="210820" y="152400"/>
          <a:ext cx="8645525" cy="5524500"/>
        </p:xfrm>
        <a:graphic>
          <a:graphicData uri="http://schemas.openxmlformats.org/drawingml/2006/table">
            <a:tbl>
              <a:tblPr/>
              <a:tblGrid>
                <a:gridCol w="1770380"/>
                <a:gridCol w="2531745"/>
                <a:gridCol w="2209800"/>
                <a:gridCol w="2133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Thăng 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Phố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Hiến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Hội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cư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Quy mô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thành thị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Hoạt động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buôn bán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f-Z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Line 29"/>
          <p:cNvSpPr>
            <a:spLocks noChangeShapeType="1"/>
          </p:cNvSpPr>
          <p:nvPr/>
        </p:nvSpPr>
        <p:spPr bwMode="auto">
          <a:xfrm>
            <a:off x="210820" y="152400"/>
            <a:ext cx="1731716" cy="10272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10820" y="6858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09600" y="1524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</a:rPr>
              <a:t>Thành thị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257300"/>
            <a:ext cx="2133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19300" y="12573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2573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81800" y="1257300"/>
            <a:ext cx="1905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00300" y="2476500"/>
            <a:ext cx="1905000" cy="1001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2476500"/>
            <a:ext cx="2057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0" y="3657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0" y="2476500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62200" y="3657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0" y="3657600"/>
            <a:ext cx="1905000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19600" y="11811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1270337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68500" y="2497604"/>
            <a:ext cx="2451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48744" y="3619500"/>
            <a:ext cx="26294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48200" y="3657600"/>
            <a:ext cx="1981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781800" y="3694380"/>
            <a:ext cx="20122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43400" y="2739479"/>
            <a:ext cx="24384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2000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29400" y="2370941"/>
            <a:ext cx="228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xmlns="" val="83901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630</Words>
  <Application>Microsoft Office PowerPoint</Application>
  <PresentationFormat>On-screen Show (16:10)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về dự giờ lớp 4/1</dc:title>
  <dc:creator>Vi Tinh Viet Cuong</dc:creator>
  <cp:lastModifiedBy>Tommy_Phan</cp:lastModifiedBy>
  <cp:revision>101</cp:revision>
  <dcterms:created xsi:type="dcterms:W3CDTF">2006-08-16T00:00:00Z</dcterms:created>
  <dcterms:modified xsi:type="dcterms:W3CDTF">2023-03-21T00:47:37Z</dcterms:modified>
</cp:coreProperties>
</file>