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5" r:id="rId3"/>
    <p:sldId id="282" r:id="rId4"/>
    <p:sldId id="283" r:id="rId5"/>
    <p:sldId id="284" r:id="rId6"/>
    <p:sldId id="285" r:id="rId7"/>
    <p:sldId id="286" r:id="rId8"/>
    <p:sldId id="256" r:id="rId9"/>
    <p:sldId id="259" r:id="rId10"/>
    <p:sldId id="288" r:id="rId11"/>
    <p:sldId id="289" r:id="rId12"/>
    <p:sldId id="290" r:id="rId13"/>
    <p:sldId id="291" r:id="rId14"/>
    <p:sldId id="292" r:id="rId15"/>
    <p:sldId id="287" r:id="rId16"/>
    <p:sldId id="258" r:id="rId17"/>
    <p:sldId id="261" r:id="rId18"/>
    <p:sldId id="264" r:id="rId19"/>
    <p:sldId id="294" r:id="rId20"/>
    <p:sldId id="295" r:id="rId21"/>
    <p:sldId id="296" r:id="rId22"/>
    <p:sldId id="293" r:id="rId23"/>
    <p:sldId id="297" r:id="rId24"/>
    <p:sldId id="298" r:id="rId25"/>
    <p:sldId id="277" r:id="rId26"/>
    <p:sldId id="299" r:id="rId27"/>
    <p:sldId id="260" r:id="rId28"/>
  </p:sldIdLst>
  <p:sldSz cx="12192000" cy="6858000"/>
  <p:notesSz cx="6858000" cy="9144000"/>
  <p:embeddedFontLst>
    <p:embeddedFont>
      <p:font typeface="UTM Gradoo" panose="02040603050506020204" pitchFamily="18" charset="0"/>
      <p:regular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  <p:embeddedFont>
      <p:font typeface="UTM Avenida" panose="02040603050506020204" pitchFamily="18" charset="0"/>
      <p:regular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等线" panose="020B0604020202020204" charset="-122"/>
      <p:regular r:id="rId37"/>
      <p:bold r:id="rId38"/>
    </p:embeddedFont>
    <p:embeddedFont>
      <p:font typeface="UTM Showcard" panose="02040603050506020204" pitchFamily="18" charset="0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4D7"/>
    <a:srgbClr val="664E88"/>
    <a:srgbClr val="63B4B8"/>
    <a:srgbClr val="4B3869"/>
    <a:srgbClr val="64C8E8"/>
    <a:srgbClr val="FFDC14"/>
    <a:srgbClr val="CC3399"/>
    <a:srgbClr val="E09017"/>
    <a:srgbClr val="008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931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62A0D-2F90-44DA-912F-A338B1555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ABEDD9-EF08-4AE8-9491-B05ABA718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DEABF6-11BB-492D-8194-9DE20899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94B505-C0EB-4D99-9582-34BE0FF6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6E043F-BE29-456F-A304-071A9A8B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9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50B371-ABEE-4E5D-9C9E-66190D60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897378-22A4-4260-B4FF-617A91547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A15D19-ACCF-4E23-8B3C-266294FC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FEB316-7B88-47E2-B60D-50D29308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C1CC91-E0AA-468C-A52F-0A09A717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9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1E383D-925E-49D3-8231-32ACDAF39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9B1E5F-7F47-4BD4-BD62-2C5A20222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1F34F3-7579-49CA-A32B-3A48AA31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861BA3-C7FC-45A9-A400-C325B94F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212523-E039-43D9-89E7-169DD852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3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33A1C-035F-4FA9-B6C2-CF9ECFC9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37868F-24E0-493B-AC2A-86613FDDC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021BF-1D76-4FF7-BDA3-17C5E516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969248-3787-4E8D-85D4-9B3D3478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56063A-2D57-4E4F-9F41-D32544E5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91C37-1347-4168-9C54-5CECEE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F32514-1AB7-4F7C-8869-CADF55B3E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370C5E-85A8-4A19-BAB5-1AD77015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E7CE8-EAE1-4B0B-B2B3-B5689C37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5D1975-114D-404C-811E-4B4C0121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3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FC58D3-F89C-44AB-8DC4-86F5419A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E1C09D-2F92-4E56-8C66-C7C65184C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E8B415-D868-41FD-8EA1-9A53E766D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E4DC6A-32DF-4E4A-9E2B-DF7F920D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77AC40-D043-464F-B66B-FC3BD1F3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8B1F1C-1F46-42CD-9D1B-01F4E0F1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9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C11B3-3FB8-4C47-94A4-DD061CFE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569ED7-64C8-4A88-982E-D353212C2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E575D0-230C-485E-92AE-589331FF4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25FF38-F745-4C95-B4FD-8B1953256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A06BFE-483A-48A4-B2E8-DB77B5BC0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EC576A-583A-49B2-8177-39C2F908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903391-7B7B-4749-9A7B-F646DDB9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DE5740-9F2D-4DC0-9D6D-A7392355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5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3530DA-4A25-4619-AF74-F543C115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757E14-129E-47B9-8C60-7907D04E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766618-44C4-40E5-8409-B73925F7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0A758D-3377-4473-87D8-6D6E06A0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2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50C4F-62E8-4ED3-A17C-943D26DD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2CB160-2FA1-4187-9DDA-355DCB92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AA54C1-9F75-4718-9F70-4597683F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3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A77E0B-3C53-4BDD-AE92-AF323996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19FE16-10F6-4D83-A0DB-A3EA5FA0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A1113C-E965-4831-A3C3-DAEFB8D1D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61CA48-62B3-4941-9001-D1D00D12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0E6FE-4E42-42AA-94A1-FC72AF73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4DF50F-14D6-4C18-A7CD-BC8854D7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6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20A97-B1CA-42FE-9254-5CC6FA32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0AA1DB0-E9AF-4828-A963-2438C661E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1D41D9-7E04-4742-A769-AAB074CF0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E981FD-0934-4A08-B8D8-A17EC898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B7A993-D873-48BA-94A7-0C9C45D0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73D17F-EA55-4D4F-B1DC-C8DCBB0E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0087D1"/>
            </a:gs>
            <a:gs pos="100000">
              <a:srgbClr val="64C8E8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6ECEF8-C23A-4F8F-9DB6-1FE7225C2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058E03-2283-4DBF-AA76-F9DC90C73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C43E10-473E-4D0A-8CB5-3799B6246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70103832-0E9B-46BE-9C6C-A49B9125F800}" type="datetimeFigureOut">
              <a:rPr lang="zh-CN" altLang="en-US" smtClean="0"/>
              <a:pPr/>
              <a:t>2022/3/6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91C53F-B34B-44AA-AD2B-33DD48DCD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D2613A-496B-4ECD-A2DF-3EE67699F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F6421690-A325-44DB-8655-57A3AEA59E0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431CC3-1C0D-4A8C-A3D9-EE4A78EB7A4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0F3116-B916-4044-9530-DFB19FDD438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02709A-3055-4ADE-9CA2-ADE64304F98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CB3FD2-8FAA-497D-BE93-93112FDC9EAE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859EBD-F34C-4056-9DA3-FE28CEC75DC2}"/>
              </a:ext>
            </a:extLst>
          </p:cNvPr>
          <p:cNvSpPr/>
          <p:nvPr userDrawn="1"/>
        </p:nvSpPr>
        <p:spPr>
          <a:xfrm rot="5400000">
            <a:off x="-322126" y="6249011"/>
            <a:ext cx="8662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  <a:endParaRPr lang="en-US" sz="2000" b="1" cap="none" spc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91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12310969" cy="697992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0E17B17E-D6DB-4C11-975E-2DD3ADA7BD10}"/>
              </a:ext>
            </a:extLst>
          </p:cNvPr>
          <p:cNvSpPr/>
          <p:nvPr/>
        </p:nvSpPr>
        <p:spPr>
          <a:xfrm>
            <a:off x="4583004" y="1309784"/>
            <a:ext cx="3684691" cy="746799"/>
          </a:xfrm>
          <a:prstGeom prst="roundRect">
            <a:avLst>
              <a:gd name="adj" fmla="val 50000"/>
            </a:avLst>
          </a:prstGeom>
          <a:solidFill>
            <a:srgbClr val="64C8E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kern="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  <a:ea typeface="思源宋体 CN" panose="02020400000000000000" pitchFamily="18" charset="-122"/>
                <a:sym typeface="+mn-ea"/>
              </a:rPr>
              <a:t>LUYỆN TỪ VÀ CÂU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Gradoo" panose="02040603050506020204" pitchFamily="18" charset="0"/>
              <a:ea typeface="思源宋体 CN" panose="02020400000000000000" pitchFamily="18" charset="-122"/>
              <a:sym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8FD964-8033-43BD-A7D9-B1235A2F10C3}"/>
              </a:ext>
            </a:extLst>
          </p:cNvPr>
          <p:cNvGrpSpPr/>
          <p:nvPr/>
        </p:nvGrpSpPr>
        <p:grpSpPr>
          <a:xfrm>
            <a:off x="1803847" y="1828252"/>
            <a:ext cx="9182334" cy="1865325"/>
            <a:chOff x="1880049" y="1810497"/>
            <a:chExt cx="9182334" cy="1865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ECB1CE1-0F25-4852-AFB8-52F1E7F2FAD3}"/>
                </a:ext>
              </a:extLst>
            </p:cNvPr>
            <p:cNvSpPr txBox="1"/>
            <p:nvPr/>
          </p:nvSpPr>
          <p:spPr>
            <a:xfrm>
              <a:off x="1880049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0" name="文本框 3">
              <a:extLst>
                <a:ext uri="{FF2B5EF4-FFF2-40B4-BE49-F238E27FC236}">
                  <a16:creationId xmlns:a16="http://schemas.microsoft.com/office/drawing/2014/main" id="{B1D8E67B-126B-4AE1-9970-3063DBC4127D}"/>
                </a:ext>
              </a:extLst>
            </p:cNvPr>
            <p:cNvSpPr txBox="1"/>
            <p:nvPr/>
          </p:nvSpPr>
          <p:spPr>
            <a:xfrm>
              <a:off x="1925915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64C8E8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64C8E8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id="{F3C17A97-1EC9-4269-B894-730309F26ADA}"/>
                </a:ext>
              </a:extLst>
            </p:cNvPr>
            <p:cNvSpPr txBox="1"/>
            <p:nvPr/>
          </p:nvSpPr>
          <p:spPr>
            <a:xfrm>
              <a:off x="1971781" y="1810497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DC14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FFDC14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531C72A9-836C-4C74-B946-54A7081A08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2" y="2343447"/>
            <a:ext cx="5546114" cy="5546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1C1971-ADC1-4825-BB96-113537C74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767983">
            <a:off x="8218958" y="473155"/>
            <a:ext cx="1854500" cy="1673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8E9767-5DB3-4F22-AC22-B372F14E2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9832017" flipH="1">
            <a:off x="2777240" y="504553"/>
            <a:ext cx="1854500" cy="16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2: 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8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FBF09512-2EBD-49E9-953F-7EB35E4A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4" y="852512"/>
            <a:ext cx="1147127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2: 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432BF582-82C4-4D2C-AA32-14984342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4" y="1678701"/>
            <a:ext cx="11293156" cy="287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68F827-47AB-40DE-9822-160248E1E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219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3: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altLang="en-US" sz="39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8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842DEF44-4022-43D0-8A62-D4C8F30E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4" y="476592"/>
            <a:ext cx="1147127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3: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BB1EC9AE-221A-42E5-82BA-14D61D8F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" y="1862306"/>
            <a:ext cx="11907520" cy="256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nhà vua hoàn gươm lại cho Long Vương.</a:t>
            </a: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nhà vua hoàn gươm lại cho Long Vương. </a:t>
            </a: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vi-VN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F4364-5CD3-4BD6-B225-6E2392384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800" i="1" dirty="0">
                <a:solidFill>
                  <a:srgbClr val="002060"/>
                </a:solidFill>
                <a:latin typeface="UTM Avo" panose="02040603050506020204" pitchFamily="18" charset="0"/>
              </a:rPr>
              <a:t> 4: 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Thay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đổi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giọng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điệu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6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A7CA5-C93B-46F0-809F-C1AE7A3B2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3" b="25481"/>
          <a:stretch/>
        </p:blipFill>
        <p:spPr>
          <a:xfrm>
            <a:off x="-360680" y="0"/>
            <a:ext cx="13059344" cy="67328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BBCCE6-8F14-451F-B23B-3D46B11B0454}"/>
              </a:ext>
            </a:extLst>
          </p:cNvPr>
          <p:cNvSpPr txBox="1"/>
          <p:nvPr/>
        </p:nvSpPr>
        <p:spPr>
          <a:xfrm>
            <a:off x="2092292" y="2489246"/>
            <a:ext cx="8153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khiến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?</a:t>
            </a:r>
            <a:endParaRPr lang="vi-V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14D4D02-629C-4479-A618-0E535AC7BCEC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9832DE25-57C4-4410-8BEB-92D7007DF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90500"/>
            <a:ext cx="52273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II. </a:t>
            </a:r>
            <a:r>
              <a:rPr lang="en-US" alt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Ghi</a:t>
            </a:r>
            <a:r>
              <a:rPr lang="en-US" alt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nhớ</a:t>
            </a:r>
            <a:endParaRPr lang="en-US" alt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8536ED-66E5-4B46-A256-FB93182B0AAE}"/>
              </a:ext>
            </a:extLst>
          </p:cNvPr>
          <p:cNvSpPr txBox="1"/>
          <p:nvPr/>
        </p:nvSpPr>
        <p:spPr>
          <a:xfrm>
            <a:off x="349250" y="1198513"/>
            <a:ext cx="113487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Muốn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…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2.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,…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3.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…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4.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giọng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điệu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8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ABA45E-4634-45C2-A628-99B6A23AC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28" y="2995291"/>
            <a:ext cx="12322268" cy="39998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C952F8-8381-4D72-864D-ED94E44A22F5}"/>
              </a:ext>
            </a:extLst>
          </p:cNvPr>
          <p:cNvGrpSpPr/>
          <p:nvPr/>
        </p:nvGrpSpPr>
        <p:grpSpPr>
          <a:xfrm>
            <a:off x="538994" y="-290838"/>
            <a:ext cx="10149978" cy="2804791"/>
            <a:chOff x="538994" y="-290838"/>
            <a:chExt cx="10149978" cy="280479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B921810-247E-41BD-A7FF-048704DBE022}"/>
                </a:ext>
              </a:extLst>
            </p:cNvPr>
            <p:cNvSpPr txBox="1"/>
            <p:nvPr/>
          </p:nvSpPr>
          <p:spPr>
            <a:xfrm>
              <a:off x="538994" y="-278350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 err="1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13800" b="1" kern="100" dirty="0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3800" b="1" kern="100" dirty="0" err="1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tập</a:t>
              </a:r>
              <a:endParaRPr lang="zh-CN" altLang="zh-CN" sz="8000" kern="100" dirty="0">
                <a:solidFill>
                  <a:schemeClr val="bg2">
                    <a:lumMod val="25000"/>
                  </a:schemeClr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6">
              <a:extLst>
                <a:ext uri="{FF2B5EF4-FFF2-40B4-BE49-F238E27FC236}">
                  <a16:creationId xmlns:a16="http://schemas.microsoft.com/office/drawing/2014/main" id="{91284948-E0F3-4279-B8AD-8FCB638362C8}"/>
                </a:ext>
              </a:extLst>
            </p:cNvPr>
            <p:cNvSpPr txBox="1"/>
            <p:nvPr/>
          </p:nvSpPr>
          <p:spPr>
            <a:xfrm>
              <a:off x="728738" y="-290838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 err="1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13800" b="1" kern="100" dirty="0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3800" b="1" kern="100" dirty="0" err="1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tập</a:t>
              </a:r>
              <a:endParaRPr lang="zh-CN" altLang="zh-CN" sz="8000" kern="100" dirty="0">
                <a:solidFill>
                  <a:srgbClr val="FFFF00"/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2" descr="图片包含 乐高, 游戏机, 玩具&#10;&#10;描述已自动生成">
            <a:extLst>
              <a:ext uri="{FF2B5EF4-FFF2-40B4-BE49-F238E27FC236}">
                <a16:creationId xmlns:a16="http://schemas.microsoft.com/office/drawing/2014/main" id="{51578175-EFE0-4867-B905-497889FBB8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6"/>
          <a:stretch/>
        </p:blipFill>
        <p:spPr>
          <a:xfrm>
            <a:off x="3854379" y="2020126"/>
            <a:ext cx="6177518" cy="48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13" y="862808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Nam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Nam đi học </a:t>
            </a:r>
            <a:r>
              <a:rPr lang="pl-PL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Nam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Nam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</p:txBody>
      </p:sp>
      <p:pic>
        <p:nvPicPr>
          <p:cNvPr id="27" name="图片 24">
            <a:extLst>
              <a:ext uri="{FF2B5EF4-FFF2-40B4-BE49-F238E27FC236}">
                <a16:creationId xmlns:a16="http://schemas.microsoft.com/office/drawing/2014/main" id="{48BD018F-A23B-4E0C-86A8-1FBE38A88A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200" y="1477010"/>
            <a:ext cx="5523230" cy="55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5C96E-1253-4C65-8BE2-5CA898C9B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50000" r="55926" b="9778"/>
          <a:stretch/>
        </p:blipFill>
        <p:spPr>
          <a:xfrm>
            <a:off x="8398510" y="1519395"/>
            <a:ext cx="3545840" cy="51481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63" y="937400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Thanh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Thanh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pl-PL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Thanh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Thanh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53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ABA45E-4634-45C2-A628-99B6A23AC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28" y="2986612"/>
            <a:ext cx="12344228" cy="4020188"/>
          </a:xfrm>
          <a:prstGeom prst="rect">
            <a:avLst/>
          </a:prstGeom>
        </p:spPr>
      </p:pic>
      <p:pic>
        <p:nvPicPr>
          <p:cNvPr id="3" name="图片 2" descr="图片包含 乐高, 游戏机, 玩具&#10;&#10;描述已自动生成">
            <a:extLst>
              <a:ext uri="{FF2B5EF4-FFF2-40B4-BE49-F238E27FC236}">
                <a16:creationId xmlns:a16="http://schemas.microsoft.com/office/drawing/2014/main" id="{7B8444BA-CE5C-41B3-A1A1-AAA1109DD1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6"/>
          <a:stretch/>
        </p:blipFill>
        <p:spPr>
          <a:xfrm>
            <a:off x="3854379" y="2020126"/>
            <a:ext cx="6177518" cy="48378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A097E3-D8C1-4215-9815-86A9BAF287A1}"/>
              </a:ext>
            </a:extLst>
          </p:cNvPr>
          <p:cNvGrpSpPr/>
          <p:nvPr/>
        </p:nvGrpSpPr>
        <p:grpSpPr>
          <a:xfrm>
            <a:off x="372624" y="-282159"/>
            <a:ext cx="10126604" cy="2796112"/>
            <a:chOff x="372624" y="-282159"/>
            <a:chExt cx="10126604" cy="279611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1182E1E-C35F-44CE-8269-29A9EC4C38B7}"/>
                </a:ext>
              </a:extLst>
            </p:cNvPr>
            <p:cNvSpPr txBox="1"/>
            <p:nvPr/>
          </p:nvSpPr>
          <p:spPr>
            <a:xfrm>
              <a:off x="372624" y="-282159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KHỞI ĐỘNG </a:t>
              </a:r>
              <a:endParaRPr lang="zh-CN" altLang="zh-CN" sz="8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6">
              <a:extLst>
                <a:ext uri="{FF2B5EF4-FFF2-40B4-BE49-F238E27FC236}">
                  <a16:creationId xmlns:a16="http://schemas.microsoft.com/office/drawing/2014/main" id="{D0BDF62D-4CDB-464E-8895-F2A7610CF08F}"/>
                </a:ext>
              </a:extLst>
            </p:cNvPr>
            <p:cNvSpPr txBox="1"/>
            <p:nvPr/>
          </p:nvSpPr>
          <p:spPr>
            <a:xfrm>
              <a:off x="538994" y="-278350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>
                  <a:solidFill>
                    <a:srgbClr val="FFDC14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KHỞI ĐỘNG </a:t>
              </a:r>
              <a:endParaRPr lang="zh-CN" altLang="zh-CN" sz="8000" kern="100" dirty="0">
                <a:solidFill>
                  <a:srgbClr val="FFDC14"/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8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21" y="888787"/>
            <a:ext cx="1100795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B1A9A-A75A-48C4-993F-50528BBB4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17" y="1853150"/>
            <a:ext cx="4469362" cy="49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13" y="862808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992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a/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giờ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kiểm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tra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chẳng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may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hỏng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biết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Xin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mình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mượn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bút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nhé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!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b/ Em gọi điện thoại cho bạn, gặp người ở đầu dây bên kia là bố của bạn. Hãy nói một câu với bác ấy để bác chuyển máy cho em nói chuyện với bạn em.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Mong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bác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con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gặp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An ạ!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c/ Em đang tìm nhà bạn bỗng gặp một chú từ một nhà gần đấy bước ra. Hãy nói một câu nhờ chú ấy chỉ đường.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Xin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chú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chỉ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đường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con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đến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An ạ!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>
                <a:latin typeface="Times New Roman" panose="02020603050405020304" pitchFamily="18" charset="0"/>
              </a:rPr>
              <a:t>Đặt câu khiến theo những yêu cầu dưới đây :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758C59F9-9848-4573-8742-8783471F0701}"/>
              </a:ext>
            </a:extLst>
          </p:cNvPr>
          <p:cNvGrpSpPr/>
          <p:nvPr/>
        </p:nvGrpSpPr>
        <p:grpSpPr>
          <a:xfrm>
            <a:off x="305203" y="278033"/>
            <a:ext cx="2824077" cy="584775"/>
            <a:chOff x="619125" y="486102"/>
            <a:chExt cx="2824077" cy="584775"/>
          </a:xfrm>
        </p:grpSpPr>
        <p:grpSp>
          <p:nvGrpSpPr>
            <p:cNvPr id="15" name="组合 10">
              <a:extLst>
                <a:ext uri="{FF2B5EF4-FFF2-40B4-BE49-F238E27FC236}">
                  <a16:creationId xmlns:a16="http://schemas.microsoft.com/office/drawing/2014/main" id="{6E0468E0-00DA-4E2B-866F-CFB72DE6D1EE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17" name="泪滴形 8">
                <a:extLst>
                  <a:ext uri="{FF2B5EF4-FFF2-40B4-BE49-F238E27FC236}">
                    <a16:creationId xmlns:a16="http://schemas.microsoft.com/office/drawing/2014/main" id="{5EE923F6-64AD-4873-B8BA-C7388593DB4F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9">
                <a:extLst>
                  <a:ext uri="{FF2B5EF4-FFF2-40B4-BE49-F238E27FC236}">
                    <a16:creationId xmlns:a16="http://schemas.microsoft.com/office/drawing/2014/main" id="{B7669F19-D3E6-49F5-AB62-521D196E8813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6" name="文本框 20">
              <a:extLst>
                <a:ext uri="{FF2B5EF4-FFF2-40B4-BE49-F238E27FC236}">
                  <a16:creationId xmlns:a16="http://schemas.microsoft.com/office/drawing/2014/main" id="{EB45D384-4120-4D2B-88C9-9C1D9E200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22906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3 + 4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5F497C2-AED3-4737-AEC2-8D567BE76299}"/>
              </a:ext>
            </a:extLst>
          </p:cNvPr>
          <p:cNvSpPr txBox="1"/>
          <p:nvPr/>
        </p:nvSpPr>
        <p:spPr>
          <a:xfrm>
            <a:off x="566813" y="950341"/>
            <a:ext cx="111679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theo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dưới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844DF2-EAD5-4F7D-ACB3-43009969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A8A273-7969-41DD-BDC0-AA96F7C1F522}"/>
              </a:ext>
            </a:extLst>
          </p:cNvPr>
          <p:cNvSpPr txBox="1"/>
          <p:nvPr/>
        </p:nvSpPr>
        <p:spPr>
          <a:xfrm>
            <a:off x="305203" y="2226270"/>
            <a:ext cx="1193251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b="1" dirty="0">
                <a:latin typeface="UTM Avo" panose="02040603050506020204" pitchFamily="18" charset="0"/>
              </a:rPr>
              <a:t>a/ </a:t>
            </a:r>
            <a:r>
              <a:rPr lang="en-US" altLang="en-US" sz="3600" b="1" dirty="0" err="1"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>
                <a:latin typeface="UTM Avo" panose="02040603050506020204" pitchFamily="18" charset="0"/>
              </a:rPr>
              <a:t>ở </a:t>
            </a:r>
            <a:r>
              <a:rPr lang="en-US" altLang="en-US" sz="3600" b="1" dirty="0" err="1">
                <a:latin typeface="UTM Avo" panose="02040603050506020204" pitchFamily="18" charset="0"/>
              </a:rPr>
              <a:t>trước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động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từ</a:t>
            </a:r>
            <a:r>
              <a:rPr lang="en-US" altLang="en-US" sz="3600" b="1" dirty="0"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 b="1" dirty="0">
                <a:latin typeface="UTM Avo" panose="02040603050506020204" pitchFamily="18" charset="0"/>
              </a:rPr>
              <a:t>b/ </a:t>
            </a:r>
            <a:r>
              <a:rPr lang="en-US" altLang="en-US" sz="3600" b="1" dirty="0" err="1"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hoặc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600" b="1" dirty="0">
                <a:latin typeface="UTM Avo" panose="02040603050506020204" pitchFamily="18" charset="0"/>
              </a:rPr>
              <a:t> ở </a:t>
            </a:r>
            <a:r>
              <a:rPr lang="en-US" altLang="en-US" sz="3600" b="1" dirty="0" err="1"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động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từ</a:t>
            </a:r>
            <a:r>
              <a:rPr lang="en-US" altLang="en-US" sz="3600" b="1" dirty="0"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vi-VN" altLang="en-US" sz="3600" b="1" dirty="0">
                <a:latin typeface="UTM Avo" panose="02040603050506020204" pitchFamily="18" charset="0"/>
              </a:rPr>
              <a:t>c/ Câu khiến có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vi-VN" altLang="en-US" sz="3600" b="1" dirty="0">
                <a:latin typeface="UTM Avo" panose="02040603050506020204" pitchFamily="18" charset="0"/>
              </a:rPr>
              <a:t> hoặc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vi-VN" altLang="en-US" sz="3600" b="1" dirty="0">
                <a:latin typeface="UTM Avo" panose="02040603050506020204" pitchFamily="18" charset="0"/>
              </a:rPr>
              <a:t> ở trước chủ ngữ.</a:t>
            </a:r>
          </a:p>
          <a:p>
            <a:pPr algn="just">
              <a:spcBef>
                <a:spcPct val="50000"/>
              </a:spcBef>
            </a:pPr>
            <a:endParaRPr lang="en-US" altLang="en-US" sz="36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>
                <a:latin typeface="Times New Roman" panose="02020603050405020304" pitchFamily="18" charset="0"/>
              </a:rPr>
              <a:t>Đặt câu khiến theo những yêu cầu dưới đây :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758C59F9-9848-4573-8742-8783471F0701}"/>
              </a:ext>
            </a:extLst>
          </p:cNvPr>
          <p:cNvGrpSpPr/>
          <p:nvPr/>
        </p:nvGrpSpPr>
        <p:grpSpPr>
          <a:xfrm>
            <a:off x="305203" y="278033"/>
            <a:ext cx="2824077" cy="584775"/>
            <a:chOff x="619125" y="486102"/>
            <a:chExt cx="2824077" cy="584775"/>
          </a:xfrm>
        </p:grpSpPr>
        <p:grpSp>
          <p:nvGrpSpPr>
            <p:cNvPr id="15" name="组合 10">
              <a:extLst>
                <a:ext uri="{FF2B5EF4-FFF2-40B4-BE49-F238E27FC236}">
                  <a16:creationId xmlns:a16="http://schemas.microsoft.com/office/drawing/2014/main" id="{6E0468E0-00DA-4E2B-866F-CFB72DE6D1EE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17" name="泪滴形 8">
                <a:extLst>
                  <a:ext uri="{FF2B5EF4-FFF2-40B4-BE49-F238E27FC236}">
                    <a16:creationId xmlns:a16="http://schemas.microsoft.com/office/drawing/2014/main" id="{5EE923F6-64AD-4873-B8BA-C7388593DB4F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9">
                <a:extLst>
                  <a:ext uri="{FF2B5EF4-FFF2-40B4-BE49-F238E27FC236}">
                    <a16:creationId xmlns:a16="http://schemas.microsoft.com/office/drawing/2014/main" id="{B7669F19-D3E6-49F5-AB62-521D196E8813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6" name="文本框 20">
              <a:extLst>
                <a:ext uri="{FF2B5EF4-FFF2-40B4-BE49-F238E27FC236}">
                  <a16:creationId xmlns:a16="http://schemas.microsoft.com/office/drawing/2014/main" id="{EB45D384-4120-4D2B-88C9-9C1D9E200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22906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3 + 4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4844DF2-EAD5-4F7D-ACB3-43009969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B72EE56-AF6D-4B24-A462-C05B37610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67006"/>
              </p:ext>
            </p:extLst>
          </p:nvPr>
        </p:nvGraphicFramePr>
        <p:xfrm>
          <a:off x="394172" y="1004145"/>
          <a:ext cx="11371107" cy="3881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0369">
                  <a:extLst>
                    <a:ext uri="{9D8B030D-6E8A-4147-A177-3AD203B41FA5}">
                      <a16:colId xmlns:a16="http://schemas.microsoft.com/office/drawing/2014/main" val="2957787582"/>
                    </a:ext>
                  </a:extLst>
                </a:gridCol>
                <a:gridCol w="3790369">
                  <a:extLst>
                    <a:ext uri="{9D8B030D-6E8A-4147-A177-3AD203B41FA5}">
                      <a16:colId xmlns:a16="http://schemas.microsoft.com/office/drawing/2014/main" val="2499285124"/>
                    </a:ext>
                  </a:extLst>
                </a:gridCol>
                <a:gridCol w="3790369">
                  <a:extLst>
                    <a:ext uri="{9D8B030D-6E8A-4147-A177-3AD203B41FA5}">
                      <a16:colId xmlns:a16="http://schemas.microsoft.com/office/drawing/2014/main" val="2897484539"/>
                    </a:ext>
                  </a:extLst>
                </a:gridCol>
              </a:tblGrid>
              <a:tr h="897481">
                <a:tc>
                  <a:txBody>
                    <a:bodyPr/>
                    <a:lstStyle/>
                    <a:p>
                      <a:endParaRPr lang="en-US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Tình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huống</a:t>
                      </a:r>
                      <a:endParaRPr lang="en-US" sz="4000" b="1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42834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trước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toán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nhé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toán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nhờ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11375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đi</a:t>
                      </a: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hoặc</a:t>
                      </a: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nào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sau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Chúng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nào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rủ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6426819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 khiến có </a:t>
                      </a:r>
                      <a:r>
                        <a:rPr lang="vi-VN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xin hoặc mong </a:t>
                      </a:r>
                      <a:r>
                        <a:rPr lang="vi-VN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ở trước chủ ngữ.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Xin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tha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con.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xin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mẹ</a:t>
                      </a:r>
                      <a:endParaRPr lang="en-US" sz="2400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886262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12B3982-9DDD-4E9C-B7C2-7DCFC42540AB}"/>
              </a:ext>
            </a:extLst>
          </p:cNvPr>
          <p:cNvSpPr/>
          <p:nvPr/>
        </p:nvSpPr>
        <p:spPr>
          <a:xfrm>
            <a:off x="4277360" y="2103120"/>
            <a:ext cx="3647440" cy="87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C457AF-960F-4B2F-B2F3-37B7B68E20D3}"/>
              </a:ext>
            </a:extLst>
          </p:cNvPr>
          <p:cNvSpPr/>
          <p:nvPr/>
        </p:nvSpPr>
        <p:spPr>
          <a:xfrm>
            <a:off x="8071322" y="1969770"/>
            <a:ext cx="3647440" cy="107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79F8CF-5DFE-4F55-AA2F-5AAD43DEB1AA}"/>
              </a:ext>
            </a:extLst>
          </p:cNvPr>
          <p:cNvSpPr/>
          <p:nvPr/>
        </p:nvSpPr>
        <p:spPr>
          <a:xfrm>
            <a:off x="4256005" y="3118218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EB96F1-D014-4C20-A57A-0E44E8E83C48}"/>
              </a:ext>
            </a:extLst>
          </p:cNvPr>
          <p:cNvSpPr/>
          <p:nvPr/>
        </p:nvSpPr>
        <p:spPr>
          <a:xfrm>
            <a:off x="8049967" y="3180078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D293BD-8E5B-4B22-9651-ADDBA904F727}"/>
              </a:ext>
            </a:extLst>
          </p:cNvPr>
          <p:cNvSpPr/>
          <p:nvPr/>
        </p:nvSpPr>
        <p:spPr>
          <a:xfrm>
            <a:off x="4256005" y="4047040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61AC49-3D0A-49F7-AF32-D790400418C3}"/>
              </a:ext>
            </a:extLst>
          </p:cNvPr>
          <p:cNvSpPr/>
          <p:nvPr/>
        </p:nvSpPr>
        <p:spPr>
          <a:xfrm>
            <a:off x="8071322" y="4084313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6" y="-30480"/>
            <a:ext cx="12373815" cy="7010400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>
            <a:extLst>
              <a:ext uri="{FF2B5EF4-FFF2-40B4-BE49-F238E27FC236}">
                <a16:creationId xmlns:a16="http://schemas.microsoft.com/office/drawing/2014/main" id="{00EF570F-E0E0-4F88-9DDC-7BA2F0F61F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00" y="2886700"/>
            <a:ext cx="4705350" cy="4705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E9604-0E35-4B65-A1D9-4E8306ABE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55" y="1596062"/>
            <a:ext cx="7639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58662" y="3931920"/>
            <a:ext cx="464947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58662" y="4414098"/>
            <a:ext cx="274320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EE2C19-3AFD-4C38-A425-6B035C61AB65}"/>
              </a:ext>
            </a:extLst>
          </p:cNvPr>
          <p:cNvSpPr/>
          <p:nvPr/>
        </p:nvSpPr>
        <p:spPr>
          <a:xfrm>
            <a:off x="421308" y="361102"/>
            <a:ext cx="3063572" cy="2910418"/>
          </a:xfrm>
          <a:prstGeom prst="rect">
            <a:avLst/>
          </a:prstGeom>
          <a:solidFill>
            <a:srgbClr val="4B386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A9E4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E1C69-F512-48CB-A30B-DBAE51934887}"/>
              </a:ext>
            </a:extLst>
          </p:cNvPr>
          <p:cNvSpPr/>
          <p:nvPr/>
        </p:nvSpPr>
        <p:spPr>
          <a:xfrm>
            <a:off x="3480904" y="361102"/>
            <a:ext cx="3063572" cy="2219538"/>
          </a:xfrm>
          <a:prstGeom prst="rect">
            <a:avLst/>
          </a:prstGeom>
          <a:solidFill>
            <a:srgbClr val="63B4B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66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70CCC6-EDE5-4FA5-BD52-6B41299259F3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711468-F8A2-4A52-806D-A3A4FD3A8561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Nam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chạy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bếp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xiếc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8896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58662" y="4433359"/>
            <a:ext cx="464947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58662" y="4915537"/>
            <a:ext cx="895018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739BB-3F3B-4DB9-9220-0DC4110F3404}"/>
              </a:ext>
            </a:extLst>
          </p:cNvPr>
          <p:cNvSpPr/>
          <p:nvPr/>
        </p:nvSpPr>
        <p:spPr>
          <a:xfrm>
            <a:off x="3480904" y="361102"/>
            <a:ext cx="3063572" cy="2219538"/>
          </a:xfrm>
          <a:prstGeom prst="rect">
            <a:avLst/>
          </a:prstGeom>
          <a:solidFill>
            <a:srgbClr val="63B4B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66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49B83-7382-4BA3-AD5C-D57DBC38FC9A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C765D-B6E5-40E7-B809-FB9DCDFAE39A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kiểm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Tuấn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loay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hoay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Nga.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Bỗng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Nga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nữa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77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8310880" y="3937901"/>
            <a:ext cx="3205812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48502" y="4420079"/>
            <a:ext cx="3943018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9B6E6B-3A6B-4B02-B6B9-DAC77958F9C2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73201E-7644-4E02-8A16-3F9FCFEB6833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Sau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dặn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dò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báo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đầy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đủ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64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26858" y="489731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83383" y="3345180"/>
            <a:ext cx="4552979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83383" y="3833758"/>
            <a:ext cx="2099657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873330-DE62-42BD-85F4-12AAF8BEE953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89418" y="1757209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Nam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giọng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điệu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nghiêm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571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69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0E17B17E-D6DB-4C11-975E-2DD3ADA7BD10}"/>
              </a:ext>
            </a:extLst>
          </p:cNvPr>
          <p:cNvSpPr/>
          <p:nvPr/>
        </p:nvSpPr>
        <p:spPr>
          <a:xfrm>
            <a:off x="4583004" y="1309784"/>
            <a:ext cx="3684691" cy="746799"/>
          </a:xfrm>
          <a:prstGeom prst="roundRect">
            <a:avLst>
              <a:gd name="adj" fmla="val 50000"/>
            </a:avLst>
          </a:prstGeom>
          <a:solidFill>
            <a:srgbClr val="64C8E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kern="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  <a:ea typeface="思源宋体 CN" panose="02020400000000000000" pitchFamily="18" charset="-122"/>
                <a:sym typeface="+mn-ea"/>
              </a:rPr>
              <a:t>LUYỆN TỪ VÀ CÂU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Gradoo" panose="02040603050506020204" pitchFamily="18" charset="0"/>
              <a:ea typeface="思源宋体 CN" panose="02020400000000000000" pitchFamily="18" charset="-122"/>
              <a:sym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8FD964-8033-43BD-A7D9-B1235A2F10C3}"/>
              </a:ext>
            </a:extLst>
          </p:cNvPr>
          <p:cNvGrpSpPr/>
          <p:nvPr/>
        </p:nvGrpSpPr>
        <p:grpSpPr>
          <a:xfrm>
            <a:off x="1803847" y="1828252"/>
            <a:ext cx="9182334" cy="1865325"/>
            <a:chOff x="1880049" y="1810497"/>
            <a:chExt cx="9182334" cy="1865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ECB1CE1-0F25-4852-AFB8-52F1E7F2FAD3}"/>
                </a:ext>
              </a:extLst>
            </p:cNvPr>
            <p:cNvSpPr txBox="1"/>
            <p:nvPr/>
          </p:nvSpPr>
          <p:spPr>
            <a:xfrm>
              <a:off x="1880049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0" name="文本框 3">
              <a:extLst>
                <a:ext uri="{FF2B5EF4-FFF2-40B4-BE49-F238E27FC236}">
                  <a16:creationId xmlns:a16="http://schemas.microsoft.com/office/drawing/2014/main" id="{B1D8E67B-126B-4AE1-9970-3063DBC4127D}"/>
                </a:ext>
              </a:extLst>
            </p:cNvPr>
            <p:cNvSpPr txBox="1"/>
            <p:nvPr/>
          </p:nvSpPr>
          <p:spPr>
            <a:xfrm>
              <a:off x="1925915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64C8E8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64C8E8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id="{F3C17A97-1EC9-4269-B894-730309F26ADA}"/>
                </a:ext>
              </a:extLst>
            </p:cNvPr>
            <p:cNvSpPr txBox="1"/>
            <p:nvPr/>
          </p:nvSpPr>
          <p:spPr>
            <a:xfrm>
              <a:off x="1971781" y="1810497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DC14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FFDC14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531C72A9-836C-4C74-B946-54A7081A08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2" y="2343447"/>
            <a:ext cx="5546114" cy="5546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1C1971-ADC1-4825-BB96-113537C74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767983">
            <a:off x="8218958" y="473155"/>
            <a:ext cx="1854500" cy="1673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8E9767-5DB3-4F22-AC22-B372F14E2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9832017" flipH="1">
            <a:off x="2777240" y="504553"/>
            <a:ext cx="1854500" cy="16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5814C-49B7-4BBB-9584-09E4B5CF2916}"/>
              </a:ext>
            </a:extLst>
          </p:cNvPr>
          <p:cNvSpPr/>
          <p:nvPr/>
        </p:nvSpPr>
        <p:spPr>
          <a:xfrm>
            <a:off x="3229580" y="1818105"/>
            <a:ext cx="1352580" cy="5200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000" i="1" dirty="0">
                <a:solidFill>
                  <a:srgbClr val="002060"/>
                </a:solidFill>
                <a:latin typeface="UTM Avo" panose="02040603050506020204" pitchFamily="18" charset="0"/>
              </a:rPr>
              <a:t> 1: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48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/>
      <p:bldP spid="1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FBF09512-2EBD-49E9-953F-7EB35E4A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4" y="324192"/>
            <a:ext cx="114712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000" i="1" dirty="0">
                <a:solidFill>
                  <a:srgbClr val="002060"/>
                </a:solidFill>
                <a:latin typeface="UTM Avo" panose="02040603050506020204" pitchFamily="18" charset="0"/>
              </a:rPr>
              <a:t> 1: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FEE5E-DD67-46BA-A6B8-79CE5B1781EA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73A7E0-1D61-452C-952D-633EDE321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55782A-A33B-47A2-BCA8-5E15D3479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  <p:sp>
        <p:nvSpPr>
          <p:cNvPr id="18" name="Text Box 4">
            <a:extLst>
              <a:ext uri="{FF2B5EF4-FFF2-40B4-BE49-F238E27FC236}">
                <a16:creationId xmlns:a16="http://schemas.microsoft.com/office/drawing/2014/main" id="{C9800B00-7D7B-4697-B14F-45AB133CB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" y="1781322"/>
            <a:ext cx="11287760" cy="431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1011</Words>
  <Application>Microsoft Office PowerPoint</Application>
  <PresentationFormat>Widescreen</PresentationFormat>
  <Paragraphs>131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思源宋体 CN</vt:lpstr>
      <vt:lpstr>UTM Gradoo</vt:lpstr>
      <vt:lpstr>UTM Avo</vt:lpstr>
      <vt:lpstr>UTM Avenida</vt:lpstr>
      <vt:lpstr>Tahoma</vt:lpstr>
      <vt:lpstr>等线</vt:lpstr>
      <vt:lpstr>UTM Showcard</vt:lpstr>
      <vt:lpstr>Arial</vt:lpstr>
      <vt:lpstr>Times New Roman</vt:lpstr>
      <vt:lpstr>思源宋体 CN Heavy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KTUTS</dc:creator>
  <cp:keywords>VIETBAO</cp:keywords>
  <cp:lastModifiedBy>User</cp:lastModifiedBy>
  <cp:revision>KTUTS</cp:revision>
  <dcterms:created xsi:type="dcterms:W3CDTF">2022-01-26T14:52:13Z</dcterms:created>
  <dcterms:modified xsi:type="dcterms:W3CDTF">2022-03-06T16:49:57Z</dcterms:modified>
  <cp:version>G31</cp:version>
</cp:coreProperties>
</file>