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84" r:id="rId3"/>
    <p:sldId id="286" r:id="rId4"/>
    <p:sldId id="261" r:id="rId5"/>
    <p:sldId id="285" r:id="rId6"/>
    <p:sldId id="306" r:id="rId7"/>
    <p:sldId id="262" r:id="rId8"/>
    <p:sldId id="264" r:id="rId9"/>
    <p:sldId id="272" r:id="rId10"/>
    <p:sldId id="269" r:id="rId11"/>
    <p:sldId id="270" r:id="rId12"/>
    <p:sldId id="271" r:id="rId13"/>
    <p:sldId id="307" r:id="rId14"/>
    <p:sldId id="268" r:id="rId15"/>
    <p:sldId id="308" r:id="rId16"/>
    <p:sldId id="287" r:id="rId17"/>
    <p:sldId id="274" r:id="rId18"/>
    <p:sldId id="309" r:id="rId19"/>
    <p:sldId id="310" r:id="rId20"/>
    <p:sldId id="311" r:id="rId21"/>
    <p:sldId id="275" r:id="rId22"/>
    <p:sldId id="312" r:id="rId23"/>
    <p:sldId id="313" r:id="rId24"/>
    <p:sldId id="314" r:id="rId25"/>
    <p:sldId id="315" r:id="rId26"/>
    <p:sldId id="277" r:id="rId27"/>
    <p:sldId id="276" r:id="rId28"/>
    <p:sldId id="316"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15/05/2023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6135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CAB3982E-3C3C-BFFA-B35D-A1DE78FDFF9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8" name="矩形: 圆角 2">
            <a:extLst>
              <a:ext uri="{FF2B5EF4-FFF2-40B4-BE49-F238E27FC236}">
                <a16:creationId xmlns:a16="http://schemas.microsoft.com/office/drawing/2014/main"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par>
                                <p:cTn id="22" presetID="3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Bà khách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ao ước gặp bác sĩ Y-éc-xanh/phần vì ngưỡng mộ người đã tìm ra vi trùng dịch hạch,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phần vì tò mò.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Bà muốn biết điều gì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khiến ông ông chọn cuộc sống nơi góc biển chân trời này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để nghiên cứu những bệnh nhiệt đới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Trong bộ quần áo ka ki sờn cũ</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không là ủi,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 trông ông /như một khách đi tàu/ ngồi toa hạng ba</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 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图片 20">
            <a:extLst>
              <a:ext uri="{FF2B5EF4-FFF2-40B4-BE49-F238E27FC236}">
                <a16:creationId xmlns:a16="http://schemas.microsoft.com/office/drawing/2014/main"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4: Còn lại.</a:t>
            </a:r>
          </a:p>
        </p:txBody>
      </p:sp>
      <p:sp>
        <p:nvSpPr>
          <p:cNvPr id="8" name="TextBox 7">
            <a:extLst>
              <a:ext uri="{FF2B5EF4-FFF2-40B4-BE49-F238E27FC236}">
                <a16:creationId xmlns:a16="http://schemas.microsoft.com/office/drawing/2014/main"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1: Từ đầu đến những bệnh nhiệt đới.</a:t>
            </a:r>
          </a:p>
        </p:txBody>
      </p:sp>
      <p:sp>
        <p:nvSpPr>
          <p:cNvPr id="9" name="TextBox 8">
            <a:extLst>
              <a:ext uri="{FF2B5EF4-FFF2-40B4-BE49-F238E27FC236}">
                <a16:creationId xmlns:a16="http://schemas.microsoft.com/office/drawing/2014/main"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2: Tiếp theo cho đến làm bà chú ý.</a:t>
            </a:r>
          </a:p>
        </p:txBody>
      </p:sp>
      <p:sp>
        <p:nvSpPr>
          <p:cNvPr id="10" name="TextBox 9">
            <a:extLst>
              <a:ext uri="{FF2B5EF4-FFF2-40B4-BE49-F238E27FC236}">
                <a16:creationId xmlns:a16="http://schemas.microsoft.com/office/drawing/2014/main"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 3: Tiếp theo cho đến không có tổ quốc</a:t>
            </a:r>
            <a:endParaRPr lang="en-US" altLang="en-US" sz="33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20">
            <a:extLst>
              <a:ext uri="{FF2B5EF4-FFF2-40B4-BE49-F238E27FC236}">
                <a16:creationId xmlns:a16="http://schemas.microsoft.com/office/drawing/2014/main"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id="{E6CFCDF7-5890-21A4-3571-57E4F2B2D6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0" name="Picture 9">
              <a:extLst>
                <a:ext uri="{FF2B5EF4-FFF2-40B4-BE49-F238E27FC236}">
                  <a16:creationId xmlns:a16="http://schemas.microsoft.com/office/drawing/2014/main"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D5B61D5B-9274-3E95-F23B-C5C379940C6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5" name="Picture 14">
              <a:extLst>
                <a:ext uri="{FF2B5EF4-FFF2-40B4-BE49-F238E27FC236}">
                  <a16:creationId xmlns:a16="http://schemas.microsoft.com/office/drawing/2014/main"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Rectangle: Rounded Corners 18">
                <a:extLst>
                  <a:ext uri="{FF2B5EF4-FFF2-40B4-BE49-F238E27FC236}">
                    <a16:creationId xmlns:a16="http://schemas.microsoft.com/office/drawing/2014/main"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Y-éc-xanh: </a:t>
            </a:r>
            <a:r>
              <a:rPr lang="vi-VN" alt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góc biển chân trời: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xa xôi, cách biệt. </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Bệnh nhiệt đới: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a:t>
            </a: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a16="http://schemas.microsoft.com/office/drawing/2014/main"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a16="http://schemas.microsoft.com/office/drawing/2014/main"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Toa hạng ba: </a:t>
            </a:r>
            <a:r>
              <a:rPr lang="vi-VN" alt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toa tàu dành cho khách bình dân.</a:t>
            </a:r>
          </a:p>
        </p:txBody>
      </p:sp>
      <p:sp>
        <p:nvSpPr>
          <p:cNvPr id="9" name="Rectangle 8">
            <a:extLst>
              <a:ext uri="{FF2B5EF4-FFF2-40B4-BE49-F238E27FC236}">
                <a16:creationId xmlns:a16="http://schemas.microsoft.com/office/drawing/2014/main"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rPr>
                <a:t>TÌM HIỂU BÀI</a:t>
              </a:r>
              <a:endParaRPr lang="en-US" sz="5400" b="1" dirty="0">
                <a:ln w="22225">
                  <a:solidFill>
                    <a:schemeClr val="accent2"/>
                  </a:solidFill>
                  <a:prstDash val="solid"/>
                </a:ln>
                <a:solidFill>
                  <a:schemeClr val="accent2">
                    <a:lumMod val="40000"/>
                    <a:lumOff val="6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1.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Đọc đoạn 1 và cho biết Y-éc-xanh là ai. Vì sao bà khách ao ước gặp ông?</a:t>
            </a:r>
            <a:endParaRPr lang="en-GB"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là người đã tìm ra vi trùng dịch hạch. Bà khách ao ước gặp ông phần vì ngưỡng mộ, phần vì tò mò muốn bi</a:t>
            </a:r>
            <a:r>
              <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ế</a:t>
            </a: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 điều gì khiến ông chọn cuộc sống nơi góc biển chân trời này để nghiên cứu những bệnh nhiệt đới.</a:t>
            </a:r>
            <a:endParaRPr lang="en-GB"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2</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3</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4</a:t>
            </a: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417854" y="481498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F6F5279-C6C6-1742-0CC8-9A4C7AF579E5}"/>
                </a:ext>
              </a:extLst>
            </p:cNvPr>
            <p:cNvSpPr/>
            <p:nvPr/>
          </p:nvSpPr>
          <p:spPr>
            <a:xfrm>
              <a:off x="2432116" y="1596126"/>
              <a:ext cx="9670982"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2">
              <a:extLst>
                <a:ext uri="{FF2B5EF4-FFF2-40B4-BE49-F238E27FC236}">
                  <a16:creationId xmlns:a16="http://schemas.microsoft.com/office/drawing/2014/main" id="{578A89DD-CE40-70CC-E526-9311A23A4C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5. </a:t>
            </a:r>
            <a:r>
              <a:rPr lang="vi-VN" altLang="en-US" sz="3200" b="1" dirty="0">
                <a:solidFill>
                  <a:srgbClr val="0000CC"/>
                </a:solidFill>
                <a:latin typeface="Arial-Rounded" panose="020B0500000000000000" pitchFamily="34" charset="0"/>
                <a:ea typeface="Arial-Rounded" panose="020B0500000000000000" pitchFamily="34" charset="0"/>
                <a:cs typeface="Arial-Rounded" panose="020B0500000000000000" pitchFamily="34"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 Box 10">
            <a:extLst>
              <a:ext uri="{FF2B5EF4-FFF2-40B4-BE49-F238E27FC236}">
                <a16:creationId xmlns:a16="http://schemas.microsoft.com/office/drawing/2014/main"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sĩ!Chúng cháu rất cảm ơn bác đã đến giúp đỡ nhân dân Việt Nam.</a:t>
            </a:r>
            <a:endParaRPr lang="en-US"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Arial-Rounded" panose="020B0500000000000000" pitchFamily="34" charset="0"/>
                <a:ea typeface="Arial-Rounded" panose="020B0500000000000000" pitchFamily="34" charset="0"/>
                <a:cs typeface="Arial-Rounded" panose="020B0500000000000000" pitchFamily="34"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id="{ECED89B5-C954-CDFB-B3EE-F9BEE45E1B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sym typeface="+mn-ea"/>
            </a:endParaRPr>
          </a:p>
        </p:txBody>
      </p:sp>
      <p:sp>
        <p:nvSpPr>
          <p:cNvPr id="9" name="TextBox 8">
            <a:extLst>
              <a:ext uri="{FF2B5EF4-FFF2-40B4-BE49-F238E27FC236}">
                <a16:creationId xmlns:a16="http://schemas.microsoft.com/office/drawing/2014/main"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Calibri" panose="020F0502020204030204" pitchFamily="34" charset="0"/>
                <a:cs typeface="Calibri" panose="020F0502020204030204" pitchFamily="34" charset="0"/>
              </a:rPr>
              <a:t>Bài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đọc</a:t>
            </a:r>
            <a:r>
              <a:rPr lang="en-US" sz="2800" b="1" dirty="0">
                <a:latin typeface="Calibri" panose="020F0502020204030204" pitchFamily="34" charset="0"/>
                <a:cs typeface="Calibri" panose="020F0502020204030204" pitchFamily="34" charset="0"/>
              </a:rPr>
              <a:t> chia </a:t>
            </a:r>
            <a:r>
              <a:rPr lang="en-US" sz="2800" b="1" dirty="0" err="1">
                <a:latin typeface="Calibri" panose="020F0502020204030204" pitchFamily="34" charset="0"/>
                <a:cs typeface="Calibri" panose="020F0502020204030204" pitchFamily="34" charset="0"/>
              </a:rPr>
              <a:t>sẻ</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số</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thông</a:t>
            </a:r>
            <a:r>
              <a:rPr lang="en-US" sz="2800" b="1" dirty="0">
                <a:latin typeface="Calibri" panose="020F0502020204030204" pitchFamily="34" charset="0"/>
                <a:cs typeface="Calibri" panose="020F0502020204030204" pitchFamily="34" charset="0"/>
              </a:rPr>
              <a:t> tin </a:t>
            </a:r>
            <a:r>
              <a:rPr lang="en-US" sz="2800" b="1" dirty="0" err="1">
                <a:latin typeface="Calibri" panose="020F0502020204030204" pitchFamily="34" charset="0"/>
                <a:cs typeface="Calibri" panose="020F0502020204030204" pitchFamily="34" charset="0"/>
              </a:rPr>
              <a:t>về</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Vì</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nhiệm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bổn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phận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ngôi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Đất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bác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sĩ</a:t>
            </a:r>
            <a:r>
              <a:rPr lang="en-US" sz="2800" b="1" dirty="0">
                <a:latin typeface="Calibri" panose="020F0502020204030204" pitchFamily="34" charset="0"/>
                <a:cs typeface="Calibri" panose="020F0502020204030204" pitchFamily="34" charset="0"/>
              </a:rPr>
              <a:t> Y-</a:t>
            </a:r>
            <a:r>
              <a:rPr lang="en-US" sz="2800" b="1" dirty="0" err="1">
                <a:latin typeface="Calibri" panose="020F0502020204030204" pitchFamily="34" charset="0"/>
                <a:cs typeface="Calibri" panose="020F0502020204030204" pitchFamily="34" charset="0"/>
              </a:rPr>
              <a:t>éc</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xanh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phải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xa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Tổ</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quốc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đến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giúp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dân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Việt</a:t>
            </a:r>
            <a:r>
              <a:rPr lang="en-US" sz="2800" b="1" dirty="0">
                <a:latin typeface="Calibri" panose="020F0502020204030204" pitchFamily="34" charset="0"/>
                <a:cs typeface="Calibri" panose="020F0502020204030204" pitchFamily="34"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id="{A9234681-E47F-862D-402B-6FF661433173}"/>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A8BF370E-677F-2546-D84B-FFA6F42F6F2A}"/>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Rectangle 13">
            <a:extLst>
              <a:ext uri="{FF2B5EF4-FFF2-40B4-BE49-F238E27FC236}">
                <a16:creationId xmlns:a16="http://schemas.microsoft.com/office/drawing/2014/main"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34835049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id="{2F8D5BA4-BDCA-72C2-B372-8E66443A3568}"/>
              </a:ext>
            </a:extLst>
          </p:cNvPr>
          <p:cNvSpPr txBox="1"/>
          <p:nvPr/>
        </p:nvSpPr>
        <p:spPr>
          <a:xfrm>
            <a:off x="3581399" y="2762250"/>
            <a:ext cx="5800725" cy="1323439"/>
          </a:xfrm>
          <a:prstGeom prst="rect">
            <a:avLst/>
          </a:prstGeom>
          <a:noFill/>
        </p:spPr>
        <p:txBody>
          <a:bodyPr wrap="square" rtlCol="0">
            <a:spAutoFit/>
          </a:bodyPr>
          <a:lstStyle/>
          <a:p>
            <a:pPr algn="ct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iới thiệu với bạn về người làm nghề y mà em biết.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id="{B9C05D49-20FE-DDC3-4D05-F9C43D3B8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28">
            <a:extLst>
              <a:ext uri="{FF2B5EF4-FFF2-40B4-BE49-F238E27FC236}">
                <a16:creationId xmlns:a16="http://schemas.microsoft.com/office/drawing/2014/main"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28">
            <a:extLst>
              <a:ext uri="{FF2B5EF4-FFF2-40B4-BE49-F238E27FC236}">
                <a16:creationId xmlns:a16="http://schemas.microsoft.com/office/drawing/2014/main"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28">
            <a:extLst>
              <a:ext uri="{FF2B5EF4-FFF2-40B4-BE49-F238E27FC236}">
                <a16:creationId xmlns:a16="http://schemas.microsoft.com/office/drawing/2014/main"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4000"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BÁC SĨ Y-ÉC-XANH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Bà khách thổ lộ nỗi băn khoăn của mình:</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Y-éc-xanh kính mến, ông quên nước Pháp rồi ư? Ông định ở đây suốt đời sao? </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Y-éc-xanh lặng yên nhìn khách, hai bàn tay đan vào nhau, đặt trên đầu gối.</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Tôi là người Pháp. Mãi mãi tôi là công dân Pháp. Người ta không thể nào sống mà không có Tổ quốc.</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Ngừng một chút, ông tiếp:</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id="{F6899DA7-44A6-4ABB-E213-C7F5BD72165A}"/>
                </a:ext>
              </a:extLst>
            </p:cNvPr>
            <p:cNvSpPr txBox="1"/>
            <p:nvPr/>
          </p:nvSpPr>
          <p:spPr>
            <a:xfrm>
              <a:off x="3975651" y="4338604"/>
              <a:ext cx="2533869"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Cambria" panose="02040503050406030204" pitchFamily="18" charset="0"/>
                  <a:ea typeface="Cambria" panose="020405030504060302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31" name="组合 47">
            <a:extLst>
              <a:ext uri="{FF2B5EF4-FFF2-40B4-BE49-F238E27FC236}">
                <a16:creationId xmlns:a16="http://schemas.microsoft.com/office/drawing/2014/main"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id="{DC9B1128-243A-9900-111F-65B8237E29BA}"/>
                </a:ext>
              </a:extLst>
            </p:cNvPr>
            <p:cNvSpPr txBox="1"/>
            <p:nvPr/>
          </p:nvSpPr>
          <p:spPr>
            <a:xfrm>
              <a:off x="4221897" y="4258601"/>
              <a:ext cx="67622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539D05D3-E664-3BC9-1E3C-8CF258A53FE9}"/>
                </a:ext>
              </a:extLst>
            </p:cNvPr>
            <p:cNvSpPr txBox="1"/>
            <p:nvPr/>
          </p:nvSpPr>
          <p:spPr>
            <a:xfrm>
              <a:off x="4340737" y="4237060"/>
              <a:ext cx="54127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Cambria" panose="02040503050406030204" pitchFamily="18" charset="0"/>
                  <a:cs typeface="+mn-ea"/>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17FB7DBA-3196-8FEB-42CC-32C8767643B9}"/>
                </a:ext>
              </a:extLst>
            </p:cNvPr>
            <p:cNvSpPr txBox="1"/>
            <p:nvPr/>
          </p:nvSpPr>
          <p:spPr>
            <a:xfrm>
              <a:off x="4323784" y="4279671"/>
              <a:ext cx="43012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6" name="Picture 45">
            <a:extLst>
              <a:ext uri="{FF2B5EF4-FFF2-40B4-BE49-F238E27FC236}">
                <a16:creationId xmlns:a16="http://schemas.microsoft.com/office/drawing/2014/main"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1152</Words>
  <Application>Microsoft Office PowerPoint</Application>
  <PresentationFormat>Widescreen</PresentationFormat>
  <Paragraphs>149</Paragraphs>
  <Slides>29</Slides>
  <Notes>29</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微软雅黑</vt:lpstr>
      <vt:lpstr>宋体</vt:lpstr>
      <vt:lpstr>#9Slide02 Noi dung dai</vt:lpstr>
      <vt:lpstr>Arial</vt:lpstr>
      <vt:lpstr>Arial-Rounded</vt:lpstr>
      <vt:lpstr>Calibri</vt:lpstr>
      <vt:lpstr>Cambria</vt:lpstr>
      <vt:lpstr>Coiny</vt:lpstr>
      <vt:lpstr>等线</vt:lpstr>
      <vt:lpstr>inpin heiti</vt:lpstr>
      <vt:lpstr>UVN Banh Mi</vt:lpstr>
      <vt:lpstr>字魂131号-酷乐潮玩体</vt:lpstr>
      <vt:lpstr>字魂35号-经典雅黑</vt:lpstr>
      <vt:lpstr>庞门正道标题体</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2023-02-04T03:19:59Z</dcterms:created>
  <dcterms:modified xsi:type="dcterms:W3CDTF">2023-05-15T07:11:38Z</dcterms:modified>
</cp:coreProperties>
</file>