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oiny" panose="020B0604020202020204" charset="0"/>
      <p:regular r:id="rId24"/>
    </p:embeddedFont>
    <p:embeddedFont>
      <p:font typeface="Microsoft Yahei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 Black" panose="020B0604020202020204" charset="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ou8d09uIzFreXqOoFqQJT6AXa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6E8EDF-2E71-4E71-96E0-15C007B50BB0}">
  <a:tblStyle styleId="{896E8EDF-2E71-4E71-96E0-15C007B50B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2CE2808-3ACE-48E7-A3F6-677A7000B8E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GIÁO VIÊN CLICK CHUỘT VÀO TỪNG QUẢ CÀ CHUA =&gt; SẼ XUẤT HIỆN YÊU CẦU.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SAU KHI HOÀN THÀNH, GV CLICK CHUỘT VÀO: “KẾT THÚC BÀI HỌC” </a:t>
            </a:r>
            <a:endParaRPr b="1"/>
          </a:p>
        </p:txBody>
      </p:sp>
      <p:sp>
        <p:nvSpPr>
          <p:cNvPr id="322" name="Google Shape;3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SAU KHI HS TRẢ LỜI XONG, GV CLICK CHUỘT VÀO NÚT “TRỞ VỀ”</a:t>
            </a:r>
            <a:endParaRPr b="1"/>
          </a:p>
        </p:txBody>
      </p:sp>
      <p:sp>
        <p:nvSpPr>
          <p:cNvPr id="338" name="Google Shape;3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SAU KHI HS TRẢ LỜI XONG, GV CLICK CHUỘT VÀO NÚT “TRỞ VỀ”</a:t>
            </a:r>
            <a:endParaRPr b="1"/>
          </a:p>
        </p:txBody>
      </p:sp>
      <p:sp>
        <p:nvSpPr>
          <p:cNvPr id="356" name="Google Shape;3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SAU KHI HS TRẢ LỜI XONG, GV CLICK CHUỘT VÀO NÚT “TRỞ VỀ”</a:t>
            </a:r>
            <a:endParaRPr b="1"/>
          </a:p>
        </p:txBody>
      </p:sp>
      <p:sp>
        <p:nvSpPr>
          <p:cNvPr id="374" name="Google Shape;3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自定义版式">
  <p:cSld name="7_自定义版式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自定义版式">
  <p:cSld name="4_自定义版式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自定义版式">
  <p:cSld name="5_自定义版式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0244" y="1113233"/>
            <a:ext cx="1436235" cy="143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3698" y="-457978"/>
            <a:ext cx="2289329" cy="228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自定义版式">
  <p:cSld name="6_自定义版式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slide" Target="slide20.xml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/>
          <p:nvPr/>
        </p:nvSpPr>
        <p:spPr>
          <a:xfrm>
            <a:off x="2397268" y="916404"/>
            <a:ext cx="9103360" cy="5123509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rgbClr val="FFF2CC"/>
          </a:solidFill>
          <a:ln w="63500" cap="flat" cmpd="sng">
            <a:solidFill>
              <a:srgbClr val="F23D3B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3006176" y="2530569"/>
            <a:ext cx="698722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Nunito Black"/>
              <a:buNone/>
            </a:pPr>
            <a:r>
              <a:rPr lang="en-US" sz="6600" b="0" i="0" u="none" strike="noStrike" cap="none" dirty="0">
                <a:solidFill>
                  <a:srgbClr val="000000"/>
                </a:solidFill>
                <a:latin typeface="Nunito Black"/>
                <a:ea typeface="Nunito Black"/>
                <a:cs typeface="Nunito Black"/>
                <a:sym typeface="Nunito Black"/>
              </a:rPr>
              <a:t>TOÁN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Nunito Black"/>
              <a:buNone/>
            </a:pPr>
            <a:r>
              <a:rPr lang="en-US" sz="6600" b="0" i="0" u="none" strike="noStrike" cap="none" dirty="0" err="1">
                <a:solidFill>
                  <a:srgbClr val="000000"/>
                </a:solidFill>
                <a:latin typeface="Nunito Black"/>
                <a:ea typeface="Nunito Black"/>
                <a:cs typeface="Nunito Black"/>
                <a:sym typeface="Nunito Black"/>
              </a:rPr>
              <a:t>Bảng</a:t>
            </a:r>
            <a:r>
              <a:rPr lang="en-US" sz="6600" b="0" i="0" u="none" strike="noStrike" cap="none" dirty="0">
                <a:solidFill>
                  <a:srgbClr val="000000"/>
                </a:solidFill>
                <a:latin typeface="Nunito Black"/>
                <a:ea typeface="Nunito Black"/>
                <a:cs typeface="Nunito Black"/>
                <a:sym typeface="Nunito Black"/>
              </a:rPr>
              <a:t> chia 4</a:t>
            </a:r>
            <a:endParaRPr sz="6600" b="0" i="0" u="none" strike="noStrike" cap="none" dirty="0">
              <a:solidFill>
                <a:srgbClr val="000000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2445" y="2533271"/>
            <a:ext cx="2319555" cy="424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097" y="5020887"/>
            <a:ext cx="2610234" cy="17542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2878015" y="1329440"/>
            <a:ext cx="6435969" cy="3786373"/>
          </a:xfrm>
          <a:custGeom>
            <a:avLst/>
            <a:gdLst/>
            <a:ahLst/>
            <a:cxnLst/>
            <a:rect l="l" t="t" r="r" b="b"/>
            <a:pathLst>
              <a:path w="2634" h="1701" extrusionOk="0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rgbClr val="FFF2CC"/>
          </a:solidFill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 b="83242"/>
          <a:stretch/>
        </p:blipFill>
        <p:spPr>
          <a:xfrm>
            <a:off x="-330564" y="6468838"/>
            <a:ext cx="12600000" cy="396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91" name="Google Shape;191;p10"/>
          <p:cNvSpPr txBox="1"/>
          <p:nvPr/>
        </p:nvSpPr>
        <p:spPr>
          <a:xfrm>
            <a:off x="3745643" y="3222626"/>
            <a:ext cx="49151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BA27"/>
              </a:buClr>
              <a:buSzPts val="7200"/>
              <a:buFont typeface="Nunito Black"/>
              <a:buNone/>
            </a:pPr>
            <a:r>
              <a:rPr lang="en-US" sz="7200" b="0" i="0" u="none" strike="noStrike" cap="none">
                <a:solidFill>
                  <a:srgbClr val="96BA27"/>
                </a:solidFill>
                <a:latin typeface="Nunito Black"/>
                <a:ea typeface="Nunito Black"/>
                <a:cs typeface="Nunito Black"/>
                <a:sym typeface="Nunito Black"/>
              </a:rPr>
              <a:t>Hoạt động</a:t>
            </a:r>
            <a:endParaRPr sz="7200" b="0" i="0" u="none" strike="noStrike" cap="none">
              <a:solidFill>
                <a:srgbClr val="96BA27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/>
          <p:nvPr/>
        </p:nvSpPr>
        <p:spPr>
          <a:xfrm>
            <a:off x="361950" y="314033"/>
            <a:ext cx="11468099" cy="62867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1" descr="Không có mô tả."/>
          <p:cNvPicPr preferRelativeResize="0"/>
          <p:nvPr/>
        </p:nvPicPr>
        <p:blipFill rotWithShape="1">
          <a:blip r:embed="rId3">
            <a:alphaModFix/>
          </a:blip>
          <a:srcRect t="32226" b="37223"/>
          <a:stretch/>
        </p:blipFill>
        <p:spPr>
          <a:xfrm>
            <a:off x="821900" y="688506"/>
            <a:ext cx="2456827" cy="953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8" name="Google Shape;198;p11"/>
          <p:cNvGraphicFramePr/>
          <p:nvPr/>
        </p:nvGraphicFramePr>
        <p:xfrm>
          <a:off x="941832" y="201676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{A2CE2808-3ACE-48E7-A3F6-677A7000B8E8}</a:tableStyleId>
              </a:tblPr>
              <a:tblGrid>
                <a:gridCol w="198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3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2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9" name="Google Shape;199;p11"/>
          <p:cNvSpPr/>
          <p:nvPr/>
        </p:nvSpPr>
        <p:spPr>
          <a:xfrm>
            <a:off x="4690872" y="3108960"/>
            <a:ext cx="612648" cy="384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5998464" y="3108960"/>
            <a:ext cx="612648" cy="384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7232904" y="3108960"/>
            <a:ext cx="612648" cy="384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8558784" y="3159760"/>
            <a:ext cx="612648" cy="384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9637776" y="3159760"/>
            <a:ext cx="859536" cy="384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grpSp>
        <p:nvGrpSpPr>
          <p:cNvPr id="204" name="Google Shape;204;p11"/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05" name="Google Shape;205;p11"/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06" name="Google Shape;206;p11"/>
              <p:cNvSpPr/>
              <p:nvPr/>
            </p:nvSpPr>
            <p:spPr>
              <a:xfrm>
                <a:off x="510162" y="288903"/>
                <a:ext cx="9507295" cy="1596877"/>
              </a:xfrm>
              <a:custGeom>
                <a:avLst/>
                <a:gdLst/>
                <a:ahLst/>
                <a:cxnLst/>
                <a:rect l="l" t="t" r="r" b="b"/>
                <a:pathLst>
                  <a:path w="30720" h="11496" extrusionOk="0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252000" bIns="4570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2736A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pic>
            <p:nvPicPr>
              <p:cNvPr id="207" name="Google Shape;207;p11"/>
              <p:cNvPicPr preferRelativeResize="0"/>
              <p:nvPr/>
            </p:nvPicPr>
            <p:blipFill rotWithShape="1">
              <a:blip r:embed="rId4">
                <a:alphaModFix/>
              </a:blip>
              <a:srcRect t="18341" r="17084" b="26261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8" name="Google Shape;208;p11"/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Calibri"/>
                <a:buNone/>
              </a:pPr>
              <a:r>
                <a:rPr lang="en-US" sz="7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 Số</a:t>
              </a:r>
              <a:endParaRPr sz="7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/>
          <p:nvPr/>
        </p:nvSpPr>
        <p:spPr>
          <a:xfrm>
            <a:off x="361950" y="314033"/>
            <a:ext cx="11468099" cy="62867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2" descr="Không có mô tả."/>
          <p:cNvPicPr preferRelativeResize="0"/>
          <p:nvPr/>
        </p:nvPicPr>
        <p:blipFill rotWithShape="1">
          <a:blip r:embed="rId3">
            <a:alphaModFix/>
          </a:blip>
          <a:srcRect t="32226" b="37223"/>
          <a:stretch/>
        </p:blipFill>
        <p:spPr>
          <a:xfrm>
            <a:off x="397374" y="537205"/>
            <a:ext cx="2456827" cy="953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12"/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216" name="Google Shape;216;p12"/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12700" cap="flat" cmpd="sng">
              <a:solidFill>
                <a:srgbClr val="FFF2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2"/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600"/>
                <a:buFont typeface="Calibri"/>
                <a:buNone/>
              </a:pPr>
              <a:r>
                <a:rPr lang="en-US" sz="36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2. Toa tàu nào ghi phép tính có kết quả lớn nhất</a:t>
              </a:r>
              <a:endParaRPr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2"/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219" name="Google Shape;219;p12"/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220" name="Google Shape;220;p12"/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221" name="Google Shape;221;p12" descr="A screenshot of a video game&#10;&#10;Description automatically generated with medium confidence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2" name="Google Shape;222;p1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23" name="Google Shape;223;p12"/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/>
              </a:p>
            </p:txBody>
          </p:sp>
          <p:sp>
            <p:nvSpPr>
              <p:cNvPr id="224" name="Google Shape;224;p12"/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</a:t>
                </a:r>
                <a:endParaRPr/>
              </a:p>
            </p:txBody>
          </p:sp>
          <p:sp>
            <p:nvSpPr>
              <p:cNvPr id="225" name="Google Shape;225;p12"/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/>
              </a:p>
            </p:txBody>
          </p:sp>
          <p:sp>
            <p:nvSpPr>
              <p:cNvPr id="226" name="Google Shape;226;p12"/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</a:t>
                </a:r>
                <a:endParaRPr/>
              </a:p>
            </p:txBody>
          </p:sp>
        </p:grpSp>
        <p:sp>
          <p:nvSpPr>
            <p:cNvPr id="227" name="Google Shape;227;p12"/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 : 4</a:t>
              </a:r>
              <a:endParaRPr/>
            </a:p>
          </p:txBody>
        </p:sp>
        <p:sp>
          <p:nvSpPr>
            <p:cNvPr id="228" name="Google Shape;228;p12"/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16: 4</a:t>
              </a:r>
              <a:endParaRPr/>
            </a:p>
          </p:txBody>
        </p:sp>
        <p:sp>
          <p:nvSpPr>
            <p:cNvPr id="229" name="Google Shape;229;p12"/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40 : 4</a:t>
              </a:r>
              <a:endParaRPr/>
            </a:p>
          </p:txBody>
        </p:sp>
        <p:sp>
          <p:nvSpPr>
            <p:cNvPr id="230" name="Google Shape;230;p12"/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24 : 4</a:t>
              </a:r>
              <a:endParaRPr/>
            </a:p>
          </p:txBody>
        </p:sp>
      </p:grpSp>
      <p:sp>
        <p:nvSpPr>
          <p:cNvPr id="231" name="Google Shape;231;p12"/>
          <p:cNvSpPr/>
          <p:nvPr/>
        </p:nvSpPr>
        <p:spPr>
          <a:xfrm>
            <a:off x="4433886" y="3653517"/>
            <a:ext cx="566739" cy="6222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6166958" y="3681467"/>
            <a:ext cx="566739" cy="6222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7879557" y="3644189"/>
            <a:ext cx="758859" cy="6222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>
            <a:off x="9671210" y="3676600"/>
            <a:ext cx="758859" cy="6222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id="235" name="Google Shape;235;p12" descr="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75826" y="3324464"/>
            <a:ext cx="1038226" cy="87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/>
          <p:nvPr/>
        </p:nvSpPr>
        <p:spPr>
          <a:xfrm>
            <a:off x="2878015" y="1329440"/>
            <a:ext cx="6435969" cy="3786373"/>
          </a:xfrm>
          <a:custGeom>
            <a:avLst/>
            <a:gdLst/>
            <a:ahLst/>
            <a:cxnLst/>
            <a:rect l="l" t="t" r="r" b="b"/>
            <a:pathLst>
              <a:path w="2634" h="1701" extrusionOk="0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rgbClr val="FFF2CC"/>
          </a:solidFill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3"/>
          <p:cNvPicPr preferRelativeResize="0"/>
          <p:nvPr/>
        </p:nvPicPr>
        <p:blipFill rotWithShape="1">
          <a:blip r:embed="rId3">
            <a:alphaModFix/>
          </a:blip>
          <a:srcRect b="83242"/>
          <a:stretch/>
        </p:blipFill>
        <p:spPr>
          <a:xfrm>
            <a:off x="-330564" y="6468838"/>
            <a:ext cx="12600000" cy="396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43" name="Google Shape;243;p13"/>
          <p:cNvSpPr txBox="1"/>
          <p:nvPr/>
        </p:nvSpPr>
        <p:spPr>
          <a:xfrm>
            <a:off x="3793125" y="3096802"/>
            <a:ext cx="46057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BA27"/>
              </a:buClr>
              <a:buSzPts val="7200"/>
              <a:buFont typeface="Nunito Black"/>
              <a:buNone/>
            </a:pPr>
            <a:r>
              <a:rPr lang="en-US" sz="7200" b="0" i="0" u="none" strike="noStrike" cap="none">
                <a:solidFill>
                  <a:srgbClr val="96BA27"/>
                </a:solidFill>
                <a:latin typeface="Nunito Black"/>
                <a:ea typeface="Nunito Black"/>
                <a:cs typeface="Nunito Black"/>
                <a:sym typeface="Nunito Black"/>
              </a:rPr>
              <a:t>Luyện tập</a:t>
            </a:r>
            <a:endParaRPr sz="7200" b="0" i="0" u="none" strike="noStrike" cap="none">
              <a:solidFill>
                <a:srgbClr val="96BA27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/>
          <p:nvPr/>
        </p:nvSpPr>
        <p:spPr>
          <a:xfrm>
            <a:off x="361950" y="314033"/>
            <a:ext cx="11468099" cy="62867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14"/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250" name="Google Shape;250;p14"/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51" name="Google Shape;251;p14"/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Số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4"/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endParaRPr/>
          </a:p>
        </p:txBody>
      </p:sp>
      <p:grpSp>
        <p:nvGrpSpPr>
          <p:cNvPr id="253" name="Google Shape;253;p14"/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254" name="Google Shape;254;p14"/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cxnSp>
          <p:nvCxnSpPr>
            <p:cNvPr id="255" name="Google Shape;255;p14"/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56" name="Google Shape;256;p14"/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  <p:cxnSp>
          <p:nvCxnSpPr>
            <p:cNvPr id="258" name="Google Shape;258;p14"/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59" name="Google Shape;259;p14"/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260" name="Google Shape;260;p14"/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261" name="Google Shape;261;p14"/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cxnSp>
          <p:nvCxnSpPr>
            <p:cNvPr id="262" name="Google Shape;262;p14"/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63" name="Google Shape;263;p14"/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/>
            </a:p>
          </p:txBody>
        </p:sp>
        <p:cxnSp>
          <p:nvCxnSpPr>
            <p:cNvPr id="265" name="Google Shape;265;p14"/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66" name="Google Shape;266;p14"/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</p:grpSp>
      <p:sp>
        <p:nvSpPr>
          <p:cNvPr id="267" name="Google Shape;267;p14"/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endParaRPr/>
          </a:p>
        </p:txBody>
      </p:sp>
      <p:sp>
        <p:nvSpPr>
          <p:cNvPr id="268" name="Google Shape;268;p14"/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5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4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4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4</a:t>
            </a:r>
            <a:endParaRPr/>
          </a:p>
        </p:txBody>
      </p:sp>
      <p:grpSp>
        <p:nvGrpSpPr>
          <p:cNvPr id="272" name="Google Shape;272;p14"/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273" name="Google Shape;273;p14"/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cxnSp>
          <p:nvCxnSpPr>
            <p:cNvPr id="274" name="Google Shape;274;p14"/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5" name="Google Shape;275;p14"/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r>
              <a:endParaRPr/>
            </a:p>
          </p:txBody>
        </p:sp>
        <p:cxnSp>
          <p:nvCxnSpPr>
            <p:cNvPr id="277" name="Google Shape;277;p14"/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8" name="Google Shape;278;p14"/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</p:grpSp>
      <p:sp>
        <p:nvSpPr>
          <p:cNvPr id="279" name="Google Shape;279;p14"/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endParaRPr/>
          </a:p>
        </p:txBody>
      </p:sp>
      <p:sp>
        <p:nvSpPr>
          <p:cNvPr id="280" name="Google Shape;280;p14"/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6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4</a:t>
            </a:r>
            <a:endParaRPr/>
          </a:p>
        </p:txBody>
      </p:sp>
      <p:sp>
        <p:nvSpPr>
          <p:cNvPr id="282" name="Google Shape;282;p14"/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283" name="Google Shape;283;p14"/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  <p:sp>
        <p:nvSpPr>
          <p:cNvPr id="284" name="Google Shape;284;p14"/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86" name="Google Shape;286;p14"/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  <p:sp>
        <p:nvSpPr>
          <p:cNvPr id="287" name="Google Shape;287;p14"/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/>
          <p:nvPr/>
        </p:nvSpPr>
        <p:spPr>
          <a:xfrm>
            <a:off x="361950" y="314033"/>
            <a:ext cx="11468099" cy="62867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15"/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294" name="Google Shape;294;p15"/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Có 24 chiếc bánh chia vào các hộp</a:t>
              </a:r>
              <a:r>
                <a:rPr lang="en-US"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mỗi hộp có 4 chiếc bánh. Hỏi được bao nhiêu hộp bánh như vậy?</a:t>
              </a: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6" name="Google Shape;296;p15" descr="A picture containing box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6882" y="1143000"/>
            <a:ext cx="7514565" cy="500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556" y="3758791"/>
            <a:ext cx="852966" cy="85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2208" y="3758791"/>
            <a:ext cx="852967" cy="85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5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0556" y="4102588"/>
            <a:ext cx="852968" cy="85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4246" y="3973379"/>
            <a:ext cx="852968" cy="85296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Tổng: 24 cái bánh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Mỗi hộp: 4 chiếc bánh</a:t>
            </a:r>
            <a:endParaRPr/>
          </a:p>
        </p:txBody>
      </p:sp>
      <p:sp>
        <p:nvSpPr>
          <p:cNvPr id="304" name="Google Shape;304;p15"/>
          <p:cNvSpPr txBox="1"/>
          <p:nvPr/>
        </p:nvSpPr>
        <p:spPr>
          <a:xfrm>
            <a:off x="4607792" y="3566053"/>
            <a:ext cx="612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Được:..... Hộp bánh?</a:t>
            </a:r>
            <a:endParaRPr/>
          </a:p>
        </p:txBody>
      </p:sp>
      <p:sp>
        <p:nvSpPr>
          <p:cNvPr id="305" name="Google Shape;305;p15"/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Chia được số hộp bánh là: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 : 4 = 6 (hộp bánh)</a:t>
            </a:r>
            <a:endParaRPr/>
          </a:p>
        </p:txBody>
      </p:sp>
      <p:sp>
        <p:nvSpPr>
          <p:cNvPr id="308" name="Google Shape;308;p15"/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6 hộp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6"/>
          <p:cNvPicPr preferRelativeResize="0"/>
          <p:nvPr/>
        </p:nvPicPr>
        <p:blipFill rotWithShape="1">
          <a:blip r:embed="rId3">
            <a:alphaModFix/>
          </a:blip>
          <a:srcRect b="83242"/>
          <a:stretch/>
        </p:blipFill>
        <p:spPr>
          <a:xfrm>
            <a:off x="-330564" y="6468838"/>
            <a:ext cx="12600000" cy="396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15" name="Google Shape;3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7608" y="-707253"/>
            <a:ext cx="2722500" cy="25537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16" name="Google Shape;316;p16"/>
          <p:cNvSpPr/>
          <p:nvPr/>
        </p:nvSpPr>
        <p:spPr>
          <a:xfrm>
            <a:off x="5509846" y="1833390"/>
            <a:ext cx="6435969" cy="3786373"/>
          </a:xfrm>
          <a:custGeom>
            <a:avLst/>
            <a:gdLst/>
            <a:ahLst/>
            <a:cxnLst/>
            <a:rect l="l" t="t" r="r" b="b"/>
            <a:pathLst>
              <a:path w="2634" h="1701" extrusionOk="0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rgbClr val="FFF2CC"/>
          </a:solidFill>
          <a:ln w="635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 txBox="1"/>
          <p:nvPr/>
        </p:nvSpPr>
        <p:spPr>
          <a:xfrm>
            <a:off x="6800937" y="3874476"/>
            <a:ext cx="51448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0B41"/>
              </a:buClr>
              <a:buSzPts val="8000"/>
              <a:buFont typeface="Nunito Black"/>
              <a:buNone/>
            </a:pPr>
            <a:r>
              <a:rPr lang="en-US" sz="8000" b="0" i="0" u="none" strike="noStrike" cap="none">
                <a:solidFill>
                  <a:srgbClr val="FA0B41"/>
                </a:solidFill>
                <a:latin typeface="Nunito Black"/>
                <a:ea typeface="Nunito Black"/>
                <a:cs typeface="Nunito Black"/>
                <a:sym typeface="Nunito Black"/>
              </a:rPr>
              <a:t>CỦNG CỐ</a:t>
            </a:r>
            <a:endParaRPr sz="8000" b="0" i="0" u="none" strike="noStrike" cap="none">
              <a:solidFill>
                <a:srgbClr val="FA0B4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pic>
        <p:nvPicPr>
          <p:cNvPr id="318" name="Google Shape;3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9809" y="2353136"/>
            <a:ext cx="2297799" cy="12226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19" name="Google Shape;3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19104" y="1213011"/>
            <a:ext cx="8399229" cy="564498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7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4552" y="308452"/>
            <a:ext cx="1436235" cy="143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2671" y="-544642"/>
            <a:ext cx="2289329" cy="228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7" descr="6"/>
          <p:cNvPicPr preferRelativeResize="0"/>
          <p:nvPr/>
        </p:nvPicPr>
        <p:blipFill rotWithShape="1">
          <a:blip r:embed="rId3">
            <a:alphaModFix/>
          </a:blip>
          <a:srcRect l="47448" t="21697"/>
          <a:stretch/>
        </p:blipFill>
        <p:spPr>
          <a:xfrm>
            <a:off x="9052019" y="5153660"/>
            <a:ext cx="3137535" cy="170434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7"/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9" name="Google Shape;329;p17"/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Nunito Black"/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Nunito Black"/>
                <a:ea typeface="Nunito Black"/>
                <a:cs typeface="Nunito Black"/>
                <a:sym typeface="Nunito Black"/>
              </a:rPr>
              <a:t>QUẢ CÀ CHUA BÍ ẨN</a:t>
            </a:r>
            <a:endParaRPr/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058" y="600022"/>
            <a:ext cx="1313856" cy="91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55315" y="773360"/>
            <a:ext cx="1428423" cy="97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65776" y="2771762"/>
            <a:ext cx="2769841" cy="221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7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35296" y="3956858"/>
            <a:ext cx="2967686" cy="264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7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7120" y="4305993"/>
            <a:ext cx="2696041" cy="245339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7">
            <a:hlinkClick r:id="rId14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Kết thúc bài học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8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4552" y="308452"/>
            <a:ext cx="1436235" cy="143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2671" y="-544642"/>
            <a:ext cx="2289329" cy="228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8" descr="6"/>
          <p:cNvPicPr preferRelativeResize="0"/>
          <p:nvPr/>
        </p:nvPicPr>
        <p:blipFill rotWithShape="1">
          <a:blip r:embed="rId3">
            <a:alphaModFix/>
          </a:blip>
          <a:srcRect l="47448" t="21697"/>
          <a:stretch/>
        </p:blipFill>
        <p:spPr>
          <a:xfrm>
            <a:off x="9052019" y="5178425"/>
            <a:ext cx="3137535" cy="1704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18"/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345" name="Google Shape;345;p18" descr="Shape, rectangl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18"/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Calibri"/>
                <a:buNone/>
              </a:pPr>
              <a:r>
                <a:rPr lang="en-US" sz="7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 : 4 = ?</a:t>
              </a:r>
              <a:endParaRPr/>
            </a:p>
          </p:txBody>
        </p:sp>
      </p:grpSp>
      <p:grpSp>
        <p:nvGrpSpPr>
          <p:cNvPr id="347" name="Google Shape;347;p18"/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348" name="Google Shape;348;p18"/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49" name="Google Shape;349;p18"/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7F7F7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50" name="Google Shape;350;p18"/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6600"/>
                  <a:buFont typeface="Calibri"/>
                  <a:buNone/>
                </a:pPr>
                <a:r>
                  <a:rPr lang="en-US" sz="66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Đáp án: 5</a:t>
                </a:r>
                <a:endParaRPr sz="66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51" name="Google Shape;351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2" name="Google Shape;352;p18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Trở về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8" descr="LINE Creators&amp;#39; Stickers - Boku No Tomato Example with GIF Anim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5870" y="4419631"/>
            <a:ext cx="2260684" cy="183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9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4552" y="308452"/>
            <a:ext cx="1436235" cy="143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2671" y="-544642"/>
            <a:ext cx="2289329" cy="228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9" descr="6"/>
          <p:cNvPicPr preferRelativeResize="0"/>
          <p:nvPr/>
        </p:nvPicPr>
        <p:blipFill rotWithShape="1">
          <a:blip r:embed="rId3">
            <a:alphaModFix/>
          </a:blip>
          <a:srcRect l="47448" t="21697"/>
          <a:stretch/>
        </p:blipFill>
        <p:spPr>
          <a:xfrm>
            <a:off x="9052019" y="5178425"/>
            <a:ext cx="3137535" cy="1704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19"/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363" name="Google Shape;363;p19" descr="Shape, rectangl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19"/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Calibri"/>
                <a:buNone/>
              </a:pPr>
              <a:r>
                <a:rPr lang="en-US" sz="7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32 :.?. = 4</a:t>
              </a:r>
              <a:endParaRPr sz="7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19"/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7F7F7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68" name="Google Shape;368;p19"/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6600"/>
                  <a:buFont typeface="Calibri"/>
                  <a:buNone/>
                </a:pPr>
                <a:r>
                  <a:rPr lang="en-US" sz="66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Đáp án: 8</a:t>
                </a:r>
                <a:endParaRPr sz="66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69" name="Google Shape;369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0" name="Google Shape;370;p19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Trở về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19" descr="LINE Creators&amp;#39; Stickers - Boku No Tomato Example with GIF Anim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5870" y="4419631"/>
            <a:ext cx="2260684" cy="183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b="83242"/>
          <a:stretch/>
        </p:blipFill>
        <p:spPr>
          <a:xfrm>
            <a:off x="-330564" y="6468838"/>
            <a:ext cx="12600000" cy="396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44" name="Google Shape;44;p2"/>
          <p:cNvSpPr/>
          <p:nvPr/>
        </p:nvSpPr>
        <p:spPr>
          <a:xfrm>
            <a:off x="2749843" y="1509100"/>
            <a:ext cx="6692314" cy="3782143"/>
          </a:xfrm>
          <a:custGeom>
            <a:avLst/>
            <a:gdLst/>
            <a:ahLst/>
            <a:cxnLst/>
            <a:rect l="l" t="t" r="r" b="b"/>
            <a:pathLst>
              <a:path w="2634" h="1701" extrusionOk="0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rgbClr val="FFF2CC"/>
          </a:solidFill>
          <a:ln w="63500" cap="flat" cmpd="sng">
            <a:solidFill>
              <a:srgbClr val="F141CF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3250511" y="3079232"/>
            <a:ext cx="526297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2172"/>
              </a:buClr>
              <a:buSzPts val="6600"/>
              <a:buFont typeface="Nunito Black"/>
              <a:buNone/>
            </a:pPr>
            <a:r>
              <a:rPr lang="en-US" sz="6600" b="0" i="0" u="none" strike="noStrike" cap="none">
                <a:solidFill>
                  <a:srgbClr val="3B2172"/>
                </a:solidFill>
                <a:latin typeface="Nunito Black"/>
                <a:ea typeface="Nunito Black"/>
                <a:cs typeface="Nunito Black"/>
                <a:sym typeface="Nunito Black"/>
              </a:rPr>
              <a:t>KHỞI ĐỘNG</a:t>
            </a:r>
            <a:endParaRPr sz="6600" b="0" i="0" u="none" strike="noStrike" cap="none">
              <a:solidFill>
                <a:srgbClr val="3B2172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0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4552" y="308452"/>
            <a:ext cx="1436235" cy="143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2671" y="-544642"/>
            <a:ext cx="2289329" cy="228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0" descr="6"/>
          <p:cNvPicPr preferRelativeResize="0"/>
          <p:nvPr/>
        </p:nvPicPr>
        <p:blipFill rotWithShape="1">
          <a:blip r:embed="rId3">
            <a:alphaModFix/>
          </a:blip>
          <a:srcRect l="47448" t="21697"/>
          <a:stretch/>
        </p:blipFill>
        <p:spPr>
          <a:xfrm>
            <a:off x="9052019" y="5178425"/>
            <a:ext cx="3137535" cy="1704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20"/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381" name="Google Shape;381;p20" descr="Shape, rectangl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20"/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Calibri"/>
                <a:buNone/>
              </a:pPr>
              <a:r>
                <a:rPr lang="en-US" sz="7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36 : 4 = ?</a:t>
              </a:r>
              <a:endParaRPr/>
            </a:p>
          </p:txBody>
        </p:sp>
      </p:grpSp>
      <p:grpSp>
        <p:nvGrpSpPr>
          <p:cNvPr id="383" name="Google Shape;383;p20"/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384" name="Google Shape;384;p20"/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85" name="Google Shape;385;p20"/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7F7F7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86" name="Google Shape;386;p20"/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6600"/>
                  <a:buFont typeface="Calibri"/>
                  <a:buNone/>
                </a:pPr>
                <a:r>
                  <a:rPr lang="en-US" sz="66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Đáp án: 9</a:t>
                </a:r>
                <a:endParaRPr sz="66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87" name="Google Shape;387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8" name="Google Shape;388;p20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Trở về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20" descr="LINE Creators&amp;#39; Stickers - Boku No Tomato Example with GIF Anim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5870" y="4419631"/>
            <a:ext cx="2260684" cy="183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209866">
            <a:off x="793389" y="1816181"/>
            <a:ext cx="3254133" cy="19342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96" name="Google Shape;396;p21"/>
          <p:cNvSpPr/>
          <p:nvPr/>
        </p:nvSpPr>
        <p:spPr>
          <a:xfrm>
            <a:off x="2402792" y="979488"/>
            <a:ext cx="7339724" cy="5122863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rgbClr val="FFF2CC"/>
          </a:solidFill>
          <a:ln w="635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3230" y="3646248"/>
            <a:ext cx="7459286" cy="18526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1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oiny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Coiny"/>
                <a:ea typeface="Coiny"/>
                <a:cs typeface="Coiny"/>
                <a:sym typeface="Coiny"/>
              </a:rPr>
              <a:t>VÀ HẸN GẶP LẠI </a:t>
            </a:r>
            <a:endParaRPr sz="5400" b="0" i="0" u="none" strike="noStrike" cap="none">
              <a:solidFill>
                <a:srgbClr val="000000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4628"/>
              </a:buClr>
              <a:buSzPts val="5400"/>
              <a:buFont typeface="Coiny"/>
              <a:buNone/>
            </a:pPr>
            <a:r>
              <a:rPr lang="en-US" sz="5400" b="0" i="0" u="none" strike="noStrike" cap="none">
                <a:solidFill>
                  <a:srgbClr val="E14628"/>
                </a:solidFill>
                <a:latin typeface="Coiny"/>
                <a:ea typeface="Coiny"/>
                <a:cs typeface="Coiny"/>
                <a:sym typeface="Coiny"/>
              </a:rPr>
              <a:t>TẠM BIỆT</a:t>
            </a:r>
            <a:endParaRPr sz="5400" b="0" i="0" u="none" strike="noStrike" cap="none">
              <a:solidFill>
                <a:srgbClr val="E14628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pic>
        <p:nvPicPr>
          <p:cNvPr id="400" name="Google Shape;40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9191" y="2864572"/>
            <a:ext cx="1801231" cy="9583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01" name="Google Shape;40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07387" y="5045497"/>
            <a:ext cx="3206250" cy="1057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02" name="Google Shape;40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1014" y="2549908"/>
            <a:ext cx="930225" cy="88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2445" y="2533271"/>
            <a:ext cx="2319555" cy="424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6"/>
          <p:cNvPicPr preferRelativeResize="0"/>
          <p:nvPr/>
        </p:nvPicPr>
        <p:blipFill rotWithShape="1">
          <a:blip r:embed="rId4">
            <a:alphaModFix/>
          </a:blip>
          <a:srcRect r="74368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6"/>
          <p:cNvPicPr preferRelativeResize="0"/>
          <p:nvPr/>
        </p:nvPicPr>
        <p:blipFill rotWithShape="1">
          <a:blip r:embed="rId4">
            <a:alphaModFix/>
          </a:blip>
          <a:srcRect l="47448" t="21697"/>
          <a:stretch/>
        </p:blipFill>
        <p:spPr>
          <a:xfrm>
            <a:off x="9606915" y="5348600"/>
            <a:ext cx="3137535" cy="1704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3"/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55" name="Google Shape;55;p3"/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12700" cap="flat" cmpd="sng">
              <a:solidFill>
                <a:srgbClr val="FFF2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7200"/>
                <a:buFont typeface="Calibri"/>
                <a:buNone/>
              </a:pPr>
              <a:r>
                <a:rPr lang="en-US" sz="7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4 x 5 = 20</a:t>
              </a: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510162" y="288903"/>
                <a:ext cx="9507295" cy="1596877"/>
              </a:xfrm>
              <a:custGeom>
                <a:avLst/>
                <a:gdLst/>
                <a:ahLst/>
                <a:cxnLst/>
                <a:rect l="l" t="t" r="r" b="b"/>
                <a:pathLst>
                  <a:path w="30720" h="11496" extrusionOk="0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252000" bIns="4570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2736A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pic>
            <p:nvPicPr>
              <p:cNvPr id="60" name="Google Shape;60;p3"/>
              <p:cNvPicPr preferRelativeResize="0"/>
              <p:nvPr/>
            </p:nvPicPr>
            <p:blipFill rotWithShape="1">
              <a:blip r:embed="rId5">
                <a:alphaModFix/>
              </a:blip>
              <a:srcRect t="18341" r="17084" b="26261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" name="Google Shape;61;p3"/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Calibri"/>
                <a:buNone/>
              </a:pPr>
              <a:r>
                <a:rPr lang="en-US" sz="8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 x 5 = ?</a:t>
              </a:r>
              <a:endParaRPr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2445" y="2533271"/>
            <a:ext cx="2319555" cy="424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" descr="6"/>
          <p:cNvPicPr preferRelativeResize="0"/>
          <p:nvPr/>
        </p:nvPicPr>
        <p:blipFill rotWithShape="1">
          <a:blip r:embed="rId4">
            <a:alphaModFix/>
          </a:blip>
          <a:srcRect r="74368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 descr="6"/>
          <p:cNvPicPr preferRelativeResize="0"/>
          <p:nvPr/>
        </p:nvPicPr>
        <p:blipFill rotWithShape="1">
          <a:blip r:embed="rId4">
            <a:alphaModFix/>
          </a:blip>
          <a:srcRect l="47448" t="21697"/>
          <a:stretch/>
        </p:blipFill>
        <p:spPr>
          <a:xfrm>
            <a:off x="9606915" y="5348600"/>
            <a:ext cx="3137535" cy="1704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4"/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71" name="Google Shape;71;p4"/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12700" cap="flat" cmpd="sng">
              <a:solidFill>
                <a:srgbClr val="FFF2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6600"/>
                <a:buFont typeface="Calibri"/>
                <a:buNone/>
              </a:pPr>
              <a:r>
                <a:rPr lang="en-US" sz="66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4 x 6 = 24</a:t>
              </a: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74" name="Google Shape;74;p4"/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75" name="Google Shape;75;p4"/>
              <p:cNvSpPr/>
              <p:nvPr/>
            </p:nvSpPr>
            <p:spPr>
              <a:xfrm>
                <a:off x="510162" y="288903"/>
                <a:ext cx="9507295" cy="1596877"/>
              </a:xfrm>
              <a:custGeom>
                <a:avLst/>
                <a:gdLst/>
                <a:ahLst/>
                <a:cxnLst/>
                <a:rect l="l" t="t" r="r" b="b"/>
                <a:pathLst>
                  <a:path w="30720" h="11496" extrusionOk="0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252000" bIns="4570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2736A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pic>
            <p:nvPicPr>
              <p:cNvPr id="76" name="Google Shape;76;p4"/>
              <p:cNvPicPr preferRelativeResize="0"/>
              <p:nvPr/>
            </p:nvPicPr>
            <p:blipFill rotWithShape="1">
              <a:blip r:embed="rId5">
                <a:alphaModFix/>
              </a:blip>
              <a:srcRect t="18341" r="17084" b="26261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7" name="Google Shape;77;p4"/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Calibri"/>
                <a:buNone/>
              </a:pPr>
              <a:r>
                <a:rPr lang="en-US" sz="7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 x 6 = ?</a:t>
              </a:r>
              <a:endParaRPr sz="7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/>
          <p:nvPr/>
        </p:nvSpPr>
        <p:spPr>
          <a:xfrm>
            <a:off x="2878015" y="1329440"/>
            <a:ext cx="6435969" cy="3786373"/>
          </a:xfrm>
          <a:custGeom>
            <a:avLst/>
            <a:gdLst/>
            <a:ahLst/>
            <a:cxnLst/>
            <a:rect l="l" t="t" r="r" b="b"/>
            <a:pathLst>
              <a:path w="2634" h="1701" extrusionOk="0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rgbClr val="FFF2CC"/>
          </a:solidFill>
          <a:ln w="635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5"/>
          <p:cNvPicPr preferRelativeResize="0"/>
          <p:nvPr/>
        </p:nvPicPr>
        <p:blipFill rotWithShape="1">
          <a:blip r:embed="rId3">
            <a:alphaModFix/>
          </a:blip>
          <a:srcRect b="83242"/>
          <a:stretch/>
        </p:blipFill>
        <p:spPr>
          <a:xfrm>
            <a:off x="-330564" y="6468838"/>
            <a:ext cx="12600000" cy="3964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85" name="Google Shape;85;p5"/>
          <p:cNvSpPr txBox="1"/>
          <p:nvPr/>
        </p:nvSpPr>
        <p:spPr>
          <a:xfrm>
            <a:off x="3948843" y="2741202"/>
            <a:ext cx="420980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BA27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96BA27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 sz="7200" b="0" i="0" u="none" strike="noStrike" cap="none">
              <a:solidFill>
                <a:srgbClr val="96BA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/>
          <p:nvPr/>
        </p:nvSpPr>
        <p:spPr>
          <a:xfrm>
            <a:off x="636368" y="514058"/>
            <a:ext cx="10946032" cy="56867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6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"/>
          <p:cNvSpPr/>
          <p:nvPr/>
        </p:nvSpPr>
        <p:spPr>
          <a:xfrm>
            <a:off x="771525" y="952499"/>
            <a:ext cx="4057650" cy="2476501"/>
          </a:xfrm>
          <a:prstGeom prst="roundRect">
            <a:avLst>
              <a:gd name="adj" fmla="val 16667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6"/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95" name="Google Shape;95;p6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6"/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101" name="Google Shape;101;p6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107" name="Google Shape;107;p6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113" name="Google Shape;113;p6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6"/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119" name="Google Shape;119;p6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125" name="Google Shape;125;p6"/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6"/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131" name="Google Shape;131;p6"/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12700" cap="flat" cmpd="sng">
              <a:solidFill>
                <a:srgbClr val="FFF2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6600"/>
                <a:buFont typeface="Calibri"/>
                <a:buNone/>
              </a:pPr>
              <a:r>
                <a:rPr lang="en-US" sz="66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4 x 6 = 24</a:t>
              </a:r>
              <a:endParaRPr/>
            </a:p>
          </p:txBody>
        </p:sp>
      </p:grpSp>
      <p:sp>
        <p:nvSpPr>
          <p:cNvPr id="133" name="Google Shape;133;p6"/>
          <p:cNvSpPr/>
          <p:nvPr/>
        </p:nvSpPr>
        <p:spPr>
          <a:xfrm>
            <a:off x="4619584" y="4156709"/>
            <a:ext cx="1162050" cy="6153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6"/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135" name="Google Shape;135;p6"/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12700" cap="flat" cmpd="sng">
              <a:solidFill>
                <a:srgbClr val="FFF2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6600"/>
                <a:buFont typeface="Calibri"/>
                <a:buNone/>
              </a:pPr>
              <a:r>
                <a:rPr lang="en-US" sz="66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24 : 4 = 6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361950" y="314033"/>
            <a:ext cx="11468099" cy="62867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7" descr="6"/>
          <p:cNvPicPr preferRelativeResize="0"/>
          <p:nvPr/>
        </p:nvPicPr>
        <p:blipFill rotWithShape="1">
          <a:blip r:embed="rId3">
            <a:alphaModFix/>
          </a:blip>
          <a:srcRect r="74368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b) Từ bảng nhân 4 hoàn thành bảng chia 4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5" name="Google Shape;145;p7"/>
          <p:cNvGraphicFramePr/>
          <p:nvPr/>
        </p:nvGraphicFramePr>
        <p:xfrm>
          <a:off x="5837332" y="4203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{896E8EDF-2E71-4E71-96E0-15C007B50BB0}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Bảng nhân 4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Bảng chia 4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4 : 4 = 1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8 : 4 = 2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12 : 4 = 3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16 : 4 = 4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20 : 4 = 5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24 : 4 = 6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28 : 4 = 7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32 : 4 = 8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36 : 4 = 9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40 : 4 = 10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B54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46" name="Google Shape;146;p7"/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147" name="Google Shape;147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7"/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i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Lập bảng chia </a:t>
              </a:r>
              <a:r>
                <a:rPr lang="en-US" sz="2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en-US" sz="2400" i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từ bảng nhân </a:t>
              </a:r>
              <a:r>
                <a:rPr lang="en-US" sz="24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en-US" sz="2400" i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</p:grpSp>
      <p:sp>
        <p:nvSpPr>
          <p:cNvPr id="149" name="Google Shape;149;p7"/>
          <p:cNvSpPr/>
          <p:nvPr/>
        </p:nvSpPr>
        <p:spPr>
          <a:xfrm>
            <a:off x="9987832" y="2625593"/>
            <a:ext cx="409297" cy="4159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A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9987831" y="3194481"/>
            <a:ext cx="409297" cy="4159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A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9995578" y="3772994"/>
            <a:ext cx="409297" cy="4159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A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9995578" y="4302617"/>
            <a:ext cx="409297" cy="4159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A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9987830" y="4859078"/>
            <a:ext cx="409297" cy="4159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A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9987829" y="5437591"/>
            <a:ext cx="409297" cy="4159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A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55" name="Google Shape;155;p7"/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E9D1B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Nhận xét: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Số bị chia là tích của các phép nhân.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Số chia đều là số 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Thương là các số tự nhiên tăng dần từ 1 đến 10.</a:t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9980839" y="2102764"/>
            <a:ext cx="409297" cy="4159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A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8" descr="A picture containing text, vector graphics,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7546" y="899840"/>
            <a:ext cx="781690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Cùng học bảng chia 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>
            <a:off x="361950" y="314033"/>
            <a:ext cx="11468099" cy="62867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4253948" y="682418"/>
            <a:ext cx="4840355" cy="5632311"/>
          </a:xfrm>
          <a:custGeom>
            <a:avLst/>
            <a:gdLst/>
            <a:ahLst/>
            <a:cxnLst/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 cap="flat" cmpd="sng">
            <a:solidFill>
              <a:srgbClr val="FF5E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7A45"/>
                </a:solidFill>
                <a:latin typeface="Calibri"/>
                <a:ea typeface="Calibri"/>
                <a:cs typeface="Calibri"/>
                <a:sym typeface="Calibri"/>
              </a:rPr>
              <a:t>   4 : 3 = 1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7A45"/>
                </a:solidFill>
                <a:latin typeface="Calibri"/>
                <a:ea typeface="Calibri"/>
                <a:cs typeface="Calibri"/>
                <a:sym typeface="Calibri"/>
              </a:rPr>
              <a:t>   8 : 4 =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7A45"/>
                </a:solidFill>
                <a:latin typeface="Calibri"/>
                <a:ea typeface="Calibri"/>
                <a:cs typeface="Calibri"/>
                <a:sym typeface="Calibri"/>
              </a:rPr>
              <a:t>   9 : 4 = 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7A45"/>
                </a:solidFill>
                <a:latin typeface="Calibri"/>
                <a:ea typeface="Calibri"/>
                <a:cs typeface="Calibri"/>
                <a:sym typeface="Calibri"/>
              </a:rPr>
              <a:t> 16 : 4 = 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7A45"/>
                </a:solidFill>
                <a:latin typeface="Calibri"/>
                <a:ea typeface="Calibri"/>
                <a:cs typeface="Calibri"/>
                <a:sym typeface="Calibri"/>
              </a:rPr>
              <a:t> 20 : 4 = 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7A45"/>
                </a:solidFill>
                <a:latin typeface="Calibri"/>
                <a:ea typeface="Calibri"/>
                <a:cs typeface="Calibri"/>
                <a:sym typeface="Calibri"/>
              </a:rPr>
              <a:t> 24 : 4 = 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7A45"/>
                </a:solidFill>
                <a:latin typeface="Calibri"/>
                <a:ea typeface="Calibri"/>
                <a:cs typeface="Calibri"/>
                <a:sym typeface="Calibri"/>
              </a:rPr>
              <a:t>  28 : 4 = 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7A45"/>
                </a:solidFill>
                <a:latin typeface="Calibri"/>
                <a:ea typeface="Calibri"/>
                <a:cs typeface="Calibri"/>
                <a:sym typeface="Calibri"/>
              </a:rPr>
              <a:t>  24 : 4 = 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7A45"/>
                </a:solidFill>
                <a:latin typeface="Calibri"/>
                <a:ea typeface="Calibri"/>
                <a:cs typeface="Calibri"/>
                <a:sym typeface="Calibri"/>
              </a:rPr>
              <a:t>  36 : 4 = 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7A45"/>
                </a:solidFill>
                <a:latin typeface="Calibri"/>
                <a:ea typeface="Calibri"/>
                <a:cs typeface="Calibri"/>
                <a:sym typeface="Calibri"/>
              </a:rPr>
              <a:t>    40 : 4 = 10</a:t>
            </a:r>
            <a:endParaRPr/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100" y="2029756"/>
            <a:ext cx="2250848" cy="447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 descr="Compound adjectives | Baamboo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9277" y="682418"/>
            <a:ext cx="788966" cy="6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 descr="Compound adjectives | Baamboo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8243" y="1209192"/>
            <a:ext cx="788966" cy="6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 descr="Compound adjectives | Baamboo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830" y="1711704"/>
            <a:ext cx="788966" cy="6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 descr="Compound adjectives | Baamboo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4812" y="2341011"/>
            <a:ext cx="788966" cy="6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 descr="Compound adjectives | Baamboo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1874" y="2862469"/>
            <a:ext cx="788966" cy="6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 descr="Compound adjectives | Baamboo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359" y="3472830"/>
            <a:ext cx="788966" cy="6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 descr="Compound adjectives | Baamboo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3982" y="3955736"/>
            <a:ext cx="788966" cy="6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 descr="Compound adjectives | Baamboo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7054" y="4542243"/>
            <a:ext cx="926572" cy="6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 descr="Compound adjectives | Baamboo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7261" y="5076027"/>
            <a:ext cx="788966" cy="6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 descr="Compound adjectives | Baambooz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0677" y="5568245"/>
            <a:ext cx="788966" cy="6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Widescreen</PresentationFormat>
  <Paragraphs>155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Coiny</vt:lpstr>
      <vt:lpstr>Microsoft Yahei</vt:lpstr>
      <vt:lpstr>Calibri</vt:lpstr>
      <vt:lpstr>Nunito Black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</cp:revision>
  <dcterms:created xsi:type="dcterms:W3CDTF">2022-05-13T14:37:11Z</dcterms:created>
  <dcterms:modified xsi:type="dcterms:W3CDTF">2022-09-15T05:12:07Z</dcterms:modified>
</cp:coreProperties>
</file>