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1255" r:id="rId4"/>
    <p:sldId id="1256" r:id="rId5"/>
    <p:sldId id="1257" r:id="rId6"/>
    <p:sldId id="281" r:id="rId7"/>
    <p:sldId id="1253" r:id="rId8"/>
    <p:sldId id="1258" r:id="rId9"/>
    <p:sldId id="1242" r:id="rId10"/>
    <p:sldId id="1259" r:id="rId11"/>
    <p:sldId id="1260" r:id="rId12"/>
    <p:sldId id="1262" r:id="rId13"/>
    <p:sldId id="1263" r:id="rId14"/>
    <p:sldId id="282" r:id="rId15"/>
    <p:sldId id="1176" r:id="rId16"/>
    <p:sldId id="1265" r:id="rId17"/>
    <p:sldId id="1266" r:id="rId18"/>
    <p:sldId id="1267" r:id="rId19"/>
    <p:sldId id="283" r:id="rId20"/>
    <p:sldId id="1268" r:id="rId21"/>
    <p:sldId id="125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BDC"/>
    <a:srgbClr val="F87F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280" autoAdjust="0"/>
  </p:normalViewPr>
  <p:slideViewPr>
    <p:cSldViewPr snapToGrid="0" showGuides="1">
      <p:cViewPr varScale="1">
        <p:scale>
          <a:sx n="71" d="100"/>
          <a:sy n="71" d="100"/>
        </p:scale>
        <p:origin x="72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40068-9565-45C6-A1B7-F2152B72FE4C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1235F-1FC2-408D-B839-CF98020B2D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0294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235F-1FC2-408D-B839-CF98020B2D4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76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235F-1FC2-408D-B839-CF98020B2D4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817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5C577-891F-400B-A371-436F3B55372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0091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1235F-1FC2-408D-B839-CF98020B2D4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75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5C577-891F-400B-A371-436F3B55372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10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87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115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715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5C577-891F-400B-A371-436F3B55372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118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8863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085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5C577-891F-400B-A371-436F3B55372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129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284966AE-3F0E-4237-AF92-516A0C0BF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2FD535EA-1B00-4B7E-9DB2-18E4B3D7BF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79286412-EDF7-4625-9993-693DA2EF6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918DA67D-79D5-48CF-9EB0-04C0E3140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A2F1A32-8C61-4FA6-B41C-CEB299322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67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5DC0CF4-FB62-4261-9D3B-060286695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67FDA8C-F3D7-4EE7-BC74-61A33374A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CF0F3309-D67D-41F6-86F9-679BE1470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46CA80C3-A633-4F6B-BC2A-066D955B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9050DA0C-B03D-4F9C-8F6D-C7092F3FB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91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5CBACA2C-5B79-4469-80FE-198BBE4D34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176E16A-ADA3-457C-B49A-9E26C1CA45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EF094C17-68D1-4C96-B8F0-68B7349B5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BAF02F3-1AC0-407E-B1E3-B685F15A2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734813A-3C66-4B3A-8402-27CE56DA7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8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96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788E399-380D-47BD-9DA3-409B51849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A5B93EB-8277-4F5E-9114-14678635B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688CA41-34D8-4C3A-95F3-07137FBD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C9077AB-B937-4F31-B215-D30D7753A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339508C-CC63-45D0-80EB-CA0EB1967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053BD23-FFD1-492D-811E-D873F7999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27E23707-D854-4754-A6C6-6D3D5B1E6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0CA49E8F-DC7D-4E13-B70A-5CE891273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83F8DD5-7695-445C-9DE4-956C23D19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C144EE6A-37B8-4D3A-91F9-2D9C89966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68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82F7D53-984D-46FE-AAE2-3031962CE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0E9BF2A-A6D6-4B5B-9FCD-220832A90A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178E9B43-1F6B-439D-8117-382AEEE89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38EDF29D-6C1E-48E1-B47E-5A6ED2EC2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9F846DC8-96ED-44A4-BAEF-3DF54016C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64170003-9DB2-460C-87C3-875EB2E6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2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FEEC387-9506-4657-AC88-372A7CFA6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2E57A44-0617-49E1-9756-7602480FE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C5E3B2C2-8A84-45F7-98A2-B0D80A7A3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4C1E04AB-1883-4404-8385-64EA950A4F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F5E96E5E-BF68-4B06-A41B-C1F57734D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AFDC956A-1C6F-45A1-B952-AEAEA325C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5C2BA320-6982-4060-A835-B8A795126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9F02417A-2BC5-4092-BA5C-F55534D3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81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B6B6CD6-33C0-455C-B498-4D1E2C459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7692375B-FC59-41A3-837A-67F40F91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3E3F8939-63AF-4EE6-8636-259D05BE4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38D6ABE-02F3-47F8-9BC5-43843E56B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0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CBAD4A27-D61D-4950-8426-50983CA0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35C91EEF-791B-41C9-8D85-53A43F788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38129C7F-0CA3-4129-B849-E6F1EF64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1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7F9645E6-CF73-4734-B018-C68FF259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6082F7D1-6BEC-4C87-9FD6-486C62886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9A88DAA1-35E8-482E-B701-DB5531F76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62360CC3-0109-4D04-B67D-4C7F54203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4DC66571-F7F2-4AEE-B96E-0B8A3064C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07A79C6E-267C-4477-9DC8-7509AF86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13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9BDDECD-7189-4C95-AF9B-ADDF32066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2AEA8B05-83F4-4D47-9313-5B7C1F092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E44E7679-F01C-4AB6-8D31-9EB91497C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19735D7-A5F8-4CD7-9E24-156B504A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07A4CF62-20A3-4DFD-BF83-A9E8049F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3E036396-0325-4B7F-A6C9-44E219394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9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10B39EF-44F4-4041-A914-411B37A9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77D2C10F-5EB3-46A6-86EF-1C7808F0B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145AC576-FF35-4B5D-B96A-85EA37A10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DB65D-F108-4D66-A2BB-7A9F3AC25702}" type="datetimeFigureOut">
              <a:rPr lang="zh-CN" altLang="en-US" smtClean="0"/>
              <a:t>2021/12/25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5888744-95A0-46A8-AA1B-2509649BD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11D3FD0-AF1A-422A-8D64-BC5677432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E056F-168D-48CC-8C72-D900F1F74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9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ll/>
      </p:transition>
    </mc:Choice>
    <mc:Fallback xmlns="">
      <p:transition spd="slow" advClick="0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wav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wav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audio" Target="../media/audio1.wav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4.wav"/><Relationship Id="rId11" Type="http://schemas.openxmlformats.org/officeDocument/2006/relationships/image" Target="../media/image6.wmf"/><Relationship Id="rId5" Type="http://schemas.openxmlformats.org/officeDocument/2006/relationships/audio" Target="../media/audio3.wav"/><Relationship Id="rId10" Type="http://schemas.openxmlformats.org/officeDocument/2006/relationships/slide" Target="slide4.xml"/><Relationship Id="rId4" Type="http://schemas.openxmlformats.org/officeDocument/2006/relationships/audio" Target="../media/audio2.wav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1DFAA7C-FFE0-47E6-AD3F-D5BDE98DF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12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583D6E55-60F8-45B8-97FA-6A660B8D0330}"/>
              </a:ext>
            </a:extLst>
          </p:cNvPr>
          <p:cNvSpPr txBox="1"/>
          <p:nvPr/>
        </p:nvSpPr>
        <p:spPr>
          <a:xfrm>
            <a:off x="2688657" y="2767280"/>
            <a:ext cx="6814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8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8000" b="1" dirty="0">
                <a:solidFill>
                  <a:srgbClr val="800E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2053564B-4E14-4483-90E8-38D9B9C77128}"/>
              </a:ext>
            </a:extLst>
          </p:cNvPr>
          <p:cNvCxnSpPr>
            <a:cxnSpLocks/>
          </p:cNvCxnSpPr>
          <p:nvPr/>
        </p:nvCxnSpPr>
        <p:spPr>
          <a:xfrm>
            <a:off x="3869291" y="4152275"/>
            <a:ext cx="447460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141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 rot="5400000">
            <a:off x="3291682" y="3120232"/>
            <a:ext cx="4214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4040189" y="939800"/>
            <a:ext cx="293052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97189" y="1209676"/>
            <a:ext cx="15716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: 5 =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30 : 5 =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40 : 5 =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: 5 =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25 : 5 =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35 : 5 =</a:t>
            </a: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113213" y="1131889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4135438" y="16557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113213" y="22272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135438" y="39417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4135438" y="2798764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4113213" y="3346451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0063" y="1765301"/>
            <a:ext cx="571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0064" y="3408363"/>
            <a:ext cx="644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0063" y="1227138"/>
            <a:ext cx="5715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0064" y="3941763"/>
            <a:ext cx="644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0063" y="2298701"/>
            <a:ext cx="571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62289" y="2859550"/>
            <a:ext cx="6445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8" name="TextBox 23"/>
          <p:cNvSpPr txBox="1">
            <a:spLocks noChangeArrowheads="1"/>
          </p:cNvSpPr>
          <p:nvPr/>
        </p:nvSpPr>
        <p:spPr bwMode="auto">
          <a:xfrm>
            <a:off x="3468688" y="5441951"/>
            <a:ext cx="6286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gì về các s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ố chia hết cho 5 </a:t>
            </a: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9" name="TextBox 24"/>
          <p:cNvSpPr txBox="1">
            <a:spLocks noChangeArrowheads="1"/>
          </p:cNvSpPr>
          <p:nvPr/>
        </p:nvSpPr>
        <p:spPr bwMode="auto">
          <a:xfrm>
            <a:off x="3541713" y="551338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gì về các phép chia trên?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0" name="TextBox 26"/>
          <p:cNvSpPr txBox="1">
            <a:spLocks noChangeArrowheads="1"/>
          </p:cNvSpPr>
          <p:nvPr/>
        </p:nvSpPr>
        <p:spPr bwMode="auto">
          <a:xfrm>
            <a:off x="1754189" y="693738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chia hết cho 5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61" name="TextBox 27"/>
          <p:cNvSpPr txBox="1">
            <a:spLocks noChangeArrowheads="1"/>
          </p:cNvSpPr>
          <p:nvPr/>
        </p:nvSpPr>
        <p:spPr bwMode="auto">
          <a:xfrm>
            <a:off x="6897688" y="65563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Số không chia hết cho 5</a:t>
            </a:r>
            <a:endParaRPr lang="en-US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6192838" y="1030289"/>
            <a:ext cx="36576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41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32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53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44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46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37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58 : 5 =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19 : 5 =</a:t>
            </a: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7399338" y="1012826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1)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7399338" y="1565276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2)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285038" y="2084388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3)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7399338" y="26939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4)</a:t>
            </a:r>
          </a:p>
        </p:txBody>
      </p:sp>
      <p:sp>
        <p:nvSpPr>
          <p:cNvPr id="35" name="Text Box 26"/>
          <p:cNvSpPr txBox="1">
            <a:spLocks noChangeArrowheads="1"/>
          </p:cNvSpPr>
          <p:nvPr/>
        </p:nvSpPr>
        <p:spPr bwMode="auto">
          <a:xfrm>
            <a:off x="7399338" y="32273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1)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7399338" y="3798888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2)</a:t>
            </a: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7326313" y="4298951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3)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7399338" y="4799013"/>
            <a:ext cx="1447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(dư 4)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339136" y="1012826"/>
            <a:ext cx="571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5488" y="1574207"/>
            <a:ext cx="714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45488" y="2131666"/>
            <a:ext cx="1000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339137" y="2679006"/>
            <a:ext cx="714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59526" y="3214689"/>
            <a:ext cx="7874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45487" y="3765550"/>
            <a:ext cx="5016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59526" y="4323112"/>
            <a:ext cx="571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345488" y="4853163"/>
            <a:ext cx="358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0" name="TextBox 47"/>
          <p:cNvSpPr txBox="1">
            <a:spLocks noChangeArrowheads="1"/>
          </p:cNvSpPr>
          <p:nvPr/>
        </p:nvSpPr>
        <p:spPr bwMode="auto">
          <a:xfrm>
            <a:off x="960305" y="5084144"/>
            <a:ext cx="477486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chữ số </a:t>
            </a:r>
            <a:r>
              <a:rPr lang="vi-V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 cùng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hoặc 5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hết cho 5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81" name="TextBox 48"/>
          <p:cNvSpPr txBox="1">
            <a:spLocks noChangeArrowheads="1"/>
          </p:cNvSpPr>
          <p:nvPr/>
        </p:nvSpPr>
        <p:spPr bwMode="auto">
          <a:xfrm>
            <a:off x="5741995" y="5186180"/>
            <a:ext cx="563700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số </a:t>
            </a:r>
            <a:r>
              <a:rPr lang="vi-V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chữ số tận cùng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hoặc 5 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thì  </a:t>
            </a:r>
            <a:r>
              <a:rPr lang="vi-VN" altLang="en-US" sz="2800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chia hết cho 5</a:t>
            </a:r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827338" y="693738"/>
            <a:ext cx="1143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Cột A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256463" y="6556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Cột B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611813" y="5326062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Nhận xét gì về các số không chia hết cho 5 ?</a:t>
            </a:r>
          </a:p>
        </p:txBody>
      </p:sp>
    </p:spTree>
    <p:extLst>
      <p:ext uri="{BB962C8B-B14F-4D97-AF65-F5344CB8AC3E}">
        <p14:creationId xmlns:p14="http://schemas.microsoft.com/office/powerpoint/2010/main" val="41769342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10258" grpId="0"/>
      <p:bldP spid="10258" grpId="1"/>
      <p:bldP spid="10259" grpId="0"/>
      <p:bldP spid="10259" grpId="1"/>
      <p:bldP spid="10260" grpId="0"/>
      <p:bldP spid="10261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10280" grpId="0"/>
      <p:bldP spid="10281" grpId="0"/>
      <p:bldP spid="48" grpId="0"/>
      <p:bldP spid="48" grpId="1"/>
      <p:bldP spid="49" grpId="0"/>
      <p:bldP spid="49" grpId="1"/>
      <p:bldP spid="50" grpId="0"/>
      <p:bldP spid="5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Free Clip 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6028" y="3755571"/>
            <a:ext cx="2100943" cy="27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31771" y="598714"/>
            <a:ext cx="7217229" cy="3156857"/>
            <a:chOff x="768" y="1488"/>
            <a:chExt cx="3360" cy="1392"/>
          </a:xfrm>
        </p:grpSpPr>
        <p:sp>
          <p:nvSpPr>
            <p:cNvPr id="4" name="AutoShape 10"/>
            <p:cNvSpPr>
              <a:spLocks noChangeArrowheads="1"/>
            </p:cNvSpPr>
            <p:nvPr/>
          </p:nvSpPr>
          <p:spPr bwMode="auto">
            <a:xfrm>
              <a:off x="768" y="1488"/>
              <a:ext cx="3360" cy="1392"/>
            </a:xfrm>
            <a:prstGeom prst="cloudCallout">
              <a:avLst>
                <a:gd name="adj1" fmla="val -47681"/>
                <a:gd name="adj2" fmla="val 74856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 sz="2400"/>
            </a:p>
          </p:txBody>
        </p:sp>
        <p:sp>
          <p:nvSpPr>
            <p:cNvPr id="5" name="Text Box 11"/>
            <p:cNvSpPr txBox="1">
              <a:spLocks noChangeArrowheads="1"/>
            </p:cNvSpPr>
            <p:nvPr/>
          </p:nvSpPr>
          <p:spPr bwMode="auto">
            <a:xfrm>
              <a:off x="1115" y="1915"/>
              <a:ext cx="2826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CC00CC"/>
                  </a:solidFill>
                </a:rPr>
                <a:t>Hãy</a:t>
              </a:r>
              <a:r>
                <a:rPr lang="en-US" sz="2800" dirty="0">
                  <a:solidFill>
                    <a:srgbClr val="CC00CC"/>
                  </a:solidFill>
                </a:rPr>
                <a:t> so </a:t>
              </a:r>
              <a:r>
                <a:rPr lang="en-US" sz="2800" dirty="0" err="1">
                  <a:solidFill>
                    <a:srgbClr val="CC00CC"/>
                  </a:solidFill>
                </a:rPr>
                <a:t>sánh</a:t>
              </a:r>
              <a:r>
                <a:rPr lang="en-US" sz="2800" dirty="0">
                  <a:solidFill>
                    <a:srgbClr val="CC00CC"/>
                  </a:solidFill>
                </a:rPr>
                <a:t> </a:t>
              </a:r>
              <a:r>
                <a:rPr lang="en-US" sz="2800" dirty="0" err="1">
                  <a:solidFill>
                    <a:srgbClr val="CC00CC"/>
                  </a:solidFill>
                </a:rPr>
                <a:t>dấu</a:t>
              </a:r>
              <a:r>
                <a:rPr lang="en-US" sz="2800" dirty="0">
                  <a:solidFill>
                    <a:srgbClr val="CC00CC"/>
                  </a:solidFill>
                </a:rPr>
                <a:t> </a:t>
              </a:r>
              <a:r>
                <a:rPr lang="en-US" sz="2800" dirty="0" err="1">
                  <a:solidFill>
                    <a:srgbClr val="CC00CC"/>
                  </a:solidFill>
                </a:rPr>
                <a:t>hiệu</a:t>
              </a:r>
              <a:r>
                <a:rPr lang="en-US" sz="2800" dirty="0">
                  <a:solidFill>
                    <a:srgbClr val="CC00CC"/>
                  </a:solidFill>
                </a:rPr>
                <a:t> chia </a:t>
              </a:r>
              <a:r>
                <a:rPr lang="en-US" sz="2800" dirty="0" err="1">
                  <a:solidFill>
                    <a:srgbClr val="CC00CC"/>
                  </a:solidFill>
                </a:rPr>
                <a:t>hết</a:t>
              </a:r>
              <a:r>
                <a:rPr lang="en-US" sz="2800" dirty="0">
                  <a:solidFill>
                    <a:srgbClr val="CC00CC"/>
                  </a:solidFill>
                </a:rPr>
                <a:t> </a:t>
              </a:r>
              <a:r>
                <a:rPr lang="en-US" sz="2800" dirty="0" err="1">
                  <a:solidFill>
                    <a:srgbClr val="CC00CC"/>
                  </a:solidFill>
                </a:rPr>
                <a:t>cho</a:t>
              </a:r>
              <a:r>
                <a:rPr lang="en-US" sz="2800" dirty="0">
                  <a:solidFill>
                    <a:srgbClr val="CC00CC"/>
                  </a:solidFill>
                </a:rPr>
                <a:t> 2 </a:t>
              </a:r>
              <a:r>
                <a:rPr lang="en-US" sz="2800" dirty="0" err="1">
                  <a:solidFill>
                    <a:srgbClr val="CC00CC"/>
                  </a:solidFill>
                </a:rPr>
                <a:t>và</a:t>
              </a:r>
              <a:r>
                <a:rPr lang="en-US" sz="2800" dirty="0">
                  <a:solidFill>
                    <a:srgbClr val="CC00CC"/>
                  </a:solidFill>
                </a:rPr>
                <a:t> </a:t>
              </a:r>
              <a:r>
                <a:rPr lang="en-US" sz="2800" dirty="0" err="1">
                  <a:solidFill>
                    <a:srgbClr val="CC00CC"/>
                  </a:solidFill>
                </a:rPr>
                <a:t>dấu</a:t>
              </a:r>
              <a:r>
                <a:rPr lang="en-US" sz="2800" dirty="0">
                  <a:solidFill>
                    <a:srgbClr val="CC00CC"/>
                  </a:solidFill>
                </a:rPr>
                <a:t> </a:t>
              </a:r>
              <a:r>
                <a:rPr lang="en-US" sz="2800" dirty="0" err="1">
                  <a:solidFill>
                    <a:srgbClr val="CC00CC"/>
                  </a:solidFill>
                </a:rPr>
                <a:t>hiệu</a:t>
              </a:r>
              <a:r>
                <a:rPr lang="en-US" sz="2800" dirty="0">
                  <a:solidFill>
                    <a:srgbClr val="CC00CC"/>
                  </a:solidFill>
                </a:rPr>
                <a:t> chia </a:t>
              </a:r>
              <a:r>
                <a:rPr lang="en-US" sz="2800" dirty="0" err="1">
                  <a:solidFill>
                    <a:srgbClr val="CC00CC"/>
                  </a:solidFill>
                </a:rPr>
                <a:t>hết</a:t>
              </a:r>
              <a:r>
                <a:rPr lang="en-US" sz="2800" dirty="0">
                  <a:solidFill>
                    <a:srgbClr val="CC00CC"/>
                  </a:solidFill>
                </a:rPr>
                <a:t> </a:t>
              </a:r>
              <a:r>
                <a:rPr lang="en-US" sz="2800" dirty="0" err="1">
                  <a:solidFill>
                    <a:srgbClr val="CC00CC"/>
                  </a:solidFill>
                </a:rPr>
                <a:t>cho</a:t>
              </a:r>
              <a:r>
                <a:rPr lang="en-US" sz="2800" dirty="0">
                  <a:solidFill>
                    <a:srgbClr val="CC00CC"/>
                  </a:solidFill>
                </a:rPr>
                <a:t> 5.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60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3581400" y="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687286" y="1632856"/>
            <a:ext cx="90895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3300"/>
                </a:solidFill>
              </a:rPr>
              <a:t>Giống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nhau</a:t>
            </a:r>
            <a:r>
              <a:rPr lang="en-US" sz="3200" b="1" dirty="0">
                <a:solidFill>
                  <a:srgbClr val="FF3300"/>
                </a:solidFill>
              </a:rPr>
              <a:t>: </a:t>
            </a:r>
            <a:r>
              <a:rPr lang="en-US" sz="3200" b="1" dirty="0" err="1">
                <a:solidFill>
                  <a:srgbClr val="0000FF"/>
                </a:solidFill>
              </a:rPr>
              <a:t>Đều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0.</a:t>
            </a:r>
            <a:endParaRPr lang="en-US" sz="3200" dirty="0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578428" y="2465223"/>
            <a:ext cx="10210800" cy="2509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3200" b="1" dirty="0" err="1">
                <a:solidFill>
                  <a:srgbClr val="FF3300"/>
                </a:solidFill>
              </a:rPr>
              <a:t>Khác</a:t>
            </a:r>
            <a:r>
              <a:rPr lang="en-US" sz="3200" b="1" dirty="0">
                <a:solidFill>
                  <a:srgbClr val="FF3300"/>
                </a:solidFill>
              </a:rPr>
              <a:t> </a:t>
            </a:r>
            <a:r>
              <a:rPr lang="en-US" sz="3200" b="1" dirty="0" err="1">
                <a:solidFill>
                  <a:srgbClr val="FF3300"/>
                </a:solidFill>
              </a:rPr>
              <a:t>nhau</a:t>
            </a:r>
            <a:r>
              <a:rPr lang="en-US" sz="3200" b="1" dirty="0">
                <a:solidFill>
                  <a:srgbClr val="FF3300"/>
                </a:solidFill>
              </a:rPr>
              <a:t>: </a:t>
            </a:r>
          </a:p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rgbClr val="FF3300"/>
                </a:solidFill>
              </a:rPr>
              <a:t>    </a:t>
            </a:r>
            <a:r>
              <a:rPr lang="en-US" sz="3200" b="1" dirty="0">
                <a:solidFill>
                  <a:srgbClr val="0000FF"/>
                </a:solidFill>
              </a:rPr>
              <a:t>- </a:t>
            </a:r>
            <a:r>
              <a:rPr lang="en-US" sz="3200" b="1" dirty="0" err="1">
                <a:solidFill>
                  <a:srgbClr val="0000FF"/>
                </a:solidFill>
              </a:rPr>
              <a:t>Dấu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hiệu</a:t>
            </a:r>
            <a:r>
              <a:rPr lang="en-US" sz="3200" b="1" dirty="0">
                <a:solidFill>
                  <a:srgbClr val="0000FF"/>
                </a:solidFill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</a:rPr>
              <a:t>hết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2, </a:t>
            </a:r>
            <a:r>
              <a:rPr lang="en-US" sz="3200" b="1" dirty="0" err="1">
                <a:solidFill>
                  <a:srgbClr val="0000FF"/>
                </a:solidFill>
              </a:rPr>
              <a:t>ngoài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tận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0 </a:t>
            </a:r>
            <a:r>
              <a:rPr lang="en-US" sz="3200" b="1" dirty="0" err="1">
                <a:solidFill>
                  <a:srgbClr val="0000FF"/>
                </a:solidFill>
              </a:rPr>
              <a:t>còn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có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các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: 2, 4, 6, 8.</a:t>
            </a:r>
          </a:p>
          <a:p>
            <a:pPr algn="just">
              <a:lnSpc>
                <a:spcPct val="125000"/>
              </a:lnSpc>
            </a:pPr>
            <a:r>
              <a:rPr lang="en-US" sz="3200" b="1" dirty="0">
                <a:solidFill>
                  <a:srgbClr val="0000FF"/>
                </a:solidFill>
              </a:rPr>
              <a:t>    - </a:t>
            </a:r>
            <a:r>
              <a:rPr lang="en-US" sz="3200" b="1" dirty="0" err="1">
                <a:solidFill>
                  <a:srgbClr val="0000FF"/>
                </a:solidFill>
              </a:rPr>
              <a:t>Dấu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hiệu</a:t>
            </a:r>
            <a:r>
              <a:rPr lang="en-US" sz="3200" b="1" dirty="0">
                <a:solidFill>
                  <a:srgbClr val="0000FF"/>
                </a:solidFill>
              </a:rPr>
              <a:t> chia </a:t>
            </a:r>
            <a:r>
              <a:rPr lang="en-US" sz="3200" b="1" dirty="0" err="1">
                <a:solidFill>
                  <a:srgbClr val="0000FF"/>
                </a:solidFill>
              </a:rPr>
              <a:t>hết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cho</a:t>
            </a:r>
            <a:r>
              <a:rPr lang="en-US" sz="3200" b="1" dirty="0">
                <a:solidFill>
                  <a:srgbClr val="0000FF"/>
                </a:solidFill>
              </a:rPr>
              <a:t> 5 </a:t>
            </a:r>
            <a:r>
              <a:rPr lang="en-US" sz="3200" b="1" dirty="0" err="1">
                <a:solidFill>
                  <a:srgbClr val="0000FF"/>
                </a:solidFill>
              </a:rPr>
              <a:t>tận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cùng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là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chữ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số</a:t>
            </a:r>
            <a:r>
              <a:rPr lang="en-US" sz="3200" b="1" dirty="0">
                <a:solidFill>
                  <a:srgbClr val="0000FF"/>
                </a:solidFill>
              </a:rPr>
              <a:t> 0 </a:t>
            </a:r>
            <a:r>
              <a:rPr lang="en-US" sz="3200" b="1" dirty="0" err="1">
                <a:solidFill>
                  <a:srgbClr val="0000FF"/>
                </a:solidFill>
              </a:rPr>
              <a:t>hoặc</a:t>
            </a:r>
            <a:r>
              <a:rPr lang="en-US" sz="3200" b="1" dirty="0">
                <a:solidFill>
                  <a:srgbClr val="0000FF"/>
                </a:solidFill>
              </a:rPr>
              <a:t> 5.</a:t>
            </a:r>
            <a:endParaRPr lang="en-US" sz="3200" dirty="0"/>
          </a:p>
        </p:txBody>
      </p:sp>
      <p:sp>
        <p:nvSpPr>
          <p:cNvPr id="9" name="任意多边形: 形状 14"/>
          <p:cNvSpPr>
            <a:spLocks/>
          </p:cNvSpPr>
          <p:nvPr/>
        </p:nvSpPr>
        <p:spPr bwMode="auto">
          <a:xfrm rot="18988399" flipH="1">
            <a:off x="680232" y="1557300"/>
            <a:ext cx="740475" cy="75364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133">
              <a:solidFill>
                <a:schemeClr val="bg1">
                  <a:lumMod val="50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10" name="任意多边形: 形状 14"/>
          <p:cNvSpPr>
            <a:spLocks/>
          </p:cNvSpPr>
          <p:nvPr/>
        </p:nvSpPr>
        <p:spPr bwMode="auto">
          <a:xfrm rot="18988399" flipH="1">
            <a:off x="734662" y="2493471"/>
            <a:ext cx="740475" cy="753645"/>
          </a:xfrm>
          <a:custGeom>
            <a:avLst/>
            <a:gdLst>
              <a:gd name="T0" fmla="*/ 3188 w 3399"/>
              <a:gd name="T1" fmla="*/ 209 h 3399"/>
              <a:gd name="T2" fmla="*/ 2961 w 3399"/>
              <a:gd name="T3" fmla="*/ 104 h 3399"/>
              <a:gd name="T4" fmla="*/ 1582 w 3399"/>
              <a:gd name="T5" fmla="*/ 562 h 3399"/>
              <a:gd name="T6" fmla="*/ 855 w 3399"/>
              <a:gd name="T7" fmla="*/ 624 h 3399"/>
              <a:gd name="T8" fmla="*/ 684 w 3399"/>
              <a:gd name="T9" fmla="*/ 795 h 3399"/>
              <a:gd name="T10" fmla="*/ 1099 w 3399"/>
              <a:gd name="T11" fmla="*/ 1209 h 3399"/>
              <a:gd name="T12" fmla="*/ 978 w 3399"/>
              <a:gd name="T13" fmla="*/ 2218 h 3399"/>
              <a:gd name="T14" fmla="*/ 336 w 3399"/>
              <a:gd name="T15" fmla="*/ 2339 h 3399"/>
              <a:gd name="T16" fmla="*/ 111 w 3399"/>
              <a:gd name="T17" fmla="*/ 2565 h 3399"/>
              <a:gd name="T18" fmla="*/ 550 w 3399"/>
              <a:gd name="T19" fmla="*/ 2769 h 3399"/>
              <a:gd name="T20" fmla="*/ 643 w 3399"/>
              <a:gd name="T21" fmla="*/ 2883 h 3399"/>
              <a:gd name="T22" fmla="*/ 835 w 3399"/>
              <a:gd name="T23" fmla="*/ 3289 h 3399"/>
              <a:gd name="T24" fmla="*/ 1061 w 3399"/>
              <a:gd name="T25" fmla="*/ 3063 h 3399"/>
              <a:gd name="T26" fmla="*/ 1182 w 3399"/>
              <a:gd name="T27" fmla="*/ 2421 h 3399"/>
              <a:gd name="T28" fmla="*/ 2190 w 3399"/>
              <a:gd name="T29" fmla="*/ 2299 h 3399"/>
              <a:gd name="T30" fmla="*/ 2605 w 3399"/>
              <a:gd name="T31" fmla="*/ 2713 h 3399"/>
              <a:gd name="T32" fmla="*/ 2775 w 3399"/>
              <a:gd name="T33" fmla="*/ 2543 h 3399"/>
              <a:gd name="T34" fmla="*/ 2837 w 3399"/>
              <a:gd name="T35" fmla="*/ 1816 h 3399"/>
              <a:gd name="T36" fmla="*/ 3294 w 3399"/>
              <a:gd name="T37" fmla="*/ 436 h 3399"/>
              <a:gd name="T38" fmla="*/ 3188 w 3399"/>
              <a:gd name="T39" fmla="*/ 210 h 3399"/>
              <a:gd name="T40" fmla="*/ 3188 w 3399"/>
              <a:gd name="T41" fmla="*/ 210 h 3399"/>
              <a:gd name="T42" fmla="*/ 3188 w 3399"/>
              <a:gd name="T43" fmla="*/ 210 h 3399"/>
              <a:gd name="T44" fmla="*/ 3188 w 3399"/>
              <a:gd name="T45" fmla="*/ 209 h 3399"/>
              <a:gd name="T46" fmla="*/ 3188 w 3399"/>
              <a:gd name="T47" fmla="*/ 209 h 3399"/>
              <a:gd name="T48" fmla="*/ 2864 w 3399"/>
              <a:gd name="T49" fmla="*/ 824 h 3399"/>
              <a:gd name="T50" fmla="*/ 2578 w 3399"/>
              <a:gd name="T51" fmla="*/ 821 h 3399"/>
              <a:gd name="T52" fmla="*/ 2574 w 3399"/>
              <a:gd name="T53" fmla="*/ 534 h 3399"/>
              <a:gd name="T54" fmla="*/ 2861 w 3399"/>
              <a:gd name="T55" fmla="*/ 537 h 3399"/>
              <a:gd name="T56" fmla="*/ 2864 w 3399"/>
              <a:gd name="T57" fmla="*/ 824 h 3399"/>
              <a:gd name="T58" fmla="*/ 2864 w 3399"/>
              <a:gd name="T59" fmla="*/ 824 h 3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399" h="3399">
                <a:moveTo>
                  <a:pt x="3188" y="209"/>
                </a:moveTo>
                <a:cubicBezTo>
                  <a:pt x="3132" y="154"/>
                  <a:pt x="3037" y="117"/>
                  <a:pt x="2961" y="104"/>
                </a:cubicBezTo>
                <a:cubicBezTo>
                  <a:pt x="2375" y="0"/>
                  <a:pt x="1855" y="327"/>
                  <a:pt x="1582" y="562"/>
                </a:cubicBezTo>
                <a:cubicBezTo>
                  <a:pt x="1431" y="552"/>
                  <a:pt x="855" y="624"/>
                  <a:pt x="855" y="624"/>
                </a:cubicBezTo>
                <a:cubicBezTo>
                  <a:pt x="551" y="663"/>
                  <a:pt x="684" y="795"/>
                  <a:pt x="684" y="795"/>
                </a:cubicBezTo>
                <a:cubicBezTo>
                  <a:pt x="1099" y="1209"/>
                  <a:pt x="1099" y="1209"/>
                  <a:pt x="1099" y="1209"/>
                </a:cubicBezTo>
                <a:cubicBezTo>
                  <a:pt x="884" y="1916"/>
                  <a:pt x="1014" y="2047"/>
                  <a:pt x="978" y="2218"/>
                </a:cubicBezTo>
                <a:cubicBezTo>
                  <a:pt x="942" y="2389"/>
                  <a:pt x="655" y="2319"/>
                  <a:pt x="336" y="2339"/>
                </a:cubicBezTo>
                <a:cubicBezTo>
                  <a:pt x="18" y="2359"/>
                  <a:pt x="0" y="2473"/>
                  <a:pt x="111" y="2565"/>
                </a:cubicBezTo>
                <a:cubicBezTo>
                  <a:pt x="194" y="2634"/>
                  <a:pt x="436" y="2727"/>
                  <a:pt x="550" y="2769"/>
                </a:cubicBezTo>
                <a:cubicBezTo>
                  <a:pt x="577" y="2783"/>
                  <a:pt x="616" y="2814"/>
                  <a:pt x="643" y="2883"/>
                </a:cubicBezTo>
                <a:cubicBezTo>
                  <a:pt x="688" y="3005"/>
                  <a:pt x="772" y="3213"/>
                  <a:pt x="835" y="3289"/>
                </a:cubicBezTo>
                <a:cubicBezTo>
                  <a:pt x="927" y="3399"/>
                  <a:pt x="1041" y="3382"/>
                  <a:pt x="1061" y="3063"/>
                </a:cubicBezTo>
                <a:cubicBezTo>
                  <a:pt x="1081" y="2744"/>
                  <a:pt x="1011" y="2458"/>
                  <a:pt x="1182" y="2421"/>
                </a:cubicBezTo>
                <a:cubicBezTo>
                  <a:pt x="1353" y="2385"/>
                  <a:pt x="1483" y="2515"/>
                  <a:pt x="2190" y="2299"/>
                </a:cubicBezTo>
                <a:cubicBezTo>
                  <a:pt x="2605" y="2713"/>
                  <a:pt x="2605" y="2713"/>
                  <a:pt x="2605" y="2713"/>
                </a:cubicBezTo>
                <a:cubicBezTo>
                  <a:pt x="2605" y="2713"/>
                  <a:pt x="2737" y="2847"/>
                  <a:pt x="2775" y="2543"/>
                </a:cubicBezTo>
                <a:cubicBezTo>
                  <a:pt x="2775" y="2543"/>
                  <a:pt x="2847" y="1967"/>
                  <a:pt x="2837" y="1816"/>
                </a:cubicBezTo>
                <a:cubicBezTo>
                  <a:pt x="3072" y="1542"/>
                  <a:pt x="3399" y="1022"/>
                  <a:pt x="3294" y="436"/>
                </a:cubicBezTo>
                <a:cubicBezTo>
                  <a:pt x="3280" y="360"/>
                  <a:pt x="3244" y="266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10"/>
                  <a:pt x="3188" y="210"/>
                  <a:pt x="3188" y="210"/>
                </a:cubicBezTo>
                <a:cubicBezTo>
                  <a:pt x="3188" y="209"/>
                  <a:pt x="3188" y="209"/>
                  <a:pt x="3188" y="209"/>
                </a:cubicBezTo>
                <a:cubicBezTo>
                  <a:pt x="3188" y="209"/>
                  <a:pt x="3188" y="209"/>
                  <a:pt x="3188" y="209"/>
                </a:cubicBezTo>
                <a:close/>
                <a:moveTo>
                  <a:pt x="2864" y="824"/>
                </a:moveTo>
                <a:cubicBezTo>
                  <a:pt x="2786" y="902"/>
                  <a:pt x="2657" y="900"/>
                  <a:pt x="2578" y="821"/>
                </a:cubicBezTo>
                <a:cubicBezTo>
                  <a:pt x="2497" y="740"/>
                  <a:pt x="2496" y="612"/>
                  <a:pt x="2574" y="534"/>
                </a:cubicBezTo>
                <a:cubicBezTo>
                  <a:pt x="2652" y="456"/>
                  <a:pt x="2780" y="457"/>
                  <a:pt x="2861" y="537"/>
                </a:cubicBezTo>
                <a:cubicBezTo>
                  <a:pt x="2940" y="617"/>
                  <a:pt x="2942" y="746"/>
                  <a:pt x="2864" y="824"/>
                </a:cubicBezTo>
                <a:cubicBezTo>
                  <a:pt x="2864" y="824"/>
                  <a:pt x="2864" y="824"/>
                  <a:pt x="2864" y="8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 sz="2133">
              <a:solidFill>
                <a:schemeClr val="bg1">
                  <a:lumMod val="50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956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/>
      <p:bldP spid="13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468086" y="446314"/>
            <a:ext cx="11244943" cy="6172200"/>
          </a:xfrm>
          <a:prstGeom prst="horizontalScroll">
            <a:avLst/>
          </a:prstGeom>
          <a:solidFill>
            <a:schemeClr val="accent1">
              <a:lumMod val="2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          - Các số có chữ số </a:t>
            </a:r>
            <a:r>
              <a:rPr lang="vi-VN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tận cùng là 0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chia hết cho cả 5 và 2 </a:t>
            </a:r>
            <a:r>
              <a:rPr lang="vi-VN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8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DAE880F-439D-4188-B46C-8089F8D60F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12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A_文本框 5"/>
          <p:cNvSpPr txBox="1"/>
          <p:nvPr>
            <p:custDataLst>
              <p:tags r:id="rId1"/>
            </p:custDataLst>
          </p:nvPr>
        </p:nvSpPr>
        <p:spPr>
          <a:xfrm>
            <a:off x="8549790" y="1914571"/>
            <a:ext cx="1322798" cy="100642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03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345833" y="3429000"/>
            <a:ext cx="365291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vi-VN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LUYỆN TẬP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BB5603ED-4FDD-41F4-BA9E-55D88EFF015C}"/>
              </a:ext>
            </a:extLst>
          </p:cNvPr>
          <p:cNvCxnSpPr/>
          <p:nvPr/>
        </p:nvCxnSpPr>
        <p:spPr>
          <a:xfrm>
            <a:off x="4345833" y="4295816"/>
            <a:ext cx="363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_文本框 5">
            <a:extLst>
              <a:ext uri="{FF2B5EF4-FFF2-40B4-BE49-F238E27FC236}">
                <a16:creationId xmlns="" xmlns:a16="http://schemas.microsoft.com/office/drawing/2014/main" id="{574249E2-C9A6-4BE1-B828-D848ACB651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64126" y="2417785"/>
            <a:ext cx="4182555" cy="92333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altLang="zh-C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Hoạt động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+mn-ea"/>
              <a:sym typeface="PangMenZhengDao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5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6">
            <a:extLst>
              <a:ext uri="{FF2B5EF4-FFF2-40B4-BE49-F238E27FC236}">
                <a16:creationId xmlns="" xmlns:a16="http://schemas.microsoft.com/office/drawing/2014/main" id="{7B96F12B-5D64-4AB4-856A-A0DEE1E07C15}"/>
              </a:ext>
            </a:extLst>
          </p:cNvPr>
          <p:cNvSpPr txBox="1">
            <a:spLocks/>
          </p:cNvSpPr>
          <p:nvPr/>
        </p:nvSpPr>
        <p:spPr>
          <a:xfrm flipH="1">
            <a:off x="359228" y="612595"/>
            <a:ext cx="11473543" cy="553731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/>
            <a:r>
              <a:rPr lang="vi-VN" altLang="zh-CN" sz="2800" b="1" dirty="0" smtClean="0">
                <a:solidFill>
                  <a:schemeClr val="accent3">
                    <a:lumMod val="2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Bài 1</a:t>
            </a:r>
            <a:r>
              <a:rPr lang="vi-VN" altLang="zh-CN" sz="2800" b="1" dirty="0" smtClean="0">
                <a:solidFill>
                  <a:schemeClr val="accent3">
                    <a:lumMod val="2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: Trong các số 35; 8; 57; 660; 4674; 3000; 945; 5553: </a:t>
            </a:r>
            <a:endParaRPr lang="zh-CN" altLang="en-US" sz="2800" b="1" dirty="0">
              <a:solidFill>
                <a:schemeClr val="accent3">
                  <a:lumMod val="2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102" y="125050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?</a:t>
            </a:r>
          </a:p>
          <a:p>
            <a:pPr marL="457200" indent="-457200">
              <a:buAutoNum type="alphaLcParenR"/>
            </a:pP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5 ?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93102" y="2701213"/>
            <a:ext cx="38100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a) </a:t>
            </a:r>
            <a:r>
              <a:rPr lang="en-US" sz="3200" b="1" dirty="0" err="1">
                <a:solidFill>
                  <a:srgbClr val="000099"/>
                </a:solidFill>
              </a:rPr>
              <a:t>Số</a:t>
            </a:r>
            <a:r>
              <a:rPr lang="en-US" sz="3200" b="1" dirty="0">
                <a:solidFill>
                  <a:srgbClr val="000099"/>
                </a:solidFill>
              </a:rPr>
              <a:t> chia </a:t>
            </a:r>
            <a:r>
              <a:rPr lang="en-US" sz="3200" b="1" dirty="0" err="1">
                <a:solidFill>
                  <a:srgbClr val="000099"/>
                </a:solidFill>
              </a:rPr>
              <a:t>hết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cho</a:t>
            </a:r>
            <a:r>
              <a:rPr lang="en-US" sz="3200" b="1" dirty="0">
                <a:solidFill>
                  <a:srgbClr val="000099"/>
                </a:solidFill>
              </a:rPr>
              <a:t> 5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442926" y="2696548"/>
            <a:ext cx="479438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 </a:t>
            </a:r>
            <a:r>
              <a:rPr lang="en-US" sz="3200" b="1" dirty="0"/>
              <a:t>35 ; 660 ; 3 000 ; 945.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793102" y="3490203"/>
            <a:ext cx="51054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99"/>
                </a:solidFill>
              </a:rPr>
              <a:t>b) </a:t>
            </a:r>
            <a:r>
              <a:rPr lang="en-US" sz="3200" b="1" dirty="0" err="1">
                <a:solidFill>
                  <a:srgbClr val="000099"/>
                </a:solidFill>
              </a:rPr>
              <a:t>Số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không</a:t>
            </a:r>
            <a:r>
              <a:rPr lang="en-US" sz="3200" b="1" dirty="0">
                <a:solidFill>
                  <a:srgbClr val="000099"/>
                </a:solidFill>
              </a:rPr>
              <a:t> chia </a:t>
            </a:r>
            <a:r>
              <a:rPr lang="en-US" sz="3200" b="1" dirty="0" err="1">
                <a:solidFill>
                  <a:srgbClr val="000099"/>
                </a:solidFill>
              </a:rPr>
              <a:t>hết</a:t>
            </a:r>
            <a:r>
              <a:rPr lang="en-US" sz="3200" b="1" dirty="0">
                <a:solidFill>
                  <a:srgbClr val="000099"/>
                </a:solidFill>
              </a:rPr>
              <a:t> </a:t>
            </a:r>
            <a:r>
              <a:rPr lang="en-US" sz="3200" b="1" dirty="0" err="1">
                <a:solidFill>
                  <a:srgbClr val="000099"/>
                </a:solidFill>
              </a:rPr>
              <a:t>cho</a:t>
            </a:r>
            <a:r>
              <a:rPr lang="en-US" sz="3200" b="1" dirty="0">
                <a:solidFill>
                  <a:srgbClr val="000099"/>
                </a:solidFill>
              </a:rPr>
              <a:t> 5 </a:t>
            </a:r>
            <a:r>
              <a:rPr lang="en-US" sz="3200" b="1" dirty="0" err="1">
                <a:solidFill>
                  <a:srgbClr val="000099"/>
                </a:solidFill>
              </a:rPr>
              <a:t>là</a:t>
            </a:r>
            <a:r>
              <a:rPr lang="en-US" sz="3200" b="1" dirty="0">
                <a:solidFill>
                  <a:srgbClr val="000099"/>
                </a:solidFill>
              </a:rPr>
              <a:t>: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610808" y="3480873"/>
            <a:ext cx="4267200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smtClean="0"/>
              <a:t> </a:t>
            </a:r>
            <a:r>
              <a:rPr lang="en-US" sz="3200" b="1" dirty="0"/>
              <a:t>8 ; 57 ; 4 674 ; 5 553.</a:t>
            </a:r>
          </a:p>
        </p:txBody>
      </p:sp>
    </p:spTree>
    <p:extLst>
      <p:ext uri="{BB962C8B-B14F-4D97-AF65-F5344CB8AC3E}">
        <p14:creationId xmlns:p14="http://schemas.microsoft.com/office/powerpoint/2010/main" val="410760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505610" y="849539"/>
            <a:ext cx="11263256" cy="36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b="1" i="1" u="sng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Bài 2</a:t>
            </a:r>
            <a:r>
              <a:rPr lang="vi-VN" altLang="en-US" sz="40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</a:rPr>
              <a:t>: Tìm số chia hết cho 5 thích hợp vào chỗ chấm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dirty="0">
                <a:latin typeface="Times New Roman" panose="02020603050405020304" pitchFamily="18" charset="0"/>
              </a:rPr>
              <a:t>a, 150 &lt; .........&lt; 160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dirty="0">
                <a:latin typeface="Times New Roman" panose="02020603050405020304" pitchFamily="18" charset="0"/>
              </a:rPr>
              <a:t>b, 3575 &lt; .........&lt; 3585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vi-VN" altLang="en-US" sz="4000" dirty="0">
                <a:latin typeface="Times New Roman" panose="02020603050405020304" pitchFamily="18" charset="0"/>
              </a:rPr>
              <a:t>c, 335; 340; 345;......</a:t>
            </a:r>
            <a:r>
              <a:rPr lang="en-US" altLang="en-US" sz="4000" dirty="0">
                <a:latin typeface="Times New Roman" panose="02020603050405020304" pitchFamily="18" charset="0"/>
              </a:rPr>
              <a:t>..</a:t>
            </a:r>
            <a:r>
              <a:rPr lang="vi-VN" altLang="en-US" sz="4000" dirty="0">
                <a:latin typeface="Times New Roman" panose="02020603050405020304" pitchFamily="18" charset="0"/>
              </a:rPr>
              <a:t>;........</a:t>
            </a:r>
            <a:r>
              <a:rPr lang="en-US" altLang="en-US" sz="4000" dirty="0">
                <a:latin typeface="Times New Roman" panose="02020603050405020304" pitchFamily="18" charset="0"/>
              </a:rPr>
              <a:t>..</a:t>
            </a:r>
            <a:r>
              <a:rPr lang="vi-VN" altLang="en-US" sz="4000" dirty="0">
                <a:latin typeface="Times New Roman" panose="02020603050405020304" pitchFamily="18" charset="0"/>
              </a:rPr>
              <a:t>; 360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39329" y="1908784"/>
            <a:ext cx="1000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77795" y="2813517"/>
            <a:ext cx="1112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3580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01222" y="3729005"/>
            <a:ext cx="9863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0746" y="3729005"/>
            <a:ext cx="10562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</a:p>
        </p:txBody>
      </p:sp>
    </p:spTree>
    <p:extLst>
      <p:ext uri="{BB962C8B-B14F-4D97-AF65-F5344CB8AC3E}">
        <p14:creationId xmlns:p14="http://schemas.microsoft.com/office/powerpoint/2010/main" val="2256713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13185" y="899665"/>
            <a:ext cx="113600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u="sng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i="1" u="sng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0; 5; 7.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chemeClr val="accent3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7881" y="2403288"/>
            <a:ext cx="1125249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; 5 ; 7 ta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vi-VN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4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570 ; 705 ; 750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2796988" y="1473797"/>
            <a:ext cx="2775473" cy="2151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789868" y="1484554"/>
            <a:ext cx="4290508" cy="3227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78019" y="2047929"/>
            <a:ext cx="2775473" cy="2151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789868" y="2058686"/>
            <a:ext cx="2775473" cy="21515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85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04800" y="419100"/>
            <a:ext cx="152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i="1" u="sng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b="1" i="1" u="sng" dirty="0">
                <a:solidFill>
                  <a:srgbClr val="0033CC"/>
                </a:solidFill>
                <a:latin typeface="Times New Roman" panose="02020603050405020304" pitchFamily="18" charset="0"/>
              </a:rPr>
              <a:t> 4: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742739" y="763793"/>
            <a:ext cx="9789459" cy="1645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35; 8; 57; 660; 945; 5553; 3000: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vừa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2?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5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hết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0033CC"/>
                </a:solidFill>
                <a:latin typeface="Times New Roman" panose="02020603050405020304" pitchFamily="18" charset="0"/>
              </a:rPr>
              <a:t> 2?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570156" y="2500855"/>
            <a:ext cx="1109113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" panose="020B0604020202020204" pitchFamily="34" charset="0"/>
              </a:rPr>
              <a:t>Số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vừa</a:t>
            </a:r>
            <a:r>
              <a:rPr lang="en-US" altLang="en-US" b="1" dirty="0">
                <a:latin typeface="Arial" panose="020B0604020202020204" pitchFamily="34" charset="0"/>
              </a:rPr>
              <a:t> chia </a:t>
            </a:r>
            <a:r>
              <a:rPr lang="en-US" altLang="en-US" b="1" dirty="0" err="1">
                <a:latin typeface="Arial" panose="020B0604020202020204" pitchFamily="34" charset="0"/>
              </a:rPr>
              <a:t>hết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cho</a:t>
            </a:r>
            <a:r>
              <a:rPr lang="en-US" altLang="en-US" b="1" dirty="0">
                <a:latin typeface="Arial" panose="020B0604020202020204" pitchFamily="34" charset="0"/>
              </a:rPr>
              <a:t> 5 </a:t>
            </a:r>
            <a:r>
              <a:rPr lang="en-US" altLang="en-US" b="1" dirty="0" err="1">
                <a:latin typeface="Arial" panose="020B0604020202020204" pitchFamily="34" charset="0"/>
              </a:rPr>
              <a:t>vừa</a:t>
            </a:r>
            <a:r>
              <a:rPr lang="en-US" altLang="en-US" b="1" dirty="0">
                <a:latin typeface="Arial" panose="020B0604020202020204" pitchFamily="34" charset="0"/>
              </a:rPr>
              <a:t> chia </a:t>
            </a:r>
            <a:r>
              <a:rPr lang="en-US" altLang="en-US" b="1" dirty="0" err="1">
                <a:latin typeface="Arial" panose="020B0604020202020204" pitchFamily="34" charset="0"/>
              </a:rPr>
              <a:t>hết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cho</a:t>
            </a:r>
            <a:r>
              <a:rPr lang="en-US" altLang="en-US" b="1" dirty="0">
                <a:latin typeface="Arial" panose="020B0604020202020204" pitchFamily="34" charset="0"/>
              </a:rPr>
              <a:t> 2 </a:t>
            </a:r>
            <a:r>
              <a:rPr lang="en-US" altLang="en-US" b="1" dirty="0" err="1">
                <a:latin typeface="Arial" panose="020B0604020202020204" pitchFamily="34" charset="0"/>
              </a:rPr>
              <a:t>là</a:t>
            </a:r>
            <a:r>
              <a:rPr lang="en-US" altLang="en-US" b="1" dirty="0" smtClean="0">
                <a:latin typeface="Arial" panose="020B0604020202020204" pitchFamily="34" charset="0"/>
              </a:rPr>
              <a:t>: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304800" y="3343705"/>
            <a:ext cx="98432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latin typeface="Arial" panose="020B0604020202020204" pitchFamily="34" charset="0"/>
              </a:rPr>
              <a:t> Số chia hết cho 5 nhưng không chia hết cho 2 là</a:t>
            </a:r>
            <a:r>
              <a:rPr lang="vi-VN" altLang="en-US" b="1" dirty="0" smtClean="0">
                <a:latin typeface="Arial" panose="020B0604020202020204" pitchFamily="34" charset="0"/>
              </a:rPr>
              <a:t>:</a:t>
            </a:r>
            <a:endParaRPr lang="en-US" altLang="en-US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28650" y="2500855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660 ; 3000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89743" y="3343705"/>
            <a:ext cx="19143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Arial" panose="020B0604020202020204" pitchFamily="34" charset="0"/>
              </a:rPr>
              <a:t>35 ; 945</a:t>
            </a:r>
            <a:r>
              <a:rPr lang="vi-VN" altLang="en-US" sz="3200" b="1" dirty="0"/>
              <a:t>.</a:t>
            </a:r>
            <a:r>
              <a:rPr lang="en-US" altLang="en-US" sz="3200" b="1" dirty="0">
                <a:latin typeface="Arial" panose="020B0604020202020204" pitchFamily="34" charset="0"/>
              </a:rPr>
              <a:t> </a:t>
            </a:r>
            <a:endParaRPr lang="en-US" altLang="en-US" sz="3200" b="1" dirty="0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5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  <p:bldP spid="15369" grpId="0"/>
      <p:bldP spid="15371" grpId="0"/>
      <p:bldP spid="15383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DAE880F-439D-4188-B46C-8089F8D60F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12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A_文本框 5"/>
          <p:cNvSpPr txBox="1"/>
          <p:nvPr>
            <p:custDataLst>
              <p:tags r:id="rId1"/>
            </p:custDataLst>
          </p:nvPr>
        </p:nvSpPr>
        <p:spPr>
          <a:xfrm>
            <a:off x="8512920" y="1914571"/>
            <a:ext cx="1396537" cy="100642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04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2693791" y="2637702"/>
            <a:ext cx="6827425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vi-VN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HOẠT ĐỘNG</a:t>
            </a:r>
          </a:p>
          <a:p>
            <a:pPr algn="ctr"/>
            <a:r>
              <a:rPr lang="vi-VN" altLang="zh-CN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VẬN DỤNG TRẢI NGHIỆM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BB5603ED-4FDD-41F4-BA9E-55D88EFF015C}"/>
              </a:ext>
            </a:extLst>
          </p:cNvPr>
          <p:cNvCxnSpPr/>
          <p:nvPr/>
        </p:nvCxnSpPr>
        <p:spPr>
          <a:xfrm>
            <a:off x="4291404" y="4110758"/>
            <a:ext cx="363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87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DAE880F-439D-4188-B46C-8089F8D60F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12602"/>
          <a:stretch/>
        </p:blipFill>
        <p:spPr>
          <a:xfrm>
            <a:off x="11504" y="0"/>
            <a:ext cx="12192000" cy="6858000"/>
          </a:xfrm>
          <a:prstGeom prst="rect">
            <a:avLst/>
          </a:prstGeom>
        </p:spPr>
      </p:pic>
      <p:sp>
        <p:nvSpPr>
          <p:cNvPr id="20" name="PA_文本框 5"/>
          <p:cNvSpPr txBox="1"/>
          <p:nvPr>
            <p:custDataLst>
              <p:tags r:id="rId1"/>
            </p:custDataLst>
          </p:nvPr>
        </p:nvSpPr>
        <p:spPr>
          <a:xfrm>
            <a:off x="8790894" y="1860143"/>
            <a:ext cx="1058303" cy="100642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01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4380764" y="3500164"/>
            <a:ext cx="3152149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vi-VN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MỞ ĐẦU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BB5603ED-4FDD-41F4-BA9E-55D88EFF015C}"/>
              </a:ext>
            </a:extLst>
          </p:cNvPr>
          <p:cNvCxnSpPr/>
          <p:nvPr/>
        </p:nvCxnSpPr>
        <p:spPr>
          <a:xfrm>
            <a:off x="4062804" y="4459101"/>
            <a:ext cx="363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_文本框 5">
            <a:extLst>
              <a:ext uri="{FF2B5EF4-FFF2-40B4-BE49-F238E27FC236}">
                <a16:creationId xmlns="" xmlns:a16="http://schemas.microsoft.com/office/drawing/2014/main" id="{574249E2-C9A6-4BE1-B828-D848ACB651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65715" y="2650955"/>
            <a:ext cx="5242877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altLang="zh-C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HOẠT ĐỘNG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+mn-ea"/>
              <a:sym typeface="PangMenZhengDao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771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581400" y="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03959" y="1325836"/>
            <a:ext cx="8757621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993300"/>
                </a:solidFill>
              </a:rPr>
              <a:t>Một</a:t>
            </a:r>
            <a:r>
              <a:rPr lang="en-US" sz="3600" b="1" dirty="0">
                <a:solidFill>
                  <a:srgbClr val="993300"/>
                </a:solidFill>
              </a:rPr>
              <a:t> </a:t>
            </a:r>
            <a:r>
              <a:rPr lang="en-US" sz="3600" b="1" dirty="0" err="1">
                <a:solidFill>
                  <a:srgbClr val="993300"/>
                </a:solidFill>
              </a:rPr>
              <a:t>số</a:t>
            </a:r>
            <a:r>
              <a:rPr lang="en-US" sz="3600" b="1" dirty="0">
                <a:solidFill>
                  <a:srgbClr val="993300"/>
                </a:solidFill>
              </a:rPr>
              <a:t> chia </a:t>
            </a:r>
            <a:r>
              <a:rPr lang="en-US" sz="3600" b="1" dirty="0" err="1">
                <a:solidFill>
                  <a:srgbClr val="993300"/>
                </a:solidFill>
              </a:rPr>
              <a:t>hết</a:t>
            </a:r>
            <a:r>
              <a:rPr lang="en-US" sz="3600" b="1" dirty="0">
                <a:solidFill>
                  <a:srgbClr val="993300"/>
                </a:solidFill>
              </a:rPr>
              <a:t> </a:t>
            </a:r>
            <a:r>
              <a:rPr lang="en-US" sz="3600" b="1" dirty="0" err="1">
                <a:solidFill>
                  <a:srgbClr val="993300"/>
                </a:solidFill>
              </a:rPr>
              <a:t>cho</a:t>
            </a:r>
            <a:r>
              <a:rPr lang="en-US" sz="3600" b="1" dirty="0">
                <a:solidFill>
                  <a:srgbClr val="993300"/>
                </a:solidFill>
              </a:rPr>
              <a:t> 2 </a:t>
            </a:r>
            <a:r>
              <a:rPr lang="en-US" sz="3600" b="1" dirty="0" err="1">
                <a:solidFill>
                  <a:srgbClr val="993300"/>
                </a:solidFill>
              </a:rPr>
              <a:t>tận</a:t>
            </a:r>
            <a:r>
              <a:rPr lang="en-US" sz="3600" b="1" dirty="0">
                <a:solidFill>
                  <a:srgbClr val="993300"/>
                </a:solidFill>
              </a:rPr>
              <a:t> </a:t>
            </a:r>
            <a:r>
              <a:rPr lang="en-US" sz="3600" b="1" dirty="0" err="1">
                <a:solidFill>
                  <a:srgbClr val="993300"/>
                </a:solidFill>
              </a:rPr>
              <a:t>cùng</a:t>
            </a:r>
            <a:r>
              <a:rPr lang="en-US" sz="3600" b="1" dirty="0">
                <a:solidFill>
                  <a:srgbClr val="993300"/>
                </a:solidFill>
              </a:rPr>
              <a:t> </a:t>
            </a:r>
            <a:r>
              <a:rPr lang="en-US" sz="3600" b="1" dirty="0" err="1">
                <a:solidFill>
                  <a:srgbClr val="993300"/>
                </a:solidFill>
              </a:rPr>
              <a:t>là</a:t>
            </a:r>
            <a:r>
              <a:rPr lang="en-US" sz="3600" b="1" dirty="0">
                <a:solidFill>
                  <a:srgbClr val="993300"/>
                </a:solidFill>
              </a:rPr>
              <a:t> </a:t>
            </a:r>
            <a:r>
              <a:rPr lang="en-US" sz="3600" b="1" dirty="0" err="1">
                <a:solidFill>
                  <a:srgbClr val="993300"/>
                </a:solidFill>
              </a:rPr>
              <a:t>mấy</a:t>
            </a:r>
            <a:r>
              <a:rPr lang="en-US" sz="3600" b="1" dirty="0">
                <a:solidFill>
                  <a:srgbClr val="993300"/>
                </a:solidFill>
              </a:rPr>
              <a:t> ?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203959" y="2477184"/>
            <a:ext cx="8458200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800000"/>
                </a:solidFill>
              </a:rPr>
              <a:t>Một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số</a:t>
            </a:r>
            <a:r>
              <a:rPr lang="en-US" sz="3600" b="1" dirty="0">
                <a:solidFill>
                  <a:srgbClr val="800000"/>
                </a:solidFill>
              </a:rPr>
              <a:t> chia </a:t>
            </a:r>
            <a:r>
              <a:rPr lang="en-US" sz="3600" b="1" dirty="0" err="1">
                <a:solidFill>
                  <a:srgbClr val="800000"/>
                </a:solidFill>
              </a:rPr>
              <a:t>hết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cho</a:t>
            </a:r>
            <a:r>
              <a:rPr lang="en-US" sz="3600" b="1" dirty="0">
                <a:solidFill>
                  <a:srgbClr val="800000"/>
                </a:solidFill>
              </a:rPr>
              <a:t> 5 </a:t>
            </a:r>
            <a:r>
              <a:rPr lang="en-US" sz="3600" b="1" dirty="0" err="1">
                <a:solidFill>
                  <a:srgbClr val="800000"/>
                </a:solidFill>
              </a:rPr>
              <a:t>tận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cùng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là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mấy</a:t>
            </a:r>
            <a:r>
              <a:rPr lang="en-US" sz="3600" b="1" dirty="0">
                <a:solidFill>
                  <a:srgbClr val="800000"/>
                </a:solidFill>
              </a:rPr>
              <a:t> ?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1280159" y="3526021"/>
            <a:ext cx="10467192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600" b="1" dirty="0" err="1">
                <a:solidFill>
                  <a:srgbClr val="800000"/>
                </a:solidFill>
              </a:rPr>
              <a:t>Một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số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vừa</a:t>
            </a:r>
            <a:r>
              <a:rPr lang="en-US" sz="3600" b="1" dirty="0">
                <a:solidFill>
                  <a:srgbClr val="800000"/>
                </a:solidFill>
              </a:rPr>
              <a:t> chia </a:t>
            </a:r>
            <a:r>
              <a:rPr lang="en-US" sz="3600" b="1" dirty="0" err="1">
                <a:solidFill>
                  <a:srgbClr val="800000"/>
                </a:solidFill>
              </a:rPr>
              <a:t>hết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cho</a:t>
            </a:r>
            <a:r>
              <a:rPr lang="en-US" sz="3600" b="1" dirty="0">
                <a:solidFill>
                  <a:srgbClr val="800000"/>
                </a:solidFill>
              </a:rPr>
              <a:t> 2  </a:t>
            </a:r>
            <a:r>
              <a:rPr lang="en-US" sz="3600" b="1" dirty="0" err="1">
                <a:solidFill>
                  <a:srgbClr val="800000"/>
                </a:solidFill>
              </a:rPr>
              <a:t>vừa</a:t>
            </a:r>
            <a:r>
              <a:rPr lang="en-US" sz="3600" b="1" dirty="0">
                <a:solidFill>
                  <a:srgbClr val="800000"/>
                </a:solidFill>
              </a:rPr>
              <a:t> chia </a:t>
            </a:r>
            <a:r>
              <a:rPr lang="en-US" sz="3600" b="1" dirty="0" err="1">
                <a:solidFill>
                  <a:srgbClr val="800000"/>
                </a:solidFill>
              </a:rPr>
              <a:t>hết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cho</a:t>
            </a:r>
            <a:r>
              <a:rPr lang="en-US" sz="3600" b="1" dirty="0">
                <a:solidFill>
                  <a:srgbClr val="800000"/>
                </a:solidFill>
              </a:rPr>
              <a:t> 5 </a:t>
            </a:r>
            <a:r>
              <a:rPr lang="en-US" sz="3600" b="1" dirty="0" err="1">
                <a:solidFill>
                  <a:srgbClr val="800000"/>
                </a:solidFill>
              </a:rPr>
              <a:t>tận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cùng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là</a:t>
            </a:r>
            <a:r>
              <a:rPr lang="en-US" sz="3600" b="1" dirty="0">
                <a:solidFill>
                  <a:srgbClr val="800000"/>
                </a:solidFill>
              </a:rPr>
              <a:t> </a:t>
            </a:r>
            <a:r>
              <a:rPr lang="en-US" sz="3600" b="1" dirty="0" err="1">
                <a:solidFill>
                  <a:srgbClr val="800000"/>
                </a:solidFill>
              </a:rPr>
              <a:t>mấy</a:t>
            </a:r>
            <a:r>
              <a:rPr lang="en-US" sz="3600" b="1" dirty="0">
                <a:solidFill>
                  <a:srgbClr val="80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267541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75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75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utoUpdateAnimBg="0"/>
      <p:bldP spid="19467" grpId="0" autoUpdateAnimBg="0"/>
      <p:bldP spid="194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01DFAA7C-FFE0-47E6-AD3F-D5BDE98DFB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12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9">
            <a:extLst>
              <a:ext uri="{FF2B5EF4-FFF2-40B4-BE49-F238E27FC236}">
                <a16:creationId xmlns="" xmlns:a16="http://schemas.microsoft.com/office/drawing/2014/main" id="{583D6E55-60F8-45B8-97FA-6A660B8D0330}"/>
              </a:ext>
            </a:extLst>
          </p:cNvPr>
          <p:cNvSpPr txBox="1"/>
          <p:nvPr/>
        </p:nvSpPr>
        <p:spPr>
          <a:xfrm>
            <a:off x="3031863" y="3119846"/>
            <a:ext cx="61282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600" b="1" dirty="0" smtClean="0">
                <a:solidFill>
                  <a:srgbClr val="F87F86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Montserrat Semi" charset="0"/>
                <a:sym typeface="PangMenZhengDao" panose="02010600030101010101" pitchFamily="2" charset="-122"/>
              </a:rPr>
              <a:t>CHÀO TẠM BIỆT</a:t>
            </a:r>
            <a:endParaRPr lang="en-US" sz="5600" b="1" dirty="0">
              <a:solidFill>
                <a:srgbClr val="F87F86"/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Montserrat Semi" charset="0"/>
              <a:sym typeface="PangMenZhengDao" panose="02010600030101010101" pitchFamily="2" charset="-122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2053564B-4E14-4483-90E8-38D9B9C77128}"/>
              </a:ext>
            </a:extLst>
          </p:cNvPr>
          <p:cNvCxnSpPr>
            <a:cxnSpLocks/>
          </p:cNvCxnSpPr>
          <p:nvPr/>
        </p:nvCxnSpPr>
        <p:spPr>
          <a:xfrm>
            <a:off x="3869291" y="4152275"/>
            <a:ext cx="4474609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FDB6AFE3-D403-480F-9016-3CEAE6B6E3C9}"/>
              </a:ext>
            </a:extLst>
          </p:cNvPr>
          <p:cNvSpPr txBox="1"/>
          <p:nvPr/>
        </p:nvSpPr>
        <p:spPr>
          <a:xfrm>
            <a:off x="8705116" y="2060019"/>
            <a:ext cx="1556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600" b="1" dirty="0" smtClean="0">
                <a:solidFill>
                  <a:schemeClr val="bg1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2021</a:t>
            </a:r>
            <a:endParaRPr lang="zh-CN" altLang="en-US" sz="3600" b="1" dirty="0">
              <a:solidFill>
                <a:schemeClr val="bg1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859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7391024" cy="305229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  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A. 0 ; 2 ;3 ;8 ;9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B. 0 ; 1 ;3 ;5 ;7 ;9 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C. 1 ;3 ;5 ;7 ;9</a:t>
            </a:r>
          </a:p>
          <a:p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D. 1 ; 2; 3 ;7 ;9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062543" y="638241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84027" y="1415924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240486" y="6575272"/>
            <a:ext cx="763019" cy="28273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Đ.ÁN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003503" y="6575272"/>
            <a:ext cx="717439" cy="282734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1243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7684939" cy="2885460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2?</a:t>
            </a: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; 123 ; 246 ; 467 ; 101 ; 8734</a:t>
            </a:r>
            <a:endParaRPr lang="en-US" sz="2400" b="1" dirty="0">
              <a:solidFill>
                <a:prstClr val="black"/>
              </a:solidFill>
            </a:endParaRPr>
          </a:p>
          <a:p>
            <a:pPr lvl="0"/>
            <a:r>
              <a:rPr lang="en-US" sz="2400" dirty="0">
                <a:solidFill>
                  <a:prstClr val="white"/>
                </a:solidFill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123 ; 101 ; 8743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40 ; 246 ; 8734  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467 ; 101 ; 8734</a:t>
            </a:r>
          </a:p>
          <a:p>
            <a:pPr lvl="0"/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356458" y="631464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316686" y="6573418"/>
            <a:ext cx="686819" cy="28458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Đ.ÁN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003504" y="6573419"/>
            <a:ext cx="815410" cy="284582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38741" y="2502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321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7663167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; 5 ; 7.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chẵn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750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570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770</a:t>
            </a:r>
          </a:p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11334686" y="56623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087326" y="3920596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273143" y="6573418"/>
            <a:ext cx="730362" cy="284588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Đ.ÁN</a:t>
            </a:r>
            <a:endParaRPr lang="en-US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Parallelogram 36">
            <a:hlinkClick r:id="rId10" action="ppaction://hlinksldjump"/>
          </p:cNvPr>
          <p:cNvSpPr/>
          <p:nvPr/>
        </p:nvSpPr>
        <p:spPr>
          <a:xfrm flipH="1">
            <a:off x="9003504" y="6573418"/>
            <a:ext cx="673896" cy="284587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5769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0DAE880F-439D-4188-B46C-8089F8D60F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7" r="1260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PA_文本框 5"/>
          <p:cNvSpPr txBox="1"/>
          <p:nvPr>
            <p:custDataLst>
              <p:tags r:id="rId1"/>
            </p:custDataLst>
          </p:nvPr>
        </p:nvSpPr>
        <p:spPr>
          <a:xfrm>
            <a:off x="8531355" y="1914571"/>
            <a:ext cx="1359668" cy="1006429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02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287485" y="3433162"/>
            <a:ext cx="6052457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vi-VN" altLang="zh-CN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HÌNH THÀNH KIẾN THỨC</a:t>
            </a:r>
            <a:endParaRPr lang="zh-C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  <p:cxnSp>
        <p:nvCxnSpPr>
          <p:cNvPr id="3" name="直接连接符 2">
            <a:extLst>
              <a:ext uri="{FF2B5EF4-FFF2-40B4-BE49-F238E27FC236}">
                <a16:creationId xmlns="" xmlns:a16="http://schemas.microsoft.com/office/drawing/2014/main" id="{BB5603ED-4FDD-41F4-BA9E-55D88EFF015C}"/>
              </a:ext>
            </a:extLst>
          </p:cNvPr>
          <p:cNvCxnSpPr/>
          <p:nvPr/>
        </p:nvCxnSpPr>
        <p:spPr>
          <a:xfrm>
            <a:off x="4291404" y="4110758"/>
            <a:ext cx="363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_文本框 5">
            <a:extLst>
              <a:ext uri="{FF2B5EF4-FFF2-40B4-BE49-F238E27FC236}">
                <a16:creationId xmlns="" xmlns:a16="http://schemas.microsoft.com/office/drawing/2014/main" id="{574249E2-C9A6-4BE1-B828-D848ACB651C6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486616" y="2650955"/>
            <a:ext cx="5014514" cy="923330"/>
          </a:xfrm>
          <a:prstGeom prst="rect">
            <a:avLst/>
          </a:prstGeom>
          <a:noFill/>
          <a:ln w="57150"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altLang="zh-C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cs typeface="+mn-ea"/>
                <a:sym typeface="PangMenZhengDao" panose="02010600030101010101" pitchFamily="2" charset="-122"/>
              </a:rPr>
              <a:t>HOẠT ĐỘNG</a:t>
            </a:r>
            <a:endParaRPr lang="en-US" altLang="zh-CN" sz="6000" b="1" dirty="0">
              <a:solidFill>
                <a:schemeClr val="tx1">
                  <a:lumMod val="95000"/>
                  <a:lumOff val="5000"/>
                </a:schemeClr>
              </a:solidFill>
              <a:latin typeface="PangMenZhengDao" panose="02010600030101010101" pitchFamily="2" charset="-122"/>
              <a:ea typeface="PangMenZhengDao" panose="02010600030101010101" pitchFamily="2" charset="-122"/>
              <a:cs typeface="+mn-ea"/>
              <a:sym typeface="PangMenZhengDao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90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648200"/>
            <a:ext cx="2561616" cy="2023018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526" y="3139035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4357" y="3106339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667524" y="4285789"/>
            <a:ext cx="2447276" cy="2472186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432" y="1009443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60" y="-727152"/>
            <a:ext cx="3394166" cy="35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838397" y="2102252"/>
            <a:ext cx="9838583" cy="2585319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HIỆU CHIA HẾT CHO 5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solidFill>
                  <a:srgbClr val="800EF2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b="1" dirty="0">
                <a:solidFill>
                  <a:srgbClr val="800EF2"/>
                </a:solidFill>
                <a:latin typeface="Times New Roman" pitchFamily="18" charset="0"/>
                <a:cs typeface="Times New Roman" pitchFamily="18" charset="0"/>
              </a:rPr>
              <a:t> 95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44" descr="JAUN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543" y="4260850"/>
            <a:ext cx="990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32" y="-390626"/>
            <a:ext cx="2608917" cy="309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34" y="-651881"/>
            <a:ext cx="3394166" cy="3527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4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2885" y="1214210"/>
            <a:ext cx="10874829" cy="2258332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vi-VN" b="1" dirty="0" smtClean="0">
                <a:latin typeface="HP001 4 hàng" panose="020B0603050302020204" pitchFamily="34" charset="-93"/>
              </a:rPr>
              <a:t>Thứ sáu ngày 31 tháng 12 năm 2021</a:t>
            </a:r>
            <a:br>
              <a:rPr lang="vi-VN" b="1" dirty="0" smtClean="0">
                <a:latin typeface="HP001 4 hàng" panose="020B0603050302020204" pitchFamily="34" charset="-93"/>
              </a:rPr>
            </a:br>
            <a:r>
              <a:rPr lang="vi-VN" b="1" dirty="0" smtClean="0">
                <a:latin typeface="HP001 4 hàng" panose="020B0603050302020204" pitchFamily="34" charset="-93"/>
              </a:rPr>
              <a:t>Toán</a:t>
            </a:r>
            <a:br>
              <a:rPr lang="vi-VN" b="1" dirty="0" smtClean="0">
                <a:latin typeface="HP001 4 hàng" panose="020B0603050302020204" pitchFamily="34" charset="-93"/>
              </a:rPr>
            </a:br>
            <a:r>
              <a:rPr lang="vi-VN" b="1" dirty="0" smtClean="0">
                <a:solidFill>
                  <a:schemeClr val="accent2">
                    <a:lumMod val="50000"/>
                  </a:schemeClr>
                </a:solidFill>
                <a:latin typeface="HP001 4 hàng" panose="020B0603050302020204" pitchFamily="34" charset="-93"/>
              </a:rPr>
              <a:t>Dấu hiệu chia hết cho 5 (tr.95)</a:t>
            </a:r>
            <a:endParaRPr lang="en-US" b="1" dirty="0">
              <a:solidFill>
                <a:schemeClr val="accent2">
                  <a:lumMod val="50000"/>
                </a:schemeClr>
              </a:solidFill>
              <a:latin typeface="HP001 4 hàng" panose="020B0603050302020204" pitchFamily="34" charset="-93"/>
            </a:endParaRPr>
          </a:p>
        </p:txBody>
      </p:sp>
      <p:pic>
        <p:nvPicPr>
          <p:cNvPr id="4" name="Picture 17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153" y="4735284"/>
            <a:ext cx="5822803" cy="160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743469" y="2357494"/>
            <a:ext cx="10796432" cy="576164"/>
            <a:chOff x="386" y="2371"/>
            <a:chExt cx="6803" cy="363"/>
          </a:xfrm>
        </p:grpSpPr>
        <p:sp>
          <p:nvSpPr>
            <p:cNvPr id="11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rgbClr val="FFFFFF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2" name="TextBox 146"/>
            <p:cNvSpPr txBox="1">
              <a:spLocks noChangeArrowheads="1"/>
            </p:cNvSpPr>
            <p:nvPr/>
          </p:nvSpPr>
          <p:spPr bwMode="auto">
            <a:xfrm>
              <a:off x="1882" y="2442"/>
              <a:ext cx="521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vi-VN" altLang="zh-CN" sz="2000" b="1" dirty="0" smtClean="0">
                  <a:solidFill>
                    <a:srgbClr val="404040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Nắm được dấu hiệu chia hết cho 5 và không chia hết cho 5</a:t>
              </a:r>
              <a:endParaRPr lang="en-US" altLang="zh-CN" sz="2000" b="1" dirty="0">
                <a:solidFill>
                  <a:srgbClr val="404040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3" name="Rectangle 58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zh-CN" sz="2500" b="1" dirty="0" smtClean="0">
                  <a:solidFill>
                    <a:schemeClr val="accent2">
                      <a:lumMod val="50000"/>
                    </a:schemeClr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1</a:t>
              </a:r>
              <a:endParaRPr lang="en-US" altLang="zh-CN" sz="2500" dirty="0">
                <a:solidFill>
                  <a:schemeClr val="accent2">
                    <a:lumMod val="50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743469" y="3798694"/>
            <a:ext cx="10796432" cy="576164"/>
            <a:chOff x="386" y="2371"/>
            <a:chExt cx="6803" cy="363"/>
          </a:xfrm>
        </p:grpSpPr>
        <p:sp>
          <p:nvSpPr>
            <p:cNvPr id="15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rgbClr val="FFFFFF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6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42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vi-VN" altLang="zh-CN" sz="2000" b="1" dirty="0" smtClean="0">
                  <a:solidFill>
                    <a:srgbClr val="404040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Vận dụng dấu hiệu chia hết cho 5 vào giải toán</a:t>
              </a:r>
              <a:endParaRPr lang="en-US" altLang="zh-CN" sz="2000" b="1" dirty="0">
                <a:solidFill>
                  <a:srgbClr val="404040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17" name="Rectangle 62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zh-CN" sz="2500" b="1" dirty="0" smtClean="0">
                  <a:solidFill>
                    <a:schemeClr val="accent3">
                      <a:lumMod val="10000"/>
                    </a:schemeClr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3</a:t>
              </a:r>
              <a:endParaRPr lang="en-US" altLang="zh-CN" sz="2500" dirty="0">
                <a:solidFill>
                  <a:schemeClr val="accent3">
                    <a:lumMod val="10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743469" y="3078095"/>
            <a:ext cx="10796432" cy="576164"/>
            <a:chOff x="386" y="2371"/>
            <a:chExt cx="6803" cy="363"/>
          </a:xfrm>
        </p:grpSpPr>
        <p:sp>
          <p:nvSpPr>
            <p:cNvPr id="19" name="矩形 53"/>
            <p:cNvSpPr>
              <a:spLocks noChangeArrowheads="1"/>
            </p:cNvSpPr>
            <p:nvPr/>
          </p:nvSpPr>
          <p:spPr bwMode="auto">
            <a:xfrm>
              <a:off x="386" y="2371"/>
              <a:ext cx="6803" cy="363"/>
            </a:xfrm>
            <a:prstGeom prst="rect">
              <a:avLst/>
            </a:prstGeom>
            <a:noFill/>
            <a:ln w="25400" algn="ctr">
              <a:solidFill>
                <a:schemeClr val="bg1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zh-CN" altLang="zh-CN" sz="1200" dirty="0">
                <a:solidFill>
                  <a:srgbClr val="FFFFFF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0" name="TextBox 146"/>
            <p:cNvSpPr txBox="1">
              <a:spLocks noChangeArrowheads="1"/>
            </p:cNvSpPr>
            <p:nvPr/>
          </p:nvSpPr>
          <p:spPr bwMode="auto">
            <a:xfrm>
              <a:off x="1882" y="2456"/>
              <a:ext cx="53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vi-VN" altLang="zh-CN" b="1" dirty="0" smtClean="0">
                  <a:solidFill>
                    <a:srgbClr val="404040"/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Củng cố dấu hiệu choa hết cho 2 và kết hợp dấu hiệu chia hết cho 5</a:t>
              </a:r>
              <a:endParaRPr lang="en-US" altLang="zh-CN" b="1" dirty="0">
                <a:solidFill>
                  <a:srgbClr val="404040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  <p:sp>
          <p:nvSpPr>
            <p:cNvPr id="21" name="Rectangle 66"/>
            <p:cNvSpPr>
              <a:spLocks noChangeArrowheads="1"/>
            </p:cNvSpPr>
            <p:nvPr/>
          </p:nvSpPr>
          <p:spPr bwMode="auto">
            <a:xfrm>
              <a:off x="431" y="2411"/>
              <a:ext cx="1406" cy="2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zh-CN" sz="2500" b="1" dirty="0" smtClean="0">
                  <a:solidFill>
                    <a:schemeClr val="accent2">
                      <a:lumMod val="50000"/>
                    </a:schemeClr>
                  </a:solidFill>
                  <a:latin typeface="PangMenZhengDao" panose="02010600030101010101" pitchFamily="2" charset="-122"/>
                  <a:ea typeface="PangMenZhengDao" panose="02010600030101010101" pitchFamily="2" charset="-122"/>
                  <a:sym typeface="PangMenZhengDao" panose="02010600030101010101" pitchFamily="2" charset="-122"/>
                </a:rPr>
                <a:t>2</a:t>
              </a:r>
              <a:endParaRPr lang="en-US" altLang="zh-CN" sz="2500" dirty="0">
                <a:solidFill>
                  <a:schemeClr val="accent2">
                    <a:lumMod val="50000"/>
                  </a:schemeClr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endParaRPr>
            </a:p>
          </p:txBody>
        </p:sp>
      </p:grpSp>
      <p:sp>
        <p:nvSpPr>
          <p:cNvPr id="18" name="文本框 26">
            <a:extLst>
              <a:ext uri="{FF2B5EF4-FFF2-40B4-BE49-F238E27FC236}">
                <a16:creationId xmlns="" xmlns:a16="http://schemas.microsoft.com/office/drawing/2014/main" id="{43807A41-D70C-4943-A583-326E2F9E00E0}"/>
              </a:ext>
            </a:extLst>
          </p:cNvPr>
          <p:cNvSpPr txBox="1">
            <a:spLocks/>
          </p:cNvSpPr>
          <p:nvPr/>
        </p:nvSpPr>
        <p:spPr>
          <a:xfrm flipH="1">
            <a:off x="2775856" y="593934"/>
            <a:ext cx="4942114" cy="1049809"/>
          </a:xfrm>
          <a:prstGeom prst="rect">
            <a:avLst/>
          </a:prstGeom>
        </p:spPr>
        <p:txBody>
          <a:bodyPr vert="horz" wrap="none" lIns="121920" tIns="60960" rIns="121920" bIns="60960">
            <a:noAutofit/>
          </a:bodyPr>
          <a:lstStyle/>
          <a:p>
            <a:pPr algn="r"/>
            <a:r>
              <a:rPr lang="vi-VN" altLang="zh-CN" sz="4400" b="1" dirty="0" smtClean="0">
                <a:solidFill>
                  <a:schemeClr val="accent2"/>
                </a:solidFill>
                <a:latin typeface="PangMenZhengDao" panose="02010600030101010101" pitchFamily="2" charset="-122"/>
                <a:ea typeface="PangMenZhengDao" panose="02010600030101010101" pitchFamily="2" charset="-122"/>
                <a:sym typeface="PangMenZhengDao" panose="02010600030101010101" pitchFamily="2" charset="-122"/>
              </a:rPr>
              <a:t>Yêu cầu cần đạt</a:t>
            </a:r>
            <a:endParaRPr lang="zh-CN" altLang="en-US" sz="4400" b="1" dirty="0">
              <a:solidFill>
                <a:schemeClr val="accent2"/>
              </a:solidFill>
              <a:latin typeface="PangMenZhengDao" panose="02010600030101010101" pitchFamily="2" charset="-122"/>
              <a:ea typeface="PangMenZhengDao" panose="02010600030101010101" pitchFamily="2" charset="-122"/>
              <a:sym typeface="PangMenZhengDao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596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-0731-12"/>
  <p:tag name="MMPROD_NEXTUNIQUEID" val="10010"/>
  <p:tag name="MMPROD_UIDATA" val="&lt;database version=&quot;11.0&quot;&gt;&lt;object type=&quot;1&quot; unique_id=&quot;10001&quot;&gt;&lt;object type=&quot;2&quot; unique_id=&quot;10562&quot;&gt;&lt;object type=&quot;3&quot; unique_id=&quot;10568&quot;&gt;&lt;property id=&quot;20148&quot; value=&quot;5&quot;/&gt;&lt;property id=&quot;20300&quot; value=&quot;Slide 15&quot;/&gt;&lt;property id=&quot;20307&quot; value=&quot;1176&quot;/&gt;&lt;/object&gt;&lt;object type=&quot;3&quot; unique_id=&quot;10570&quot;&gt;&lt;property id=&quot;20148&quot; value=&quot;5&quot;/&gt;&lt;property id=&quot;20300&quot; value=&quot;Slide 6&quot;/&gt;&lt;property id=&quot;20307&quot; value=&quot;281&quot;/&gt;&lt;/object&gt;&lt;object type=&quot;3&quot; unique_id=&quot;10575&quot;&gt;&lt;property id=&quot;20148&quot; value=&quot;5&quot;/&gt;&lt;property id=&quot;20300&quot; value=&quot;Slide 14&quot;/&gt;&lt;property id=&quot;20307&quot; value=&quot;282&quot;/&gt;&lt;/object&gt;&lt;object type=&quot;3&quot; unique_id=&quot;10576&quot;&gt;&lt;property id=&quot;20148&quot; value=&quot;5&quot;/&gt;&lt;property id=&quot;20300&quot; value=&quot;Slide 9&quot;/&gt;&lt;property id=&quot;20307&quot; value=&quot;1242&quot;/&gt;&lt;/object&gt;&lt;object type=&quot;3&quot; unique_id=&quot;10582&quot;&gt;&lt;property id=&quot;20148&quot; value=&quot;5&quot;/&gt;&lt;property id=&quot;20300&quot; value=&quot;Slide 19&quot;/&gt;&lt;property id=&quot;20307&quot; value=&quot;283&quot;/&gt;&lt;/object&gt;&lt;object type=&quot;3&quot; unique_id=&quot;10586&quot;&gt;&lt;property id=&quot;20148&quot; value=&quot;5&quot;/&gt;&lt;property id=&quot;20300&quot; value=&quot;Slide 21&quot;/&gt;&lt;property id=&quot;20307&quot; value=&quot;1252&quot;/&gt;&lt;/object&gt;&lt;object type=&quot;3&quot; unique_id=&quot;10888&quot;&gt;&lt;property id=&quot;20148&quot; value=&quot;5&quot;/&gt;&lt;property id=&quot;20300&quot; value=&quot;Slide 1&quot;/&gt;&lt;property id=&quot;20307&quot; value=&quot;256&quot;/&gt;&lt;/object&gt;&lt;object type=&quot;3&quot; unique_id=&quot;10889&quot;&gt;&lt;property id=&quot;20148&quot; value=&quot;5&quot;/&gt;&lt;property id=&quot;20300&quot; value=&quot;Slide 2&quot;/&gt;&lt;property id=&quot;20307&quot; value=&quot;257&quot;/&gt;&lt;/object&gt;&lt;object type=&quot;3&quot; unique_id=&quot;10890&quot;&gt;&lt;property id=&quot;20148&quot; value=&quot;5&quot;/&gt;&lt;property id=&quot;20300&quot; value=&quot;Slide 3&quot;/&gt;&lt;property id=&quot;20307&quot; value=&quot;1255&quot;/&gt;&lt;/object&gt;&lt;object type=&quot;3&quot; unique_id=&quot;10892&quot;&gt;&lt;property id=&quot;20148&quot; value=&quot;5&quot;/&gt;&lt;property id=&quot;20300&quot; value=&quot;Slide 7&quot;/&gt;&lt;property id=&quot;20307&quot; value=&quot;1253&quot;/&gt;&lt;/object&gt;&lt;object type=&quot;3&quot; unique_id=&quot;10894&quot;&gt;&lt;property id=&quot;20148&quot; value=&quot;5&quot;/&gt;&lt;property id=&quot;20300&quot; value=&quot;Slide 4&quot;/&gt;&lt;property id=&quot;20307&quot; value=&quot;1256&quot;/&gt;&lt;/object&gt;&lt;object type=&quot;3&quot; unique_id=&quot;10895&quot;&gt;&lt;property id=&quot;20148&quot; value=&quot;5&quot;/&gt;&lt;property id=&quot;20300&quot; value=&quot;Slide 5&quot;/&gt;&lt;property id=&quot;20307&quot; value=&quot;1257&quot;/&gt;&lt;/object&gt;&lt;object type=&quot;3&quot; unique_id=&quot;10896&quot;&gt;&lt;property id=&quot;20148&quot; value=&quot;5&quot;/&gt;&lt;property id=&quot;20300&quot; value=&quot;Slide 8 - &amp;quot;Thứ sáu ngày 31 tháng 12 năm 2021 Toán Dấu hiệu chia hết cho 5 (tr.95)&amp;quot;&quot;/&gt;&lt;property id=&quot;20307&quot; value=&quot;1258&quot;/&gt;&lt;/object&gt;&lt;object type=&quot;3&quot; unique_id=&quot;10897&quot;&gt;&lt;property id=&quot;20148&quot; value=&quot;5&quot;/&gt;&lt;property id=&quot;20300&quot; value=&quot;Slide 10&quot;/&gt;&lt;property id=&quot;20307&quot; value=&quot;1259&quot;/&gt;&lt;/object&gt;&lt;object type=&quot;3&quot; unique_id=&quot;10898&quot;&gt;&lt;property id=&quot;20148&quot; value=&quot;5&quot;/&gt;&lt;property id=&quot;20300&quot; value=&quot;Slide 11&quot;/&gt;&lt;property id=&quot;20307&quot; value=&quot;1260&quot;/&gt;&lt;/object&gt;&lt;object type=&quot;3&quot; unique_id=&quot;10899&quot;&gt;&lt;property id=&quot;20148&quot; value=&quot;5&quot;/&gt;&lt;property id=&quot;20300&quot; value=&quot;Slide 12&quot;/&gt;&lt;property id=&quot;20307&quot; value=&quot;1262&quot;/&gt;&lt;/object&gt;&lt;object type=&quot;3&quot; unique_id=&quot;10900&quot;&gt;&lt;property id=&quot;20148&quot; value=&quot;5&quot;/&gt;&lt;property id=&quot;20300&quot; value=&quot;Slide 13&quot;/&gt;&lt;property id=&quot;20307&quot; value=&quot;1263&quot;/&gt;&lt;/object&gt;&lt;object type=&quot;3&quot; unique_id=&quot;11485&quot;&gt;&lt;property id=&quot;20148&quot; value=&quot;5&quot;/&gt;&lt;property id=&quot;20300&quot; value=&quot;Slide 16&quot;/&gt;&lt;property id=&quot;20307&quot; value=&quot;1265&quot;/&gt;&lt;/object&gt;&lt;object type=&quot;3&quot; unique_id=&quot;11656&quot;&gt;&lt;property id=&quot;20148&quot; value=&quot;5&quot;/&gt;&lt;property id=&quot;20300&quot; value=&quot;Slide 17&quot;/&gt;&lt;property id=&quot;20307&quot; value=&quot;1266&quot;/&gt;&lt;/object&gt;&lt;object type=&quot;3&quot; unique_id=&quot;11657&quot;&gt;&lt;property id=&quot;20148&quot; value=&quot;5&quot;/&gt;&lt;property id=&quot;20300&quot; value=&quot;Slide 18&quot;/&gt;&lt;property id=&quot;20307&quot; value=&quot;1267&quot;/&gt;&lt;/object&gt;&lt;object type=&quot;3&quot; unique_id=&quot;11658&quot;&gt;&lt;property id=&quot;20148&quot; value=&quot;5&quot;/&gt;&lt;property id=&quot;20300&quot; value=&quot;Slide 20&quot;/&gt;&lt;property id=&quot;20307&quot; value=&quot;1268&quot;/&gt;&lt;/object&gt;&lt;/object&gt;&lt;object type=&quot;8&quot; unique_id=&quot;1061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千图网海量PPT模板www.58pic.com">
  <a:themeElements>
    <a:clrScheme name="自定义 7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C6CA"/>
      </a:accent1>
      <a:accent2>
        <a:srgbClr val="F87F86"/>
      </a:accent2>
      <a:accent3>
        <a:srgbClr val="A8BBFF"/>
      </a:accent3>
      <a:accent4>
        <a:srgbClr val="F4ED47"/>
      </a:accent4>
      <a:accent5>
        <a:srgbClr val="FAC6CA"/>
      </a:accent5>
      <a:accent6>
        <a:srgbClr val="F87F86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994</Words>
  <Application>Microsoft Office PowerPoint</Application>
  <PresentationFormat>Widescreen</PresentationFormat>
  <Paragraphs>190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.VnBlack</vt:lpstr>
      <vt:lpstr>.VnTime</vt:lpstr>
      <vt:lpstr>Arial</vt:lpstr>
      <vt:lpstr>Calibri</vt:lpstr>
      <vt:lpstr>HP001 4 hàng</vt:lpstr>
      <vt:lpstr>Montserrat Semi</vt:lpstr>
      <vt:lpstr>PangMenZhengDao</vt:lpstr>
      <vt:lpstr>Times New Roman</vt:lpstr>
      <vt:lpstr>等线</vt:lpstr>
      <vt:lpstr>等线 Light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 ngày 31 tháng 12 năm 2021 Toán Dấu hiệu chia hết cho 5 (tr.95)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4-0731-12</dc:title>
  <dc:creator>Administrator</dc:creator>
  <cp:lastModifiedBy>Microsoft account</cp:lastModifiedBy>
  <cp:revision>33</cp:revision>
  <dcterms:created xsi:type="dcterms:W3CDTF">2018-07-12T02:25:58Z</dcterms:created>
  <dcterms:modified xsi:type="dcterms:W3CDTF">2021-12-25T17:24:08Z</dcterms:modified>
</cp:coreProperties>
</file>