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320" r:id="rId5"/>
    <p:sldId id="260" r:id="rId6"/>
    <p:sldId id="262" r:id="rId7"/>
    <p:sldId id="263" r:id="rId8"/>
    <p:sldId id="282" r:id="rId9"/>
    <p:sldId id="283" r:id="rId10"/>
    <p:sldId id="284" r:id="rId11"/>
    <p:sldId id="264" r:id="rId12"/>
    <p:sldId id="265" r:id="rId13"/>
    <p:sldId id="323" r:id="rId14"/>
    <p:sldId id="325" r:id="rId15"/>
    <p:sldId id="321" r:id="rId16"/>
    <p:sldId id="328" r:id="rId17"/>
    <p:sldId id="324" r:id="rId18"/>
    <p:sldId id="314" r:id="rId19"/>
    <p:sldId id="272" r:id="rId20"/>
    <p:sldId id="317" r:id="rId21"/>
    <p:sldId id="318" r:id="rId22"/>
    <p:sldId id="273" r:id="rId23"/>
    <p:sldId id="274" r:id="rId24"/>
    <p:sldId id="326" r:id="rId25"/>
    <p:sldId id="327" r:id="rId26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81" autoAdjust="0"/>
  </p:normalViewPr>
  <p:slideViewPr>
    <p:cSldViewPr>
      <p:cViewPr varScale="1">
        <p:scale>
          <a:sx n="75" d="100"/>
          <a:sy n="75" d="100"/>
        </p:scale>
        <p:origin x="235" y="58"/>
      </p:cViewPr>
      <p:guideLst>
        <p:guide orient="horz" pos="2160"/>
        <p:guide pos="3831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3D44AB91-A8C2-45A2-A8DC-9C24C78B8DE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763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ô để ra đáp 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9303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Ôn</a:t>
            </a:r>
            <a:r>
              <a:rPr lang="en-US" baseline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Hay còn</a:t>
            </a:r>
            <a:r>
              <a:rPr lang="en-US" baseline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2D6B2E6C-2AFC-4020-8547-494ABD7E6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79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8"/>
          <p:cNvSpPr txBox="1">
            <a:spLocks noGrp="1"/>
          </p:cNvSpPr>
          <p:nvPr>
            <p:ph type="title"/>
          </p:nvPr>
        </p:nvSpPr>
        <p:spPr>
          <a:xfrm>
            <a:off x="2384686" y="1436800"/>
            <a:ext cx="7392466" cy="337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396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156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10/15/2023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VIỆT </a:t>
            </a:r>
            <a:r>
              <a:rPr lang="en-US" sz="10600" b="1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341688" y="5562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04769" y="5566362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6" name="Picture 2" descr="Nhận biết các loại đá quý, trang sức phong thủy theo tuổi, mện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675028"/>
            <a:ext cx="5553975" cy="323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9616481" y="1371600"/>
            <a:ext cx="2430860" cy="218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Bộ trang sức vàng trắng 14k mix đá quý pnj 00003-00005 | pnj.com.v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675028"/>
            <a:ext cx="3510756" cy="351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7719" y="4210049"/>
            <a:ext cx="5486400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434" y="4210049"/>
            <a:ext cx="4968875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921" y="4190999"/>
            <a:ext cx="4329113" cy="25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 descr="Cách bảo quản trang sức đá quý – Kya Jewel Official | Luxury Jewelries,  Gifts &amp; Accessories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01"/>
          <a:stretch/>
        </p:blipFill>
        <p:spPr bwMode="auto">
          <a:xfrm>
            <a:off x="8337574" y="1715015"/>
            <a:ext cx="3106689" cy="2792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119" y="1931883"/>
            <a:ext cx="3145507" cy="235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1993797"/>
            <a:ext cx="3449273" cy="229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12" y="-492414"/>
            <a:ext cx="11206307" cy="5902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4876800"/>
            <a:ext cx="10707097" cy="2206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monitor, television, indoor, screen&#10;&#10;Description automatically generated">
            <a:extLst>
              <a:ext uri="{FF2B5EF4-FFF2-40B4-BE49-F238E27FC236}">
                <a16:creationId xmlns:a16="http://schemas.microsoft.com/office/drawing/2014/main" id="{A746FD17-FAF4-428D-A7D3-E76CB847312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2275" r="4065"/>
          <a:stretch/>
        </p:blipFill>
        <p:spPr>
          <a:xfrm>
            <a:off x="0" y="-152400"/>
            <a:ext cx="12405519" cy="7264032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F2FD1A4-D347-4786-9135-A8E89635C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540201"/>
              </p:ext>
            </p:extLst>
          </p:nvPr>
        </p:nvGraphicFramePr>
        <p:xfrm>
          <a:off x="608092" y="482600"/>
          <a:ext cx="11047008" cy="589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647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-2453481" y="1371600"/>
            <a:ext cx="12138819" cy="453950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vi-VN" sz="28800" dirty="0">
                <a:solidFill>
                  <a:schemeClr val="bg1"/>
                </a:solidFill>
                <a:latin typeface="HP001 4 hàng" pitchFamily="34" charset="0"/>
              </a:rPr>
              <a:t> y </a:t>
            </a:r>
            <a:endParaRPr lang="en-US" sz="288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0783" y="1371600"/>
            <a:ext cx="12506736" cy="453950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vi-VN" sz="28800" dirty="0">
                <a:solidFill>
                  <a:schemeClr val="bg1"/>
                </a:solidFill>
                <a:latin typeface="HP001 4 hàng" pitchFamily="34" charset="0"/>
              </a:rPr>
              <a:t> </a:t>
            </a:r>
            <a:r>
              <a:rPr lang="vi-VN" sz="28800" dirty="0">
                <a:solidFill>
                  <a:schemeClr val="bg1"/>
                </a:solidFill>
                <a:latin typeface="HP001 4 hàng"/>
              </a:rPr>
              <a:t>Ǉ</a:t>
            </a:r>
            <a:r>
              <a:rPr lang="vi-VN" sz="28800" dirty="0">
                <a:solidFill>
                  <a:schemeClr val="bg1"/>
                </a:solidFill>
                <a:latin typeface="HP001 4 hàng" pitchFamily="34" charset="0"/>
              </a:rPr>
              <a:t>á</a:t>
            </a:r>
            <a:endParaRPr lang="en-US" sz="28800" dirty="0">
              <a:solidFill>
                <a:schemeClr val="bg1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9261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icture containing monitor, television, indoor, screen&#10;&#10;Description automatically generated">
            <a:extLst>
              <a:ext uri="{FF2B5EF4-FFF2-40B4-BE49-F238E27FC236}">
                <a16:creationId xmlns:a16="http://schemas.microsoft.com/office/drawing/2014/main" id="{A746FD17-FAF4-428D-A7D3-E76CB847312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5" t="2275" r="4065"/>
          <a:stretch/>
        </p:blipFill>
        <p:spPr>
          <a:xfrm>
            <a:off x="0" y="-152400"/>
            <a:ext cx="12405519" cy="7264032"/>
          </a:xfrm>
          <a:prstGeom prst="rect">
            <a:avLst/>
          </a:prstGeom>
        </p:spPr>
      </p:pic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AF2FD1A4-D347-4786-9135-A8E89635C1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6149804"/>
              </p:ext>
            </p:extLst>
          </p:nvPr>
        </p:nvGraphicFramePr>
        <p:xfrm>
          <a:off x="608092" y="482600"/>
          <a:ext cx="11047008" cy="5891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0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690438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6475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6475"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1900"/>
                    </a:p>
                  </a:txBody>
                  <a:tcPr marL="88751" marR="88751" marT="44375" marB="44375">
                    <a:lnL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97339" y="1371600"/>
            <a:ext cx="12138819" cy="453950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vi-VN" sz="28800" dirty="0">
                <a:solidFill>
                  <a:schemeClr val="bg1"/>
                </a:solidFill>
                <a:latin typeface="HP001 4 hàng" pitchFamily="34" charset="0"/>
              </a:rPr>
              <a:t>đá Ǖ</a:t>
            </a:r>
            <a:r>
              <a:rPr lang="el-GR" sz="28800" dirty="0">
                <a:solidFill>
                  <a:schemeClr val="bg1"/>
                </a:solidFill>
                <a:latin typeface="HP001 4 hàng" pitchFamily="34" charset="0"/>
              </a:rPr>
              <a:t>ί</a:t>
            </a:r>
            <a:r>
              <a:rPr lang="vi-VN" sz="28800" dirty="0">
                <a:solidFill>
                  <a:schemeClr val="bg1"/>
                </a:solidFill>
                <a:latin typeface="HP001 4 hàng" pitchFamily="34" charset="0"/>
              </a:rPr>
              <a:t>ý</a:t>
            </a:r>
            <a:endParaRPr lang="en-US" sz="28800" dirty="0">
              <a:solidFill>
                <a:schemeClr val="bg1"/>
              </a:solidFill>
              <a:latin typeface="HP001 4 hàng" pitchFamily="34" charset="0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C734515F-7854-4FA4-952D-CCB5ACB4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73" y="5395777"/>
            <a:ext cx="1348693" cy="134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6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tinh-tinh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5675524" y="1195854"/>
            <a:ext cx="2635065" cy="584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rtlCol="0" anchor="ctr"/>
          <a:lstStyle/>
          <a:p>
            <a:pPr algn="ctr"/>
            <a:endParaRPr lang="en-US"/>
          </a:p>
        </p:txBody>
      </p:sp>
      <p:pic>
        <p:nvPicPr>
          <p:cNvPr id="5122" name="Picture 2" descr="E:\DU THINH\ANH CHU CAI\2021-05-09 (33)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06" r="2855"/>
          <a:stretch/>
        </p:blipFill>
        <p:spPr bwMode="auto">
          <a:xfrm>
            <a:off x="1013487" y="1254579"/>
            <a:ext cx="3412325" cy="52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/>
          <p:cNvGrpSpPr/>
          <p:nvPr/>
        </p:nvGrpSpPr>
        <p:grpSpPr>
          <a:xfrm>
            <a:off x="-84358" y="76200"/>
            <a:ext cx="6756905" cy="941185"/>
            <a:chOff x="63500" y="1429216"/>
            <a:chExt cx="5080245" cy="705889"/>
          </a:xfrm>
        </p:grpSpPr>
        <p:sp>
          <p:nvSpPr>
            <p:cNvPr id="19" name="Rounded Rectangle 18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</a:p>
          </p:txBody>
        </p:sp>
      </p:grpSp>
      <p:pic>
        <p:nvPicPr>
          <p:cNvPr id="2" name="viet chu y 1">
            <a:hlinkClick r:id="" action="ppaction://media"/>
            <a:extLst>
              <a:ext uri="{FF2B5EF4-FFF2-40B4-BE49-F238E27FC236}">
                <a16:creationId xmlns:a16="http://schemas.microsoft.com/office/drawing/2014/main" id="{A7DB4D5A-E5DE-20D4-BBB5-5E0F55EDC4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17952" b="1095"/>
          <a:stretch/>
        </p:blipFill>
        <p:spPr>
          <a:xfrm>
            <a:off x="6919119" y="997465"/>
            <a:ext cx="3657600" cy="56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72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22B6-4AF9-B1DB-3984-FC415A8A6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et chu quy 1">
            <a:hlinkClick r:id="" action="ppaction://media"/>
            <a:extLst>
              <a:ext uri="{FF2B5EF4-FFF2-40B4-BE49-F238E27FC236}">
                <a16:creationId xmlns:a16="http://schemas.microsoft.com/office/drawing/2014/main" id="{DE158858-3649-B548-2D7A-4E11294E3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05" r="21805"/>
          <a:stretch/>
        </p:blipFill>
        <p:spPr>
          <a:xfrm>
            <a:off x="2804319" y="160742"/>
            <a:ext cx="6485170" cy="646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59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476274"/>
              </p:ext>
            </p:extLst>
          </p:nvPr>
        </p:nvGraphicFramePr>
        <p:xfrm>
          <a:off x="215397" y="8382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-2453481" y="1695399"/>
            <a:ext cx="16611600" cy="4554877"/>
          </a:xfrm>
          <a:prstGeom prst="rect">
            <a:avLst/>
          </a:prstGeom>
          <a:noFill/>
        </p:spPr>
        <p:txBody>
          <a:bodyPr wrap="square" lIns="121709" tIns="60853" rIns="121709" bIns="60853" rtlCol="0">
            <a:spAutoFit/>
          </a:bodyPr>
          <a:lstStyle/>
          <a:p>
            <a:pPr algn="ctr"/>
            <a:r>
              <a:rPr lang="vi-VN" sz="28800" dirty="0">
                <a:solidFill>
                  <a:srgbClr val="FF0000"/>
                </a:solidFill>
                <a:latin typeface="HP001 4 hàng" pitchFamily="34" charset="0"/>
              </a:rPr>
              <a:t>đá Ǖ</a:t>
            </a:r>
            <a:r>
              <a:rPr lang="el-GR" sz="28800" dirty="0">
                <a:solidFill>
                  <a:srgbClr val="FF0000"/>
                </a:solidFill>
                <a:latin typeface="HP001 4 hàng" pitchFamily="34" charset="0"/>
              </a:rPr>
              <a:t>ί</a:t>
            </a:r>
            <a:r>
              <a:rPr lang="vi-VN" sz="28800" dirty="0">
                <a:solidFill>
                  <a:srgbClr val="FF0000"/>
                </a:solidFill>
                <a:latin typeface="HP001 4 hàng" pitchFamily="34" charset="0"/>
              </a:rPr>
              <a:t>ý</a:t>
            </a:r>
            <a:endParaRPr lang="en-US" sz="28800" dirty="0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2212" y="-1012390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991" y="-2661144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862" y="-1796138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32207" y="-1241439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147" y="-1962496"/>
            <a:ext cx="3613377" cy="4356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3086" y1="6723" x2="81113" y2="22829"/>
                        <a14:foregroundMark x1="93086" y1="7143" x2="2024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49529" y="-1246587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8555" y="-100846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0778" y="-520502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92074" y1="4482" x2="79933" y2="176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94404" y="-1948268"/>
            <a:ext cx="3613377" cy="4350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29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1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1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76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4752E-6 -1.85185E-6 L -0.00066 0.36667 L 0.0013 0.39329 L 0.00561 0.40556 L 0.01188 0.41296 L 0.02075 0.41296 L 0.02754 0.40857 L 0.03446 0.4007 L 0.04138 0.37986 L 0.04765 0.36528 L 0.05261 0.3463 L 0.05704 0.3331 L 0.06018 0.31968 L 0.06083 0.30533 L 0.06161 0.28912 L 0.06475 0.26783 L 0.06788 0.25857 L 0.07467 0.2382 L 0.07676 0.23727 L 0.08394 0.22778 L 0.09399 0.21852 L 0.10339 0.21528 L 0.11527 0.21412 L 0.12597 0.22222 L 0.13407 0.23634 L 0.13668 0.24097 L 0.12976 0.22871 L 0.12467 0.22222 L 0.11657 0.21412 L 0.10587 0.21412 L 0.09334 0.21968 L 0.08211 0.22871 L 0.0731 0.24375 L 0.06945 0.25417 L 0.06331 0.27778 L 0.06057 0.29931 L 0.06083 0.31667 L 0.06383 0.34306 L 0.0671 0.35857 L 0.07271 0.37986 L 0.08146 0.3963 L 0.09216 0.40648 L 0.10339 0.41412 L 0.11592 0.41111 L 0.12663 0.4007 L 0.13668 0.38403 L 0.14477 0.35996 L 0.14791 0.33195 L 0.14791 0.3007 L 0.1466 0.27871 L 0.14347 0.26111 L 0.13851 0.24306 L 0.13355 0.23426 " pathEditMode="relative" rAng="0" ptsTypes="AAAAAAAAAAAAAAAAAAAAAAAAAAAAAAAAAAAAAAAAAAAAAAAAAAAAA">
                                      <p:cBhvr>
                                        <p:cTn id="22" dur="1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3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76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477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78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0867E-6 -1.11111E-6 L -2.80867E-6 0.16806 L 0.00157 0.1875 L 0.00627 0.20139 L 0.01096 0.20556 L 0.01801 0.20556 L 0.02271 0.20417 L 0.02897 0.19862 L 0.03446 0.19306 L 0.0415 0.17917 L 0.04777 0.1625 L 0.05325 0.14445 L 0.05795 0.12778 L 0.06343 0.10556 " pathEditMode="relative" ptsTypes="AAAAAAAAAAAAAA">
                                      <p:cBhvr>
                                        <p:cTn id="33" dur="4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78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928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53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444E-6 4.81481E-6 L 0.05873 0.00023 " pathEditMode="relative" ptsTypes="AA">
                                      <p:cBhvr>
                                        <p:cTn id="4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3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54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04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8649E-6 3.7037E-7 L -0.02754 0.04768 " pathEditMode="relative" ptsTypes="AA">
                                      <p:cBhvr>
                                        <p:cTn id="55" dur="2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4290"/>
                            </p:stCondLst>
                            <p:childTnLst>
                              <p:par>
                                <p:cTn id="57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1097E-7 -1.48148E-6 L -0.00679 -0.01296 L -0.01149 -0.01944 L -0.01828 -0.02407 L -0.02611 -0.02593 L -0.03395 -0.025 L -0.04178 -0.02037 L -0.04961 -0.01389 L -0.0564 -0.00278 L -0.06267 0.01018 L -0.06789 0.025 L -0.07207 0.04444 L -0.07363 0.06759 L -0.07311 0.08796 L -0.07155 0.10463 L -0.06789 0.12315 L -0.06267 0.13704 L -0.05745 0.15 L -0.05014 0.16018 L -0.04282 0.16574 L -0.03865 0.16944 L -0.02716 0.1713 L -0.01985 0.16852 L -0.01149 0.16204 L -0.00262 0.14815 L 0.00469 0.13241 L 0.00783 0.12222 L 0.01044 0.11111 L 0.01305 0.09074 L 0.01253 0.07315 L 0.01148 0.05185 L 0.00939 0.03333 L 0.00626 0.01944 L 0.00313 0.00833 L 2.61097E-7 -1.48148E-6 Z " pathEditMode="relative" ptsTypes="AAAAAAAAAAAAAAAAAAAAAAAAAAAAAAAAAAA">
                                      <p:cBhvr>
                                        <p:cTn id="69" dur="7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"/>
                            </p:stCondLst>
                            <p:childTnLst>
                              <p:par>
                                <p:cTn id="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6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260"/>
                            </p:stCondLst>
                            <p:childTnLst>
                              <p:par>
                                <p:cTn id="7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51351E-6 7.03704E-6 L 0.00014 0.42778 " pathEditMode="relative" ptsTypes="AA">
                                      <p:cBhvr>
                                        <p:cTn id="80" dur="5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401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26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4510"/>
                            </p:stCondLst>
                            <p:childTnLst>
                              <p:par>
                                <p:cTn id="9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6069E-6 -1.11111E-6 L 0.01175 -0.01528 L 0.02819 -0.05278 L 0.04386 -0.10139 L 0.04386 0.06528 L 0.04777 0.08611 L 0.05404 0.1 L 0.06108 0.10417 L 0.06735 0.10556 L 0.07753 0.10278 L 0.08614 0.09306 L 0.09945 0.06389 L 0.11277 0.01806 L 0.1206 -0.01528 L 0.12373 -0.04305 L 0.12608 -0.10139 L 0.12608 0.06667 L 0.12765 0.08611 L 0.13234 0.1 L 0.14174 0.10556 L 0.14879 0.10417 L 0.15897 0.09445 L 0.16993 0.07083 L 0.1809 0.02917 L 0.19499 -0.05972 L 0.20126 -0.10139 L 0.20086 0.07292 L 0.20909 0.09722 L 0.21613 0.10556 L 0.22866 0.10556 L 0.23884 0.09861 L 0.25294 0.07639 L 0.26703 0.03056 L 0.27878 -0.01528 L 0.2827 -0.10139 L 0.2827 0.20278 L 0.2827 0.28056 L 0.27996 0.33403 L 0.26899 0.38403 L 0.2549 0.41597 L 0.23806 0.41945 L 0.23023 0.40972 L 0.22631 0.39028 L 0.22553 0.35139 L 0.22945 0.31389 L 0.23884 0.2625 L 0.25294 0.20695 L 0.27565 0.14583 L 0.29444 0.10417 L 0.31872 0.03889 L 0.32812 0.00556 " pathEditMode="relative" rAng="0" ptsTypes="AAAAAAAAAAAAAAAAAAAAAAAAAAAAAAAAAAAAAAAAAAAAAAAAAAA">
                                      <p:cBhvr>
                                        <p:cTn id="91" dur="2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06" y="1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39510"/>
                            </p:stCondLst>
                            <p:childTnLst>
                              <p:par>
                                <p:cTn id="9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4001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4051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6605E-6 -1.85185E-6 L -0.0282 0.05093 " pathEditMode="relative" rAng="0" ptsTypes="AA">
                                      <p:cBhvr>
                                        <p:cTn id="102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0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43010"/>
                            </p:stCondLst>
                            <p:childTnLst>
                              <p:par>
                                <p:cTn id="10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1" t="29364" r="29387" b="25199"/>
          <a:stretch/>
        </p:blipFill>
        <p:spPr bwMode="auto">
          <a:xfrm>
            <a:off x="5090319" y="1600200"/>
            <a:ext cx="6379377" cy="364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CA9ABAA-7FA7-7B42-93F3-7A36DAAD7A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719" y="1028737"/>
            <a:ext cx="2971800" cy="42657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17638" y="5395638"/>
            <a:ext cx="2986881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Trang</a:t>
            </a:r>
            <a:r>
              <a:rPr lang="en-US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22</a:t>
            </a: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3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39" t="24542" r="32302" b="39979"/>
          <a:stretch/>
        </p:blipFill>
        <p:spPr bwMode="auto">
          <a:xfrm>
            <a:off x="1490753" y="457199"/>
            <a:ext cx="8201348" cy="4112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358125" y="488678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và Hà ghé nhà dì Kha. Dì kể cho Hà nghe về bà. Hà chú ý nghe dì kể.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8444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</a:p>
          </p:txBody>
        </p:sp>
      </p:grpSp>
      <p:sp>
        <p:nvSpPr>
          <p:cNvPr id="12" name="Title 1"/>
          <p:cNvSpPr txBox="1">
            <a:spLocks/>
          </p:cNvSpPr>
          <p:nvPr/>
        </p:nvSpPr>
        <p:spPr>
          <a:xfrm>
            <a:off x="6324033" y="5715643"/>
            <a:ext cx="2039537" cy="1197723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8900319" y="5181835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9006650" y="4570147"/>
            <a:ext cx="617614" cy="586416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2</a:t>
            </a: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10881519" y="5945414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25782" b="52068"/>
          <a:stretch/>
        </p:blipFill>
        <p:spPr bwMode="auto">
          <a:xfrm>
            <a:off x="11113" y="4880221"/>
            <a:ext cx="897214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0" b="56817"/>
          <a:stretch/>
        </p:blipFill>
        <p:spPr bwMode="auto">
          <a:xfrm>
            <a:off x="8852694" y="4872880"/>
            <a:ext cx="3224120" cy="96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0209"/>
          <a:stretch/>
        </p:blipFill>
        <p:spPr bwMode="auto">
          <a:xfrm>
            <a:off x="25627" y="5993496"/>
            <a:ext cx="4810318" cy="111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9" t="43010" r="9143" b="15906"/>
          <a:stretch/>
        </p:blipFill>
        <p:spPr bwMode="auto">
          <a:xfrm>
            <a:off x="4856523" y="5833983"/>
            <a:ext cx="614449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/>
          <p:cNvSpPr/>
          <p:nvPr/>
        </p:nvSpPr>
        <p:spPr>
          <a:xfrm>
            <a:off x="1177930" y="4716625"/>
            <a:ext cx="561467" cy="484641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17" name="Oval 16"/>
          <p:cNvSpPr/>
          <p:nvPr/>
        </p:nvSpPr>
        <p:spPr>
          <a:xfrm>
            <a:off x="5014119" y="5725122"/>
            <a:ext cx="561467" cy="440583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  <a:latin typeface=".VnArial" pitchFamily="34" charset="0"/>
              </a:rPr>
              <a:t>3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4875574" y="5903513"/>
            <a:ext cx="138545" cy="72167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 animBg="1"/>
      <p:bldP spid="14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22" name="1"/>
          <p:cNvSpPr txBox="1">
            <a:spLocks/>
          </p:cNvSpPr>
          <p:nvPr/>
        </p:nvSpPr>
        <p:spPr>
          <a:xfrm>
            <a:off x="1020423" y="4930725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 đô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2"/>
          <p:cNvSpPr txBox="1">
            <a:spLocks/>
          </p:cNvSpPr>
          <p:nvPr/>
        </p:nvSpPr>
        <p:spPr>
          <a:xfrm>
            <a:off x="1020582" y="3385961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 vẽ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4"/>
          <p:cNvSpPr txBox="1">
            <a:spLocks/>
          </p:cNvSpPr>
          <p:nvPr/>
        </p:nvSpPr>
        <p:spPr>
          <a:xfrm>
            <a:off x="4674577" y="497795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 lu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5"/>
          <p:cNvSpPr txBox="1">
            <a:spLocks/>
          </p:cNvSpPr>
          <p:nvPr/>
        </p:nvSpPr>
        <p:spPr>
          <a:xfrm>
            <a:off x="4669526" y="3356429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lá thư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8"/>
          <p:cNvSpPr txBox="1">
            <a:spLocks/>
          </p:cNvSpPr>
          <p:nvPr/>
        </p:nvSpPr>
        <p:spPr>
          <a:xfrm>
            <a:off x="8332177" y="491687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thị xã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9"/>
          <p:cNvSpPr txBox="1">
            <a:spLocks/>
          </p:cNvSpPr>
          <p:nvPr/>
        </p:nvSpPr>
        <p:spPr>
          <a:xfrm>
            <a:off x="8353285" y="3420579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phố cổ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543078" y="3661295"/>
            <a:ext cx="675409" cy="66649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521811" y="5156498"/>
            <a:ext cx="675409" cy="66649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202073" y="5217584"/>
            <a:ext cx="675409" cy="66649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59151" y="5206059"/>
            <a:ext cx="675409" cy="66649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211205" y="3568347"/>
            <a:ext cx="675409" cy="66649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851123" y="3632497"/>
            <a:ext cx="675409" cy="666497"/>
          </a:xfrm>
          <a:prstGeom prst="rect">
            <a:avLst/>
          </a:prstGeom>
        </p:spPr>
      </p:pic>
      <p:sp>
        <p:nvSpPr>
          <p:cNvPr id="37" name="Title 1"/>
          <p:cNvSpPr txBox="1">
            <a:spLocks/>
          </p:cNvSpPr>
          <p:nvPr/>
        </p:nvSpPr>
        <p:spPr>
          <a:xfrm>
            <a:off x="335220" y="1478444"/>
            <a:ext cx="11437794" cy="132705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nào có tiếng chứa âm chúng ta vừa học ở bài trước?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4197220" y="111434"/>
            <a:ext cx="1447800" cy="142869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5641245" y="129577"/>
            <a:ext cx="1447800" cy="14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54355" y="2286000"/>
            <a:ext cx="2785269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309519" y="2286000"/>
            <a:ext cx="4102894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ý</a:t>
            </a:r>
          </a:p>
        </p:txBody>
      </p:sp>
    </p:spTree>
    <p:extLst>
      <p:ext uri="{BB962C8B-B14F-4D97-AF65-F5344CB8AC3E}">
        <p14:creationId xmlns:p14="http://schemas.microsoft.com/office/powerpoint/2010/main" val="230176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0215" y="1905000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6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và Hà ghé nhà dì Kha. Dì kể cho Hà nghe về bà. Hà chú ý nghe dì kể.</a:t>
            </a:r>
          </a:p>
        </p:txBody>
      </p:sp>
    </p:spTree>
    <p:extLst>
      <p:ext uri="{BB962C8B-B14F-4D97-AF65-F5344CB8AC3E}">
        <p14:creationId xmlns:p14="http://schemas.microsoft.com/office/powerpoint/2010/main" val="4155658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58125" y="4848681"/>
            <a:ext cx="11437794" cy="2137229"/>
          </a:xfrm>
          <a:prstGeom prst="rect">
            <a:avLst/>
          </a:prstGeom>
        </p:spPr>
        <p:txBody>
          <a:bodyPr vert="horz" lIns="91294" tIns="45647" rIns="91294" bIns="45647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Mẹ và Hà ghé nhà dì Kha. Dì kể cho Hà nghe về bà. Hà chú ý nghe dì kể.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433" y="-159264"/>
            <a:ext cx="8419465" cy="4434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298" y="3857565"/>
            <a:ext cx="8044401" cy="165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578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2270919" y="838200"/>
            <a:ext cx="7620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ơn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84" t="34837" r="29073" b="21030"/>
          <a:stretch/>
        </p:blipFill>
        <p:spPr bwMode="auto">
          <a:xfrm>
            <a:off x="2651919" y="1836057"/>
            <a:ext cx="6934200" cy="411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519" y="949041"/>
            <a:ext cx="4306829" cy="460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309323" y="3712740"/>
            <a:ext cx="4037041" cy="1049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CỦNG CỐ</a:t>
            </a:r>
            <a:endParaRPr lang="en-US" sz="48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262019" y="2438400"/>
            <a:ext cx="1447800" cy="1428696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262019" y="4072123"/>
            <a:ext cx="1447800" cy="142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73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"/>
          <p:cNvSpPr txBox="1">
            <a:spLocks/>
          </p:cNvSpPr>
          <p:nvPr/>
        </p:nvSpPr>
        <p:spPr>
          <a:xfrm>
            <a:off x="1039133" y="42672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 gô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2"/>
          <p:cNvSpPr txBox="1">
            <a:spLocks/>
          </p:cNvSpPr>
          <p:nvPr/>
        </p:nvSpPr>
        <p:spPr>
          <a:xfrm>
            <a:off x="1039292" y="2722436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tá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4"/>
          <p:cNvSpPr txBox="1">
            <a:spLocks/>
          </p:cNvSpPr>
          <p:nvPr/>
        </p:nvSpPr>
        <p:spPr>
          <a:xfrm>
            <a:off x="4693287" y="27432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quý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5"/>
          <p:cNvSpPr txBox="1">
            <a:spLocks/>
          </p:cNvSpPr>
          <p:nvPr/>
        </p:nvSpPr>
        <p:spPr>
          <a:xfrm>
            <a:off x="4672179" y="4267200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quà quê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8"/>
          <p:cNvSpPr txBox="1">
            <a:spLocks/>
          </p:cNvSpPr>
          <p:nvPr/>
        </p:nvSpPr>
        <p:spPr>
          <a:xfrm>
            <a:off x="8350887" y="4253345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 quỳ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9"/>
          <p:cNvSpPr txBox="1">
            <a:spLocks/>
          </p:cNvSpPr>
          <p:nvPr/>
        </p:nvSpPr>
        <p:spPr>
          <a:xfrm>
            <a:off x="8371995" y="2757054"/>
            <a:ext cx="2606832" cy="11180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spcFirstLastPara="1" wrap="square" lIns="121705" tIns="121705" rIns="121705" bIns="12170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6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Patrick Hand SC"/>
              <a:buNone/>
              <a:defRPr sz="4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3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 phà</a:t>
            </a:r>
            <a:endParaRPr lang="vi-VN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3561788" y="2997770"/>
            <a:ext cx="675409" cy="66649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3540521" y="4492973"/>
            <a:ext cx="675409" cy="66649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7220783" y="2982828"/>
            <a:ext cx="675409" cy="66649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4" t="18959" r="50000" b="26434"/>
          <a:stretch/>
        </p:blipFill>
        <p:spPr>
          <a:xfrm>
            <a:off x="10877861" y="4542534"/>
            <a:ext cx="675409" cy="6664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7213858" y="4479118"/>
            <a:ext cx="675409" cy="6664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0" t="17086" r="5764" b="28307"/>
          <a:stretch/>
        </p:blipFill>
        <p:spPr>
          <a:xfrm>
            <a:off x="10869833" y="2968972"/>
            <a:ext cx="675409" cy="666497"/>
          </a:xfrm>
          <a:prstGeom prst="rect">
            <a:avLst/>
          </a:prstGeom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353930" y="814919"/>
            <a:ext cx="11437794" cy="1327051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nào có tiếng chứa âm hôm nay </a:t>
            </a:r>
          </a:p>
          <a:p>
            <a:pPr algn="ctr"/>
            <a:r>
              <a:rPr lang="en-US" sz="48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chúng ta học?</a:t>
            </a:r>
          </a:p>
        </p:txBody>
      </p:sp>
    </p:spTree>
    <p:extLst>
      <p:ext uri="{BB962C8B-B14F-4D97-AF65-F5344CB8AC3E}">
        <p14:creationId xmlns:p14="http://schemas.microsoft.com/office/powerpoint/2010/main" val="6510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-65406" y="5410200"/>
            <a:ext cx="12246294" cy="1600200"/>
            <a:chOff x="695008" y="5406639"/>
            <a:chExt cx="10717370" cy="1600200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95008" y="5406639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Thời gian qu</a:t>
              </a:r>
              <a:r>
                <a:rPr lang="en-US" sz="6000" b="1">
                  <a:solidFill>
                    <a:srgbClr val="FF000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y</a:t>
              </a: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hơn vàng bạc.</a:t>
              </a: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4986496" y="5505751"/>
              <a:ext cx="1833736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sz="6000" b="1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́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7" t="28736" r="28167" b="41981"/>
          <a:stretch/>
        </p:blipFill>
        <p:spPr>
          <a:xfrm>
            <a:off x="126272" y="1080192"/>
            <a:ext cx="11441047" cy="421904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37319" y="1313951"/>
            <a:ext cx="3448696" cy="941185"/>
            <a:chOff x="63500" y="1429216"/>
            <a:chExt cx="2592937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Nhận biết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0"/>
          <a:stretch/>
        </p:blipFill>
        <p:spPr>
          <a:xfrm>
            <a:off x="0" y="8610"/>
            <a:ext cx="12177144" cy="684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AF093B-0823-42E9-99FC-2AB009322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78" y="2637705"/>
            <a:ext cx="1655299" cy="3997299"/>
          </a:xfrm>
          <a:prstGeom prst="rect">
            <a:avLst/>
          </a:prstGeom>
        </p:spPr>
      </p:pic>
      <p:sp>
        <p:nvSpPr>
          <p:cNvPr id="6" name="Google Shape;54;p13"/>
          <p:cNvSpPr txBox="1">
            <a:spLocks/>
          </p:cNvSpPr>
          <p:nvPr/>
        </p:nvSpPr>
        <p:spPr>
          <a:xfrm>
            <a:off x="3852069" y="753452"/>
            <a:ext cx="8610600" cy="2679853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r>
              <a:rPr lang="en-US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28</a:t>
            </a:r>
            <a:r>
              <a:rPr lang="vi-VN" sz="80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: </a:t>
            </a:r>
            <a:br>
              <a:rPr lang="vi-VN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-US" sz="10666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Y   y</a:t>
            </a:r>
            <a:endParaRPr lang="vi-VN" sz="10666" b="1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5660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5336262" y="914400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119984"/>
            <a:ext cx="2123468" cy="12709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3453485"/>
            <a:ext cx="4295089" cy="127091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9559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quy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2204851" y="5352717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quỳ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316112" y="5356201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quý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13395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quỹ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8048989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quỵ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949506" y="5356201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ý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88961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3023212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952433" y="517643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5886330" y="37530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6962661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8876098" y="517840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0213543" y="5173867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14" grpId="0"/>
      <p:bldP spid="15" grpId="0"/>
      <p:bldP spid="16" grpId="0"/>
      <p:bldP spid="17" grpId="0"/>
      <p:bldP spid="19" grpId="0"/>
      <p:bldP spid="21" grpId="0"/>
      <p:bldP spid="22" grpId="0"/>
      <p:bldP spid="23" grpId="0"/>
      <p:bldP spid="25" grpId="0"/>
      <p:bldP spid="29" grpId="0"/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0" y="4291232"/>
            <a:ext cx="2818875" cy="24483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8" t="6431" b="19710"/>
          <a:stretch/>
        </p:blipFill>
        <p:spPr>
          <a:xfrm>
            <a:off x="2002970" y="174171"/>
            <a:ext cx="8142513" cy="483326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62236" y="2818047"/>
            <a:ext cx="10489585" cy="1325563"/>
          </a:xfrm>
        </p:spPr>
        <p:txBody>
          <a:bodyPr>
            <a:noAutofit/>
          </a:bodyPr>
          <a:lstStyle/>
          <a:p>
            <a:pPr algn="ctr"/>
            <a:r>
              <a:rPr lang="en-US" sz="9600" b="1">
                <a:solidFill>
                  <a:srgbClr val="0070C0"/>
                </a:solidFill>
                <a:latin typeface="DomCasual" pitchFamily="18" charset="0"/>
                <a:ea typeface="DomCasual" pitchFamily="18" charset="0"/>
                <a:cs typeface="DomCasual" pitchFamily="18" charset="0"/>
              </a:rPr>
              <a:t>Thư giãn nào!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9591358" y="4438774"/>
            <a:ext cx="2570480" cy="240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38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182563"/>
            <a:ext cx="12326938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94919" y="5135768"/>
            <a:ext cx="4333494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 tá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07282" y="5135768"/>
            <a:ext cx="161173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5122" name="Picture 2" descr="QUẦN ÁO Y TÁ, ĐIỀU DƯỠNG MẪU 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-521" r="23843" b="-1"/>
          <a:stretch/>
        </p:blipFill>
        <p:spPr bwMode="auto">
          <a:xfrm>
            <a:off x="980281" y="0"/>
            <a:ext cx="2814637" cy="458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uỷ bỏ chức danh nghề Y tá trong nghiệp vụ chăm sóc bệnh nhân | Tin tức mới  nhất 24h - Đọc Báo Lao Động online - Laodong.v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82" y="23812"/>
            <a:ext cx="6898544" cy="459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2578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dã quỳ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694581" y="5261562"/>
            <a:ext cx="16342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y</a:t>
            </a:r>
          </a:p>
        </p:txBody>
      </p:sp>
      <p:pic>
        <p:nvPicPr>
          <p:cNvPr id="6146" name="Picture 2" descr="Đẹp ngất ngây hoa dã quỳ Đà Lạ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oa Dã Quỳ Đà Lạt 2020 đã nở rộ chưa? Ngắm hoa đẹp nhất ở đâu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375" y="2286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1795</TotalTime>
  <Words>238</Words>
  <Application>Microsoft Office PowerPoint</Application>
  <PresentationFormat>Custom</PresentationFormat>
  <Paragraphs>84</Paragraphs>
  <Slides>25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.VnArial</vt:lpstr>
      <vt:lpstr>Arial</vt:lpstr>
      <vt:lpstr>Arial Rounded MT Bold</vt:lpstr>
      <vt:lpstr>Arial-Rounded</vt:lpstr>
      <vt:lpstr>AvantGarde</vt:lpstr>
      <vt:lpstr>Calibri</vt:lpstr>
      <vt:lpstr>DomCasual</vt:lpstr>
      <vt:lpstr>HP001 4 hàng</vt:lpstr>
      <vt:lpstr>Patrick Hand SC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Thư giãn nào!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Thảo Phương</cp:lastModifiedBy>
  <cp:revision>173</cp:revision>
  <dcterms:created xsi:type="dcterms:W3CDTF">2021-05-08T14:00:55Z</dcterms:created>
  <dcterms:modified xsi:type="dcterms:W3CDTF">2023-10-15T15:52:13Z</dcterms:modified>
</cp:coreProperties>
</file>