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4" r:id="rId4"/>
    <p:sldMasterId id="2147483686" r:id="rId5"/>
  </p:sldMasterIdLst>
  <p:notesMasterIdLst>
    <p:notesMasterId r:id="rId12"/>
  </p:notesMasterIdLst>
  <p:sldIdLst>
    <p:sldId id="344" r:id="rId6"/>
    <p:sldId id="410" r:id="rId7"/>
    <p:sldId id="426" r:id="rId8"/>
    <p:sldId id="282" r:id="rId9"/>
    <p:sldId id="455" r:id="rId10"/>
    <p:sldId id="283" r:id="rId11"/>
    <p:sldId id="284" r:id="rId13"/>
    <p:sldId id="279" r:id="rId14"/>
    <p:sldId id="319" r:id="rId15"/>
    <p:sldId id="317" r:id="rId16"/>
    <p:sldId id="318" r:id="rId17"/>
    <p:sldId id="288" r:id="rId18"/>
    <p:sldId id="289" r:id="rId19"/>
    <p:sldId id="290" r:id="rId20"/>
    <p:sldId id="291" r:id="rId21"/>
    <p:sldId id="295" r:id="rId22"/>
    <p:sldId id="293" r:id="rId23"/>
    <p:sldId id="29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85" d="100"/>
          <a:sy n="85" d="100"/>
        </p:scale>
        <p:origin x="72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48514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3" Type="http://schemas.openxmlformats.org/officeDocument/2006/relationships/theme" Target="../theme/theme4.xml"/><Relationship Id="rId12" Type="http://schemas.openxmlformats.org/officeDocument/2006/relationships/image" Target="../media/image5.jpeg"/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ADCA-9B9E-4963-A957-D2FD6D7D638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355ED-D271-4885-A6A3-3712DE21233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image" Target="../media/image23.png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image" Target="../media/image24.png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5.png"/><Relationship Id="rId1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GIF"/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png"/><Relationship Id="rId2" Type="http://schemas.microsoft.com/office/2007/relationships/media" Target="../media/media1.mp4"/><Relationship Id="rId1" Type="http://schemas.openxmlformats.org/officeDocument/2006/relationships/video" Target="NULL" TargetMode="Externa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5.xml"/><Relationship Id="rId5" Type="http://schemas.openxmlformats.org/officeDocument/2006/relationships/image" Target="../media/image13.png"/><Relationship Id="rId4" Type="http://schemas.openxmlformats.org/officeDocument/2006/relationships/image" Target="../media/image12.GIF"/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5.xml"/><Relationship Id="rId5" Type="http://schemas.openxmlformats.org/officeDocument/2006/relationships/image" Target="../media/image13.png"/><Relationship Id="rId4" Type="http://schemas.openxmlformats.org/officeDocument/2006/relationships/image" Target="../media/image12.GIF"/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6.xml"/><Relationship Id="rId2" Type="http://schemas.openxmlformats.org/officeDocument/2006/relationships/image" Target="../media/image16.jpeg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0" y="0"/>
            <a:ext cx="1219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0" y="-202512"/>
            <a:ext cx="1220787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27050" y="4214813"/>
            <a:ext cx="106029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 eaLnBrk="1" hangingPunct="1"/>
            <a:r>
              <a:rPr lang="en-US" altLang="zh-CN" sz="7200" b="1">
                <a:latin typeface="HP001 4 hàng" panose="020B0603050302020204" pitchFamily="34" charset="0"/>
                <a:ea typeface="字魂17号-萌趣果冻体"/>
                <a:cs typeface="Times New Roman" panose="02020603050405020304" charset="0"/>
              </a:rPr>
              <a:t>Xin chào tất cả các con!</a:t>
            </a:r>
            <a:endParaRPr lang="zh-CN" altLang="en-US" sz="7200" b="1">
              <a:latin typeface="HP001 4 hàng" panose="020B0603050302020204" pitchFamily="34" charset="0"/>
              <a:ea typeface="字魂17号-萌趣果冻体"/>
              <a:cs typeface="Times New Roman" panose="02020603050405020304" charset="0"/>
            </a:endParaRPr>
          </a:p>
        </p:txBody>
      </p:sp>
      <p:pic>
        <p:nvPicPr>
          <p:cNvPr id="6" name="Picture 2" descr="Kết nối tri thức với cuộc số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2512"/>
            <a:ext cx="1412204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Box 1"/>
          <p:cNvSpPr txBox="1"/>
          <p:nvPr/>
        </p:nvSpPr>
        <p:spPr>
          <a:xfrm>
            <a:off x="1699895" y="436245"/>
            <a:ext cx="923607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điểm</a:t>
            </a:r>
            <a:r>
              <a:rPr lang="en-US" sz="3200" dirty="0"/>
              <a:t> </a:t>
            </a:r>
            <a:r>
              <a:rPr lang="en-US" sz="3200" dirty="0" err="1"/>
              <a:t>khác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cách</a:t>
            </a:r>
            <a:r>
              <a:rPr lang="en-US" sz="3200" dirty="0"/>
              <a:t> </a:t>
            </a:r>
            <a:r>
              <a:rPr lang="en-US" sz="3200" dirty="0" err="1"/>
              <a:t>trưng</a:t>
            </a:r>
            <a:r>
              <a:rPr lang="en-US" sz="3200" dirty="0"/>
              <a:t> </a:t>
            </a:r>
            <a:r>
              <a:rPr lang="en-US" sz="3200" dirty="0" err="1"/>
              <a:t>bày</a:t>
            </a:r>
            <a:r>
              <a:rPr lang="en-US" sz="3200" dirty="0"/>
              <a:t> </a:t>
            </a:r>
            <a:r>
              <a:rPr lang="en-US" sz="3200" dirty="0" err="1"/>
              <a:t>hàng</a:t>
            </a:r>
            <a:r>
              <a:rPr lang="en-US" sz="3200" dirty="0"/>
              <a:t> </a:t>
            </a:r>
            <a:r>
              <a:rPr lang="en-US" sz="3200" dirty="0" err="1"/>
              <a:t>hóa</a:t>
            </a:r>
            <a:r>
              <a:rPr lang="en-US" sz="3200" dirty="0"/>
              <a:t> ở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địa</a:t>
            </a:r>
            <a:r>
              <a:rPr lang="en-US" sz="3200" dirty="0"/>
              <a:t> </a:t>
            </a:r>
            <a:r>
              <a:rPr lang="en-US" sz="3200" dirty="0" err="1"/>
              <a:t>điểm</a:t>
            </a:r>
            <a:r>
              <a:rPr lang="en-US" sz="3200" dirty="0"/>
              <a:t> </a:t>
            </a:r>
            <a:r>
              <a:rPr lang="en-US" sz="3200" dirty="0" err="1"/>
              <a:t>này</a:t>
            </a:r>
            <a:endParaRPr lang="en-US" sz="3200" dirty="0"/>
          </a:p>
        </p:txBody>
      </p:sp>
      <p:pic>
        <p:nvPicPr>
          <p:cNvPr id="5" name="Content Placeholder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3895" y="1677670"/>
            <a:ext cx="6390005" cy="4596765"/>
          </a:xfrm>
          <a:prstGeom prst="rect">
            <a:avLst/>
          </a:prstGeom>
        </p:spPr>
      </p:pic>
      <p:sp>
        <p:nvSpPr>
          <p:cNvPr id="6" name="Rounded Rectangular Callout 8"/>
          <p:cNvSpPr/>
          <p:nvPr/>
        </p:nvSpPr>
        <p:spPr>
          <a:xfrm>
            <a:off x="587375" y="2139315"/>
            <a:ext cx="2636520" cy="2444750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Hàng</a:t>
            </a:r>
            <a:r>
              <a:rPr lang="en-US" sz="2200" dirty="0"/>
              <a:t> </a:t>
            </a:r>
            <a:r>
              <a:rPr lang="en-US" sz="2200" dirty="0" err="1"/>
              <a:t>hóa</a:t>
            </a:r>
            <a:r>
              <a:rPr lang="en-US" sz="2200" dirty="0"/>
              <a:t> ở </a:t>
            </a:r>
            <a:r>
              <a:rPr lang="en-US" sz="2200" dirty="0" err="1"/>
              <a:t>siêu</a:t>
            </a:r>
            <a:r>
              <a:rPr lang="en-US" sz="2200" dirty="0"/>
              <a:t> </a:t>
            </a:r>
            <a:r>
              <a:rPr lang="en-US" sz="2200" dirty="0" err="1"/>
              <a:t>thị</a:t>
            </a:r>
            <a:r>
              <a:rPr lang="en-US" sz="2200" dirty="0"/>
              <a:t> </a:t>
            </a:r>
            <a:r>
              <a:rPr lang="en-US" sz="2200" dirty="0" err="1"/>
              <a:t>được</a:t>
            </a:r>
            <a:r>
              <a:rPr lang="en-US" sz="2200" dirty="0"/>
              <a:t> </a:t>
            </a:r>
            <a:r>
              <a:rPr lang="en-US" sz="2200" dirty="0" err="1"/>
              <a:t>trưng</a:t>
            </a:r>
            <a:r>
              <a:rPr lang="en-US" sz="2200" dirty="0"/>
              <a:t> </a:t>
            </a:r>
            <a:r>
              <a:rPr lang="en-US" sz="2200" dirty="0" err="1"/>
              <a:t>bày</a:t>
            </a:r>
            <a:r>
              <a:rPr lang="en-US" sz="2200" dirty="0"/>
              <a:t> </a:t>
            </a:r>
            <a:r>
              <a:rPr lang="en-US" sz="2200" dirty="0" err="1"/>
              <a:t>rất</a:t>
            </a:r>
            <a:r>
              <a:rPr lang="en-US" sz="2200" dirty="0"/>
              <a:t> khoa </a:t>
            </a:r>
            <a:r>
              <a:rPr lang="en-US" sz="2200" dirty="0" err="1"/>
              <a:t>học</a:t>
            </a:r>
            <a:r>
              <a:rPr lang="en-US" sz="2200" dirty="0"/>
              <a:t>, </a:t>
            </a:r>
            <a:r>
              <a:rPr lang="en-US" sz="2200" dirty="0" err="1"/>
              <a:t>gọn</a:t>
            </a:r>
            <a:r>
              <a:rPr lang="en-US" sz="2200" dirty="0"/>
              <a:t> </a:t>
            </a:r>
            <a:r>
              <a:rPr lang="en-US" sz="2200" dirty="0" err="1"/>
              <a:t>gàng</a:t>
            </a:r>
            <a:r>
              <a:rPr lang="en-US" sz="2200" dirty="0"/>
              <a:t>, </a:t>
            </a:r>
            <a:r>
              <a:rPr lang="en-US" sz="2200" dirty="0" err="1"/>
              <a:t>ngăn</a:t>
            </a:r>
            <a:r>
              <a:rPr lang="en-US" sz="2200" dirty="0"/>
              <a:t> </a:t>
            </a:r>
            <a:r>
              <a:rPr lang="en-US" sz="2200" dirty="0" err="1"/>
              <a:t>nắp</a:t>
            </a:r>
            <a:r>
              <a:rPr lang="en-US" sz="2200" dirty="0"/>
              <a:t>, chia </a:t>
            </a:r>
            <a:r>
              <a:rPr lang="en-US" sz="2200" dirty="0" err="1"/>
              <a:t>thành</a:t>
            </a:r>
            <a:r>
              <a:rPr lang="en-US" sz="2200" dirty="0"/>
              <a:t> </a:t>
            </a:r>
            <a:r>
              <a:rPr lang="en-US" sz="2200" dirty="0" err="1"/>
              <a:t>từng</a:t>
            </a:r>
            <a:r>
              <a:rPr lang="en-US" sz="2200" dirty="0"/>
              <a:t> </a:t>
            </a:r>
            <a:r>
              <a:rPr lang="en-US" sz="2200" dirty="0" err="1"/>
              <a:t>quầy</a:t>
            </a:r>
            <a:r>
              <a:rPr lang="en-US" sz="2200" dirty="0"/>
              <a:t> </a:t>
            </a:r>
            <a:r>
              <a:rPr lang="en-US" sz="2200" dirty="0" err="1"/>
              <a:t>riêng</a:t>
            </a:r>
            <a:r>
              <a:rPr lang="en-US" sz="2200" dirty="0"/>
              <a:t> </a:t>
            </a:r>
            <a:r>
              <a:rPr lang="en-US" sz="2200" dirty="0" err="1"/>
              <a:t>biệt</a:t>
            </a:r>
            <a:r>
              <a:rPr lang="en-US" sz="2200" dirty="0"/>
              <a:t>.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475" y="440690"/>
            <a:ext cx="7046595" cy="460438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214370" y="5182870"/>
            <a:ext cx="5730875" cy="11664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Ở chợ hàng hóa được bày bán rất đa dạng các loại mặt hàng thịt cá, rau củ... Khi mua có thể trả giá.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0320" y="253365"/>
            <a:ext cx="7211060" cy="469646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214370" y="5182870"/>
            <a:ext cx="5730875" cy="11664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Ở chợ nổi, hàng hóa được sắp xếp trên các thuyền, ghe... mọi người mua bán với nhau ngay trên sông nước.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0019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3. </a:t>
            </a:r>
            <a:r>
              <a:rPr lang="en-US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Vì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sao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cần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lựa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chọn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hàng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hóa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trước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khi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mua</a:t>
            </a:r>
            <a:endParaRPr lang="en-US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loud Callout 3"/>
          <p:cNvSpPr/>
          <p:nvPr/>
        </p:nvSpPr>
        <p:spPr>
          <a:xfrm>
            <a:off x="3231418" y="2446948"/>
            <a:ext cx="6339205" cy="3458845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Lựa</a:t>
            </a:r>
            <a:r>
              <a:rPr lang="en-US" sz="3600" dirty="0"/>
              <a:t> </a:t>
            </a:r>
            <a:r>
              <a:rPr lang="en-US" sz="3600" dirty="0" err="1"/>
              <a:t>chọn</a:t>
            </a:r>
            <a:r>
              <a:rPr lang="en-US" sz="3600" dirty="0"/>
              <a:t> </a:t>
            </a:r>
            <a:r>
              <a:rPr lang="en-US" sz="3600" dirty="0" err="1"/>
              <a:t>hàng</a:t>
            </a:r>
            <a:r>
              <a:rPr lang="en-US" sz="3600" dirty="0"/>
              <a:t> </a:t>
            </a:r>
            <a:r>
              <a:rPr lang="en-US" sz="3600" dirty="0" err="1"/>
              <a:t>hóa</a:t>
            </a:r>
            <a:r>
              <a:rPr lang="en-US" sz="3600" dirty="0"/>
              <a:t> </a:t>
            </a:r>
            <a:r>
              <a:rPr lang="en-US" sz="3600" dirty="0" err="1"/>
              <a:t>trước</a:t>
            </a:r>
            <a:r>
              <a:rPr lang="en-US" sz="3600" dirty="0"/>
              <a:t> </a:t>
            </a:r>
            <a:r>
              <a:rPr lang="en-US" sz="3600" dirty="0" err="1"/>
              <a:t>khi</a:t>
            </a:r>
            <a:r>
              <a:rPr lang="en-US" sz="3600" dirty="0"/>
              <a:t> </a:t>
            </a:r>
            <a:r>
              <a:rPr lang="en-US" sz="3600" dirty="0" err="1"/>
              <a:t>mua</a:t>
            </a:r>
            <a:r>
              <a:rPr lang="en-US" sz="3600" dirty="0"/>
              <a:t> </a:t>
            </a:r>
            <a:r>
              <a:rPr lang="en-US" sz="3600" dirty="0" err="1"/>
              <a:t>để</a:t>
            </a:r>
            <a:r>
              <a:rPr lang="en-US" sz="3600" dirty="0"/>
              <a:t> </a:t>
            </a:r>
            <a:r>
              <a:rPr lang="en-US" sz="3600" dirty="0" err="1"/>
              <a:t>đảm</a:t>
            </a:r>
            <a:r>
              <a:rPr lang="en-US" sz="3600" dirty="0"/>
              <a:t> </a:t>
            </a:r>
            <a:r>
              <a:rPr lang="en-US" sz="3600" dirty="0" err="1"/>
              <a:t>bảo</a:t>
            </a:r>
            <a:r>
              <a:rPr lang="en-US" sz="3600" dirty="0"/>
              <a:t> </a:t>
            </a:r>
            <a:r>
              <a:rPr lang="en-US" sz="3600" dirty="0" err="1"/>
              <a:t>chất</a:t>
            </a:r>
            <a:r>
              <a:rPr lang="en-US" sz="3600" dirty="0"/>
              <a:t> </a:t>
            </a:r>
            <a:r>
              <a:rPr lang="en-US" sz="3600" dirty="0" err="1"/>
              <a:t>lượng</a:t>
            </a:r>
            <a:r>
              <a:rPr lang="en-US" sz="3600" dirty="0"/>
              <a:t>, </a:t>
            </a:r>
            <a:r>
              <a:rPr lang="en-US" sz="3600" dirty="0" err="1"/>
              <a:t>phù</a:t>
            </a:r>
            <a:r>
              <a:rPr lang="en-US" sz="3600" dirty="0"/>
              <a:t> </a:t>
            </a:r>
            <a:r>
              <a:rPr lang="en-US" sz="3600" dirty="0" err="1"/>
              <a:t>hợp</a:t>
            </a:r>
            <a:r>
              <a:rPr lang="en-US" sz="3600" dirty="0"/>
              <a:t> </a:t>
            </a:r>
            <a:r>
              <a:rPr lang="en-US" sz="3600" dirty="0" err="1"/>
              <a:t>giá</a:t>
            </a:r>
            <a:r>
              <a:rPr lang="en-US" sz="3600" dirty="0"/>
              <a:t> </a:t>
            </a:r>
            <a:r>
              <a:rPr lang="en-US" sz="3600" dirty="0" err="1"/>
              <a:t>cả</a:t>
            </a:r>
            <a:r>
              <a:rPr lang="en-US" sz="3600" dirty="0"/>
              <a:t>, </a:t>
            </a:r>
            <a:r>
              <a:rPr lang="en-US" sz="3600" dirty="0" err="1"/>
              <a:t>sở</a:t>
            </a:r>
            <a:r>
              <a:rPr lang="en-US" sz="3600" dirty="0"/>
              <a:t> </a:t>
            </a:r>
            <a:r>
              <a:rPr lang="en-US" sz="3600" dirty="0" err="1"/>
              <a:t>thích</a:t>
            </a:r>
            <a:r>
              <a:rPr lang="en-US" sz="3600" dirty="0"/>
              <a:t>....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animBg="1"/>
      <p:bldP spid="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thực 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:wheel spokes="8"/>
      </p:transition>
    </mc:Choice>
    <mc:Fallback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845310" y="993775"/>
            <a:ext cx="857123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/>
              <a:t>Lên kế hoạch mua đồ dùng học tập cho năm học mới</a:t>
            </a:r>
            <a:endParaRPr lang="en-US" sz="3600" b="1"/>
          </a:p>
        </p:txBody>
      </p:sp>
      <p:graphicFrame>
        <p:nvGraphicFramePr>
          <p:cNvPr id="3" name="Table 2"/>
          <p:cNvGraphicFramePr/>
          <p:nvPr/>
        </p:nvGraphicFramePr>
        <p:xfrm>
          <a:off x="1127760" y="2421255"/>
          <a:ext cx="9984740" cy="31489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6185"/>
                <a:gridCol w="2496185"/>
                <a:gridCol w="2496185"/>
                <a:gridCol w="2496185"/>
              </a:tblGrid>
              <a:tr h="15214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STT</a:t>
                      </a:r>
                      <a:endParaRPr lang="en-US" sz="4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Tên đồ dùng</a:t>
                      </a:r>
                      <a:endParaRPr lang="en-US" sz="4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Số lượng</a:t>
                      </a:r>
                      <a:endParaRPr lang="en-US" sz="4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Nơi mua</a:t>
                      </a:r>
                      <a:endParaRPr lang="en-US" sz="4000"/>
                    </a:p>
                  </a:txBody>
                  <a:tcPr/>
                </a:tc>
              </a:tr>
              <a:tr h="8134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000"/>
                    </a:p>
                  </a:txBody>
                  <a:tcPr/>
                </a:tc>
              </a:tr>
              <a:tr h="81407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00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vận 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:wheel spokes="8"/>
      </p:transition>
    </mc:Choice>
    <mc:Fallback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2169795" y="405765"/>
            <a:ext cx="84899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Để xuất cách lựa chọn khi mua một loạt hàng hóa</a:t>
            </a:r>
            <a:endParaRPr lang="en-US" sz="3200"/>
          </a:p>
        </p:txBody>
      </p:sp>
      <p:sp>
        <p:nvSpPr>
          <p:cNvPr id="3" name="Rounded Rectangle 2"/>
          <p:cNvSpPr/>
          <p:nvPr/>
        </p:nvSpPr>
        <p:spPr>
          <a:xfrm>
            <a:off x="3174365" y="1653540"/>
            <a:ext cx="5071110" cy="11055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Về chất lượng hàng hóa, giá cả hàng hóa....</a:t>
            </a:r>
            <a:endParaRPr lang="en-US" sz="3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11863" y="4428367"/>
            <a:ext cx="52526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Củng cố bài 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10" advClick="0">
        <p15:prstTrans prst="airplane"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794" y="27888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45615" y="3218815"/>
            <a:ext cx="78257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u="sng">
                <a:ln w="952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ea typeface="方正卡通简体" panose="03000509000000000000" pitchFamily="65" charset="-122"/>
                <a:cs typeface="Times New Roman" panose="02020603050405020304" charset="0"/>
              </a:rPr>
              <a:t>KHỞI ĐỘNG</a:t>
            </a:r>
            <a:endParaRPr lang="en-US" altLang="zh-CN" sz="7200" b="1" u="sng" dirty="0">
              <a:ln w="9525">
                <a:noFill/>
              </a:ln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charset="0"/>
              <a:ea typeface="方正卡通简体" panose="03000509000000000000" pitchFamily="65" charset="-122"/>
              <a:cs typeface="Times New Roman" panose="02020603050405020304" charset="0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3" presetClass="entr" presetSubtype="36" fill="hold" grpId="0" nodeType="withEffect">
                                  <p:stCondLst>
                                    <p:cond delay="4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7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4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6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playback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106.000000" end="228614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794" y="27888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7861" y="2716398"/>
            <a:ext cx="10884535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>
                <a:ln w="9525">
                  <a:noFill/>
                </a:ln>
                <a:solidFill>
                  <a:schemeClr val="accent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方正卡通简体" panose="03000509000000000000" pitchFamily="65" charset="-122"/>
              </a:rPr>
              <a:t>Tiết 2</a:t>
            </a:r>
            <a:endParaRPr lang="en-US" altLang="zh-CN" sz="4800" b="1">
              <a:ln w="9525">
                <a:noFill/>
              </a:ln>
              <a:solidFill>
                <a:schemeClr val="accent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  <a:ea typeface="方正卡通简体" panose="03000509000000000000" pitchFamily="65" charset="-122"/>
            </a:endParaRPr>
          </a:p>
          <a:p>
            <a:pPr algn="ctr"/>
            <a:r>
              <a:rPr lang="en-US" altLang="zh-CN" sz="4800" b="1" dirty="0">
                <a:ln w="9525">
                  <a:noFill/>
                </a:ln>
                <a:solidFill>
                  <a:schemeClr val="accent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方正卡通简体" panose="03000509000000000000" pitchFamily="65" charset="-122"/>
              </a:rPr>
              <a:t>Bài 11: Hoạt động mua bán hàng hóa</a:t>
            </a:r>
            <a:endParaRPr lang="en-US" altLang="zh-CN" sz="4800" b="1" dirty="0">
              <a:ln w="9525">
                <a:noFill/>
              </a:ln>
              <a:solidFill>
                <a:schemeClr val="accent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  <a:ea typeface="方正卡通简体" panose="03000509000000000000" pitchFamily="65" charset="-122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3" presetClass="entr" presetSubtype="36" fill="hold" grpId="0" nodeType="withEffect">
                                  <p:stCondLst>
                                    <p:cond delay="4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7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4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6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794" y="27888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00555" y="1900555"/>
            <a:ext cx="8228965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u="sng">
                <a:ln w="9525">
                  <a:noFill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ea typeface="方正卡通简体" panose="03000509000000000000" pitchFamily="65" charset="-122"/>
                <a:cs typeface="Times New Roman" panose="02020603050405020304" charset="0"/>
              </a:rPr>
              <a:t>Mục tiêu:</a:t>
            </a:r>
            <a:endParaRPr lang="en-US" altLang="zh-CN" sz="4000" u="sng">
              <a:ln w="9525">
                <a:noFill/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charset="0"/>
              <a:ea typeface="方正卡通简体" panose="03000509000000000000" pitchFamily="65" charset="-122"/>
              <a:cs typeface="Times New Roman" panose="02020603050405020304" charset="0"/>
            </a:endParaRPr>
          </a:p>
          <a:p>
            <a:pPr algn="l"/>
            <a:r>
              <a:rPr lang="en-US" altLang="zh-CN" sz="4000" dirty="0">
                <a:ln w="9525">
                  <a:noFill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ea typeface="方正卡通简体" panose="03000509000000000000" pitchFamily="65" charset="-122"/>
                <a:cs typeface="Times New Roman" panose="02020603050405020304" charset="0"/>
              </a:rPr>
              <a:t>-Kể tên được những nơi diễn ra hoạt động mua bán hàng hóa và cách mua bán hàng hóa.</a:t>
            </a:r>
            <a:endParaRPr lang="en-US" altLang="zh-CN" sz="4000" dirty="0">
              <a:ln w="9525">
                <a:noFill/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charset="0"/>
              <a:ea typeface="方正卡通简体" panose="03000509000000000000" pitchFamily="65" charset="-122"/>
              <a:cs typeface="Times New Roman" panose="02020603050405020304" charset="0"/>
            </a:endParaRPr>
          </a:p>
          <a:p>
            <a:pPr algn="l"/>
            <a:r>
              <a:rPr lang="en-US" altLang="zh-CN" sz="4000" dirty="0">
                <a:ln w="9525">
                  <a:noFill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ea typeface="方正卡通简体" panose="03000509000000000000" pitchFamily="65" charset="-122"/>
                <a:cs typeface="Times New Roman" panose="02020603050405020304" charset="0"/>
              </a:rPr>
              <a:t>- -Bước đầu biết cách lựa chọn hàng hóa, biết chi tiêu (mua sắm) hợp lý.</a:t>
            </a:r>
            <a:endParaRPr lang="en-US" altLang="zh-CN" sz="4000" dirty="0">
              <a:ln w="9525">
                <a:noFill/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charset="0"/>
              <a:ea typeface="方正卡通简体" panose="03000509000000000000" pitchFamily="65" charset="-122"/>
              <a:cs typeface="Times New Roman" panose="02020603050405020304" charset="0"/>
            </a:endParaRPr>
          </a:p>
          <a:p>
            <a:pPr algn="l"/>
            <a:endParaRPr lang="en-US" altLang="zh-CN" sz="2400" dirty="0">
              <a:ln w="9525">
                <a:noFill/>
              </a:ln>
              <a:solidFill>
                <a:schemeClr val="accent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charset="0"/>
              <a:ea typeface="方正卡通简体" panose="03000509000000000000" pitchFamily="65" charset="-122"/>
              <a:cs typeface="Times New Roman" panose="02020603050405020304" charset="0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3" presetClass="entr" presetSubtype="36" fill="hold" grpId="0" nodeType="withEffect">
                                  <p:stCondLst>
                                    <p:cond delay="4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7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4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6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e-na-di-sieu-thi-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7770" y="274320"/>
            <a:ext cx="7560310" cy="524637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175000" y="5649595"/>
            <a:ext cx="6166485" cy="8216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Trò chơi đi siêu thị mua sắm</a:t>
            </a: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65" y="1755457"/>
            <a:ext cx="109728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11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Chia lớp thành 2 đội. Lần lượt lên bảng ghi: Hàng thực phẩm, Đồ dùng học tập</a:t>
            </a:r>
            <a:br>
              <a:rPr lang="en-US" sz="311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sz="311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Các đội chơi lần lượt viết lên bảng tên hàng hóa vào phần bảng của đội mình</a:t>
            </a:r>
            <a:br>
              <a:rPr lang="en-US" sz="311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sz="311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Đội nào viết được nhiều hơn là đội chiến thắng</a:t>
            </a:r>
            <a:br>
              <a:rPr lang="en-US" sz="311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sz="311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Thời gian: 10 phút</a:t>
            </a:r>
            <a:endParaRPr lang="en-US" sz="311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665345" y="0"/>
            <a:ext cx="2494915" cy="6997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Luật chơi</a:t>
            </a:r>
            <a:endParaRPr lang="en-US" sz="3200"/>
          </a:p>
        </p:txBody>
      </p:sp>
      <p:graphicFrame>
        <p:nvGraphicFramePr>
          <p:cNvPr id="6" name="Table 5"/>
          <p:cNvGraphicFramePr/>
          <p:nvPr/>
        </p:nvGraphicFramePr>
        <p:xfrm>
          <a:off x="1960880" y="4095115"/>
          <a:ext cx="8532495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165"/>
                <a:gridCol w="2844165"/>
                <a:gridCol w="2844165"/>
              </a:tblGrid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/>
                        <a:t>STT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/>
                        <a:t>Hàng thực phẩm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/>
                        <a:t>Đồ dùng học tập</a:t>
                      </a:r>
                      <a:endParaRPr 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khám 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857532" y="6463016"/>
            <a:ext cx="9486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https://www.facebook.com/huongthaoGADT/</a:t>
            </a:r>
            <a:endParaRPr kumimoji="0" lang="en-US" sz="1800" b="0" i="0" u="none" strike="noStrike" kern="1200" cap="none" spc="0" normalizeH="0" baseline="0" noProof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:wheel spokes="8"/>
      </p:transition>
    </mc:Choice>
    <mc:Fallback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Box 1"/>
          <p:cNvSpPr txBox="1"/>
          <p:nvPr/>
        </p:nvSpPr>
        <p:spPr>
          <a:xfrm>
            <a:off x="2333772" y="229870"/>
            <a:ext cx="861235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1.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mua</a:t>
            </a:r>
            <a:r>
              <a:rPr lang="en-US" sz="3200" dirty="0"/>
              <a:t> </a:t>
            </a:r>
            <a:r>
              <a:rPr lang="en-US" sz="3200" dirty="0" err="1"/>
              <a:t>bán</a:t>
            </a:r>
            <a:r>
              <a:rPr lang="en-US" sz="3200" dirty="0"/>
              <a:t> </a:t>
            </a:r>
            <a:r>
              <a:rPr lang="en-US" sz="3200" dirty="0" err="1"/>
              <a:t>thường</a:t>
            </a:r>
            <a:r>
              <a:rPr lang="en-US" sz="3200" dirty="0"/>
              <a:t> </a:t>
            </a:r>
            <a:r>
              <a:rPr lang="en-US" sz="3200" dirty="0" err="1"/>
              <a:t>diễn</a:t>
            </a:r>
            <a:r>
              <a:rPr lang="en-US" sz="3200" dirty="0"/>
              <a:t> ra ở </a:t>
            </a:r>
            <a:r>
              <a:rPr lang="en-US" sz="3200" dirty="0" err="1"/>
              <a:t>đâu</a:t>
            </a:r>
            <a:endParaRPr lang="en-US" sz="3200" dirty="0"/>
          </a:p>
        </p:txBody>
      </p:sp>
      <p:pic>
        <p:nvPicPr>
          <p:cNvPr id="9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913130"/>
            <a:ext cx="4991100" cy="27203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970" y="1054100"/>
            <a:ext cx="4709160" cy="2438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360" y="3825875"/>
            <a:ext cx="4854575" cy="255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6970" y="3973830"/>
            <a:ext cx="4591050" cy="21958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1389</Words>
  <Application>WPS Presentation</Application>
  <PresentationFormat>Widescreen</PresentationFormat>
  <Paragraphs>62</Paragraphs>
  <Slides>18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18</vt:i4>
      </vt:variant>
    </vt:vector>
  </HeadingPairs>
  <TitlesOfParts>
    <vt:vector size="38" baseType="lpstr">
      <vt:lpstr>Arial</vt:lpstr>
      <vt:lpstr>SimSun</vt:lpstr>
      <vt:lpstr>Wingdings</vt:lpstr>
      <vt:lpstr>Microsoft YaHei</vt:lpstr>
      <vt:lpstr>方正卡通简体</vt:lpstr>
      <vt:lpstr>HP001 4 hàng</vt:lpstr>
      <vt:lpstr>字魂17号-萌趣果冻体</vt:lpstr>
      <vt:lpstr>Segoe Print</vt:lpstr>
      <vt:lpstr>Times New Roman</vt:lpstr>
      <vt:lpstr>字魂59号-创粗黑</vt:lpstr>
      <vt:lpstr>Calibri</vt:lpstr>
      <vt:lpstr>Calibri Light</vt:lpstr>
      <vt:lpstr>等线</vt:lpstr>
      <vt:lpstr>等线</vt:lpstr>
      <vt:lpstr>Arial Unicode MS</vt:lpstr>
      <vt:lpstr>黑体</vt:lpstr>
      <vt:lpstr>1_Office Theme</vt:lpstr>
      <vt:lpstr>2_Office Theme</vt:lpstr>
      <vt:lpstr>Office 主题​​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- Chia lớp thành 2 đội. Lần lượt lên bảng ghi: Hàng thực phẩm, Đồ dùng học tập - Các đội chơi lần lượt viết lên bảng tên hàng hóa vào phần bảng của đội mình - Đội nào viết được nhiều hơn là đội chiến thắng - Thời gian: 10 phút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3. Vì sao cần lựa chọn hàng hóa trước khi mua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user</dc:creator>
  <cp:lastModifiedBy>ASUS</cp:lastModifiedBy>
  <cp:revision>23</cp:revision>
  <dcterms:created xsi:type="dcterms:W3CDTF">2021-06-04T09:28:00Z</dcterms:created>
  <dcterms:modified xsi:type="dcterms:W3CDTF">2021-08-19T00:15:37Z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1033-11.2.0.10258</vt:lpwstr>
  </property>
  <property fmtid="{D5CDD505-2E9C-101B-9397-08002B2CF9AE}" pid="3" name="ICV">
    <vt:lpwstr>A1662479CC4E4E509783446D90F5D379</vt:lpwstr>
  </property>
</Properties>
</file>