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7" r:id="rId3"/>
    <p:sldId id="286" r:id="rId4"/>
    <p:sldId id="259" r:id="rId5"/>
    <p:sldId id="298" r:id="rId6"/>
    <p:sldId id="299" r:id="rId7"/>
    <p:sldId id="304" r:id="rId8"/>
    <p:sldId id="305" r:id="rId9"/>
    <p:sldId id="307" r:id="rId10"/>
    <p:sldId id="308" r:id="rId11"/>
    <p:sldId id="309" r:id="rId12"/>
    <p:sldId id="310" r:id="rId13"/>
    <p:sldId id="275" r:id="rId14"/>
    <p:sldId id="302" r:id="rId15"/>
    <p:sldId id="3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178B8945-9A20-4F77-9038-5FC2504E06BB}"/>
    <pc:docChg chg="delSld">
      <pc:chgData name="nguyenthithu nguyenthithu" userId="d2b08f955c77d556" providerId="LiveId" clId="{178B8945-9A20-4F77-9038-5FC2504E06BB}" dt="2023-12-12T08:18:53.553" v="1" actId="2696"/>
      <pc:docMkLst>
        <pc:docMk/>
      </pc:docMkLst>
      <pc:sldChg chg="del">
        <pc:chgData name="nguyenthithu nguyenthithu" userId="d2b08f955c77d556" providerId="LiveId" clId="{178B8945-9A20-4F77-9038-5FC2504E06BB}" dt="2023-12-12T08:18:53.553" v="1" actId="2696"/>
        <pc:sldMkLst>
          <pc:docMk/>
          <pc:sldMk cId="212955065" sldId="279"/>
        </pc:sldMkLst>
      </pc:sldChg>
      <pc:sldChg chg="del">
        <pc:chgData name="nguyenthithu nguyenthithu" userId="d2b08f955c77d556" providerId="LiveId" clId="{178B8945-9A20-4F77-9038-5FC2504E06BB}" dt="2023-12-12T08:18:51.268" v="0" actId="2696"/>
        <pc:sldMkLst>
          <pc:docMk/>
          <pc:sldMk cId="404548121"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A1B53-43DD-4DBB-9AA3-C9B989CDD303}"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573B9-9BF3-445E-BFE5-0D7E54405ABC}" type="slidenum">
              <a:rPr lang="en-US" smtClean="0"/>
              <a:t>‹#›</a:t>
            </a:fld>
            <a:endParaRPr lang="en-US"/>
          </a:p>
        </p:txBody>
      </p:sp>
    </p:spTree>
    <p:extLst>
      <p:ext uri="{BB962C8B-B14F-4D97-AF65-F5344CB8AC3E}">
        <p14:creationId xmlns:p14="http://schemas.microsoft.com/office/powerpoint/2010/main" val="6356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349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7748-E7BA-4FF8-8554-E0D32A2897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059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308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819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6766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6289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424207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14164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4975289"/>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3931196"/>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4246558"/>
      </p:ext>
    </p:extLst>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8002273"/>
      </p:ext>
    </p:extLst>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8924094"/>
      </p:ext>
    </p:extLst>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8571113"/>
      </p:ext>
    </p:extLst>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9842675"/>
      </p:ext>
    </p:extLst>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1338823"/>
      </p:ext>
    </p:extLst>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7873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038934"/>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4345697"/>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9183764"/>
      </p:ext>
    </p:extLst>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36311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4593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30539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33556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98885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95450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fld id="{07024438-9F65-4C93-B31D-E8AC5036F4F7}" type="datetimeFigureOut">
              <a:rPr lang="zh-CN" altLang="en-US" smtClean="0"/>
              <a:t>2023/12/12</a:t>
            </a:fld>
            <a:endParaRPr lang="zh-CN" altLang="en-US"/>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0621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4438-9F65-4C93-B31D-E8AC5036F4F7}"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746132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6119-BD85-409F-97F7-45248938947D}" type="datetimeFigureOut">
              <a:rPr lang="zh-CN" altLang="en-US" smtClean="0">
                <a:solidFill>
                  <a:prstClr val="black">
                    <a:tint val="75000"/>
                  </a:prstClr>
                </a:solidFill>
              </a:rPr>
              <a:pPr/>
              <a:t>2023/12/12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425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12"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152756" y="381899"/>
            <a:ext cx="1553350" cy="6320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487681" y="5387251"/>
            <a:ext cx="3452638" cy="1391362"/>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8580956" y="326926"/>
            <a:ext cx="3932903" cy="1750450"/>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8" name="Google Shape;487;p33"/>
          <p:cNvSpPr txBox="1">
            <a:spLocks/>
          </p:cNvSpPr>
          <p:nvPr/>
        </p:nvSpPr>
        <p:spPr>
          <a:xfrm>
            <a:off x="-1691044" y="1116008"/>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Thứ</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ngày</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tháng</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năm</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2022</a:t>
            </a:r>
          </a:p>
        </p:txBody>
      </p:sp>
      <p:pic>
        <p:nvPicPr>
          <p:cNvPr id="4" name="Picture 3">
            <a:extLst>
              <a:ext uri="{FF2B5EF4-FFF2-40B4-BE49-F238E27FC236}">
                <a16:creationId xmlns:a16="http://schemas.microsoft.com/office/drawing/2014/main" id="{5507F6FD-F662-46C0-AABB-AAA9F3F83BBE}"/>
              </a:ext>
            </a:extLst>
          </p:cNvPr>
          <p:cNvPicPr>
            <a:picLocks noChangeAspect="1"/>
          </p:cNvPicPr>
          <p:nvPr/>
        </p:nvPicPr>
        <p:blipFill>
          <a:blip r:embed="rId16"/>
          <a:stretch>
            <a:fillRect/>
          </a:stretch>
        </p:blipFill>
        <p:spPr>
          <a:xfrm>
            <a:off x="555823" y="2391158"/>
            <a:ext cx="5700254" cy="2566638"/>
          </a:xfrm>
          <a:prstGeom prst="rect">
            <a:avLst/>
          </a:prstGeom>
        </p:spPr>
      </p:pic>
      <p:pic>
        <p:nvPicPr>
          <p:cNvPr id="3" name="Picture 2">
            <a:extLst>
              <a:ext uri="{FF2B5EF4-FFF2-40B4-BE49-F238E27FC236}">
                <a16:creationId xmlns:a16="http://schemas.microsoft.com/office/drawing/2014/main" id="{ED6399E7-0D0C-4411-A070-F9C6219E5E64}"/>
              </a:ext>
            </a:extLst>
          </p:cNvPr>
          <p:cNvPicPr>
            <a:picLocks noChangeAspect="1"/>
          </p:cNvPicPr>
          <p:nvPr/>
        </p:nvPicPr>
        <p:blipFill>
          <a:blip r:embed="rId17"/>
          <a:stretch>
            <a:fillRect/>
          </a:stretch>
        </p:blipFill>
        <p:spPr>
          <a:xfrm>
            <a:off x="1448343" y="1877299"/>
            <a:ext cx="3993226" cy="969348"/>
          </a:xfrm>
          <a:prstGeom prst="rect">
            <a:avLst/>
          </a:prstGeom>
        </p:spPr>
      </p:pic>
    </p:spTree>
    <p:extLst>
      <p:ext uri="{BB962C8B-B14F-4D97-AF65-F5344CB8AC3E}">
        <p14:creationId xmlns:p14="http://schemas.microsoft.com/office/powerpoint/2010/main" val="228706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17"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ppt_x</p:attrName>
                                        </p:attrNameLst>
                                      </p:cBhvr>
                                      <p:tavLst>
                                        <p:tav tm="0">
                                          <p:val>
                                            <p:strVal val="#ppt_x"/>
                                          </p:val>
                                        </p:tav>
                                        <p:tav tm="100000">
                                          <p:val>
                                            <p:strVal val="#ppt_x"/>
                                          </p:val>
                                        </p:tav>
                                      </p:tavLst>
                                    </p:anim>
                                    <p:anim calcmode="lin" valueType="num">
                                      <p:cBhvr>
                                        <p:cTn id="27" dur="500" fill="hold"/>
                                        <p:tgtEl>
                                          <p:spTgt spid="65"/>
                                        </p:tgtEl>
                                        <p:attrNameLst>
                                          <p:attrName>ppt_y</p:attrName>
                                        </p:attrNameLst>
                                      </p:cBhvr>
                                      <p:tavLst>
                                        <p:tav tm="0">
                                          <p:val>
                                            <p:strVal val="#ppt_y+#ppt_h/2"/>
                                          </p:val>
                                        </p:tav>
                                        <p:tav tm="100000">
                                          <p:val>
                                            <p:strVal val="#ppt_y"/>
                                          </p:val>
                                        </p:tav>
                                      </p:tavLst>
                                    </p:anim>
                                    <p:anim calcmode="lin" valueType="num">
                                      <p:cBhvr>
                                        <p:cTn id="28" dur="500" fill="hold"/>
                                        <p:tgtEl>
                                          <p:spTgt spid="65"/>
                                        </p:tgtEl>
                                        <p:attrNameLst>
                                          <p:attrName>ppt_w</p:attrName>
                                        </p:attrNameLst>
                                      </p:cBhvr>
                                      <p:tavLst>
                                        <p:tav tm="0">
                                          <p:val>
                                            <p:strVal val="#ppt_w"/>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750" fill="hold"/>
                                        <p:tgtEl>
                                          <p:spTgt spid="32"/>
                                        </p:tgtEl>
                                        <p:attrNameLst>
                                          <p:attrName>ppt_x</p:attrName>
                                        </p:attrNameLst>
                                      </p:cBhvr>
                                      <p:tavLst>
                                        <p:tav tm="0">
                                          <p:val>
                                            <p:strVal val="0-#ppt_w/2"/>
                                          </p:val>
                                        </p:tav>
                                        <p:tav tm="100000">
                                          <p:val>
                                            <p:strVal val="#ppt_x"/>
                                          </p:val>
                                        </p:tav>
                                      </p:tavLst>
                                    </p:anim>
                                    <p:anim calcmode="lin" valueType="num">
                                      <p:cBhvr additive="base">
                                        <p:cTn id="34" dur="75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750" fill="hold"/>
                                        <p:tgtEl>
                                          <p:spTgt spid="64"/>
                                        </p:tgtEl>
                                        <p:attrNameLst>
                                          <p:attrName>ppt_x</p:attrName>
                                        </p:attrNameLst>
                                      </p:cBhvr>
                                      <p:tavLst>
                                        <p:tav tm="0">
                                          <p:val>
                                            <p:strVal val="1+#ppt_w/2"/>
                                          </p:val>
                                        </p:tav>
                                        <p:tav tm="100000">
                                          <p:val>
                                            <p:strVal val="#ppt_x"/>
                                          </p:val>
                                        </p:tav>
                                      </p:tavLst>
                                    </p:anim>
                                    <p:anim calcmode="lin" valueType="num">
                                      <p:cBhvr additive="base">
                                        <p:cTn id="38" dur="750" fill="hold"/>
                                        <p:tgtEl>
                                          <p:spTgt spid="64"/>
                                        </p:tgtEl>
                                        <p:attrNameLst>
                                          <p:attrName>ppt_y</p:attrName>
                                        </p:attrNameLst>
                                      </p:cBhvr>
                                      <p:tavLst>
                                        <p:tav tm="0">
                                          <p:val>
                                            <p:strVal val="#ppt_y"/>
                                          </p:val>
                                        </p:tav>
                                        <p:tav tm="100000">
                                          <p:val>
                                            <p:strVal val="#ppt_y"/>
                                          </p:val>
                                        </p:tav>
                                      </p:tavLst>
                                    </p:anim>
                                  </p:childTnLst>
                                </p:cTn>
                              </p:par>
                              <p:par>
                                <p:cTn id="39" presetID="22" presetClass="entr" presetSubtype="1" fill="hold" nodeType="withEffect">
                                  <p:stCondLst>
                                    <p:cond delay="25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par>
                                <p:cTn id="42" presetID="14" presetClass="entr" presetSubtype="10" fill="hold" grpId="0" nodeType="withEffect">
                                  <p:stCondLst>
                                    <p:cond delay="25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1" name="Rectangle 10"/>
          <p:cNvSpPr/>
          <p:nvPr/>
        </p:nvSpPr>
        <p:spPr>
          <a:xfrm>
            <a:off x="1016000" y="195374"/>
            <a:ext cx="1088136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2. </a:t>
            </a:r>
            <a:r>
              <a:rPr kumimoji="0" lang="vi-VN"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Trao đổi với bạn: Em muốn viết thư cho ai? Trong thư, em sẽ viết những gì?</a:t>
            </a:r>
          </a:p>
        </p:txBody>
      </p:sp>
      <p:sp>
        <p:nvSpPr>
          <p:cNvPr id="12" name="Speech Bubble: Rectangle with Corners Rounded 11">
            <a:extLst>
              <a:ext uri="{FF2B5EF4-FFF2-40B4-BE49-F238E27FC236}">
                <a16:creationId xmlns:a16="http://schemas.microsoft.com/office/drawing/2014/main" id="{377FF377-326C-4FC2-BD8C-FEB8FB1EF977}"/>
              </a:ext>
            </a:extLst>
          </p:cNvPr>
          <p:cNvSpPr/>
          <p:nvPr/>
        </p:nvSpPr>
        <p:spPr>
          <a:xfrm>
            <a:off x="286318" y="1811172"/>
            <a:ext cx="4067242" cy="2127174"/>
          </a:xfrm>
          <a:prstGeom prst="wedgeRoundRectCallout">
            <a:avLst>
              <a:gd name="adj1" fmla="val 54320"/>
              <a:gd name="adj2" fmla="val 54473"/>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0000"/>
                </a:solidFill>
                <a:cs typeface="Arial" panose="020B0604020202020204" pitchFamily="34" charset="0"/>
              </a:rPr>
              <a:t>Em muốn viết thư cho bác của em đang sinh sống và làm việc xa nhà.</a:t>
            </a:r>
          </a:p>
        </p:txBody>
      </p:sp>
      <p:pic>
        <p:nvPicPr>
          <p:cNvPr id="13" name="Picture 12" descr="A group of children's toys&#10;&#10;Description automatically generated with low confidence">
            <a:extLst>
              <a:ext uri="{FF2B5EF4-FFF2-40B4-BE49-F238E27FC236}">
                <a16:creationId xmlns:a16="http://schemas.microsoft.com/office/drawing/2014/main" id="{239A97AD-6A9F-413A-ADE8-C2EF2CA36710}"/>
              </a:ext>
            </a:extLst>
          </p:cNvPr>
          <p:cNvPicPr>
            <a:picLocks noChangeAspect="1"/>
          </p:cNvPicPr>
          <p:nvPr/>
        </p:nvPicPr>
        <p:blipFill rotWithShape="1">
          <a:blip r:embed="rId4">
            <a:extLst>
              <a:ext uri="{28A0092B-C50C-407E-A947-70E740481C1C}">
                <a14:useLocalDpi xmlns:a14="http://schemas.microsoft.com/office/drawing/2010/main" val="0"/>
              </a:ext>
            </a:extLst>
          </a:blip>
          <a:srcRect l="13629" t="13208" r="10004" b="23440"/>
          <a:stretch/>
        </p:blipFill>
        <p:spPr>
          <a:xfrm>
            <a:off x="4498505" y="3667760"/>
            <a:ext cx="3779480" cy="3117998"/>
          </a:xfrm>
          <a:prstGeom prst="rect">
            <a:avLst/>
          </a:prstGeom>
        </p:spPr>
      </p:pic>
      <p:sp>
        <p:nvSpPr>
          <p:cNvPr id="14" name="Speech Bubble: Rectangle with Corners Rounded 13">
            <a:extLst>
              <a:ext uri="{FF2B5EF4-FFF2-40B4-BE49-F238E27FC236}">
                <a16:creationId xmlns:a16="http://schemas.microsoft.com/office/drawing/2014/main" id="{8445E774-AF23-4A02-87E1-191673CC2539}"/>
              </a:ext>
            </a:extLst>
          </p:cNvPr>
          <p:cNvSpPr/>
          <p:nvPr/>
        </p:nvSpPr>
        <p:spPr>
          <a:xfrm>
            <a:off x="7691120" y="1518814"/>
            <a:ext cx="4500880" cy="2413106"/>
          </a:xfrm>
          <a:prstGeom prst="wedgeRoundRectCallout">
            <a:avLst>
              <a:gd name="adj1" fmla="val -37730"/>
              <a:gd name="adj2" fmla="val 62445"/>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0000"/>
                </a:solidFill>
                <a:cs typeface="Arial" panose="020B0604020202020204" pitchFamily="34" charset="0"/>
              </a:rPr>
              <a:t>Trong thư em sẽ hỏi thăm tình hình sức khỏe và công việc của bác, kể cho bác nghe về gia đình và mời bác về quê chơi.</a:t>
            </a:r>
          </a:p>
        </p:txBody>
      </p:sp>
    </p:spTree>
    <p:extLst>
      <p:ext uri="{BB962C8B-B14F-4D97-AF65-F5344CB8AC3E}">
        <p14:creationId xmlns:p14="http://schemas.microsoft.com/office/powerpoint/2010/main" val="24388520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4" name="Picture 3">
            <a:extLst>
              <a:ext uri="{FF2B5EF4-FFF2-40B4-BE49-F238E27FC236}">
                <a16:creationId xmlns:a16="http://schemas.microsoft.com/office/drawing/2014/main" id="{FD96048F-BAB1-4920-9A79-6D5F02976C0F}"/>
              </a:ext>
            </a:extLst>
          </p:cNvPr>
          <p:cNvPicPr>
            <a:picLocks noChangeAspect="1"/>
          </p:cNvPicPr>
          <p:nvPr/>
        </p:nvPicPr>
        <p:blipFill>
          <a:blip r:embed="rId14"/>
          <a:stretch>
            <a:fillRect/>
          </a:stretch>
        </p:blipFill>
        <p:spPr>
          <a:xfrm>
            <a:off x="408731" y="2640590"/>
            <a:ext cx="5243014" cy="1603387"/>
          </a:xfrm>
          <a:prstGeom prst="rect">
            <a:avLst/>
          </a:prstGeom>
        </p:spPr>
      </p:pic>
    </p:spTree>
    <p:extLst>
      <p:ext uri="{BB962C8B-B14F-4D97-AF65-F5344CB8AC3E}">
        <p14:creationId xmlns:p14="http://schemas.microsoft.com/office/powerpoint/2010/main" val="399582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7705F4E-D962-4C73-8F67-03A114658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34" y="1903171"/>
            <a:ext cx="4160789" cy="4699137"/>
          </a:xfrm>
          <a:prstGeom prst="rect">
            <a:avLst/>
          </a:prstGeom>
        </p:spPr>
      </p:pic>
      <p:pic>
        <p:nvPicPr>
          <p:cNvPr id="18" name="图片 17">
            <a:extLst>
              <a:ext uri="{FF2B5EF4-FFF2-40B4-BE49-F238E27FC236}">
                <a16:creationId xmlns:a16="http://schemas.microsoft.com/office/drawing/2014/main" id="{439EE934-DCC4-44CD-8800-085503750E52}"/>
              </a:ext>
            </a:extLst>
          </p:cNvPr>
          <p:cNvPicPr>
            <a:picLocks noChangeAspect="1"/>
          </p:cNvPicPr>
          <p:nvPr/>
        </p:nvPicPr>
        <p:blipFill>
          <a:blip r:embed="rId4"/>
          <a:stretch>
            <a:fillRect/>
          </a:stretch>
        </p:blipFill>
        <p:spPr>
          <a:xfrm>
            <a:off x="-1062918" y="100138"/>
            <a:ext cx="14259780" cy="463336"/>
          </a:xfrm>
          <a:prstGeom prst="rect">
            <a:avLst/>
          </a:prstGeom>
        </p:spPr>
      </p:pic>
      <p:grpSp>
        <p:nvGrpSpPr>
          <p:cNvPr id="24" name="组合 23">
            <a:extLst>
              <a:ext uri="{FF2B5EF4-FFF2-40B4-BE49-F238E27FC236}">
                <a16:creationId xmlns:a16="http://schemas.microsoft.com/office/drawing/2014/main" id="{1910B4EE-CBB8-4C0B-9908-A061D7832E87}"/>
              </a:ext>
            </a:extLst>
          </p:cNvPr>
          <p:cNvGrpSpPr/>
          <p:nvPr/>
        </p:nvGrpSpPr>
        <p:grpSpPr>
          <a:xfrm>
            <a:off x="4671348" y="2673350"/>
            <a:ext cx="7293418" cy="3267227"/>
            <a:chOff x="5760354" y="1651172"/>
            <a:chExt cx="5916547" cy="3267227"/>
          </a:xfrm>
        </p:grpSpPr>
        <p:cxnSp>
          <p:nvCxnSpPr>
            <p:cNvPr id="25" name="直接连接符 24">
              <a:extLst>
                <a:ext uri="{FF2B5EF4-FFF2-40B4-BE49-F238E27FC236}">
                  <a16:creationId xmlns:a16="http://schemas.microsoft.com/office/drawing/2014/main" id="{C8ED05B3-C66A-4BDA-A7A2-4B99987DD904}"/>
                </a:ext>
              </a:extLst>
            </p:cNvPr>
            <p:cNvCxnSpPr>
              <a:cxnSpLocks/>
            </p:cNvCxnSpPr>
            <p:nvPr/>
          </p:nvCxnSpPr>
          <p:spPr>
            <a:xfrm flipH="1">
              <a:off x="5760354" y="4918399"/>
              <a:ext cx="591654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F087137D-8AAF-4451-8C2B-99490AA819D6}"/>
                </a:ext>
              </a:extLst>
            </p:cNvPr>
            <p:cNvGrpSpPr/>
            <p:nvPr/>
          </p:nvGrpSpPr>
          <p:grpSpPr>
            <a:xfrm>
              <a:off x="5760354" y="1651172"/>
              <a:ext cx="5916547" cy="3267227"/>
              <a:chOff x="5760354" y="1651172"/>
              <a:chExt cx="5916547" cy="3267227"/>
            </a:xfrm>
          </p:grpSpPr>
          <p:cxnSp>
            <p:nvCxnSpPr>
              <p:cNvPr id="27" name="直接连接符 26">
                <a:extLst>
                  <a:ext uri="{FF2B5EF4-FFF2-40B4-BE49-F238E27FC236}">
                    <a16:creationId xmlns:a16="http://schemas.microsoft.com/office/drawing/2014/main" id="{20148728-FA19-4CC0-9C2F-134FEC78CF89}"/>
                  </a:ext>
                </a:extLst>
              </p:cNvPr>
              <p:cNvCxnSpPr>
                <a:cxnSpLocks/>
              </p:cNvCxnSpPr>
              <p:nvPr/>
            </p:nvCxnSpPr>
            <p:spPr>
              <a:xfrm flipH="1">
                <a:off x="11676901" y="1986455"/>
                <a:ext cx="0" cy="2931944"/>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6946BB8-6F61-4284-8FAE-80994D49C720}"/>
                  </a:ext>
                </a:extLst>
              </p:cNvPr>
              <p:cNvCxnSpPr>
                <a:cxnSpLocks/>
              </p:cNvCxnSpPr>
              <p:nvPr/>
            </p:nvCxnSpPr>
            <p:spPr>
              <a:xfrm flipH="1">
                <a:off x="5760354" y="1651172"/>
                <a:ext cx="3909265"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00D8C59-76BB-499A-BA19-42E7226244DA}"/>
                  </a:ext>
                </a:extLst>
              </p:cNvPr>
              <p:cNvCxnSpPr>
                <a:cxnSpLocks/>
              </p:cNvCxnSpPr>
              <p:nvPr/>
            </p:nvCxnSpPr>
            <p:spPr>
              <a:xfrm>
                <a:off x="5760354" y="1660821"/>
                <a:ext cx="0" cy="3257578"/>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grpSp>
      </p:grpSp>
      <p:pic>
        <p:nvPicPr>
          <p:cNvPr id="30" name="图片 29">
            <a:extLst>
              <a:ext uri="{FF2B5EF4-FFF2-40B4-BE49-F238E27FC236}">
                <a16:creationId xmlns:a16="http://schemas.microsoft.com/office/drawing/2014/main" id="{40F851C8-C7CE-47E7-B204-F3C8ACCF27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10" t="64450" r="63336" b="-6857"/>
          <a:stretch/>
        </p:blipFill>
        <p:spPr>
          <a:xfrm flipH="1">
            <a:off x="9358374" y="1074584"/>
            <a:ext cx="3428185" cy="2524049"/>
          </a:xfrm>
          <a:prstGeom prst="rect">
            <a:avLst/>
          </a:prstGeom>
        </p:spPr>
      </p:pic>
      <p:sp>
        <p:nvSpPr>
          <p:cNvPr id="14" name="Rectangle 13"/>
          <p:cNvSpPr/>
          <p:nvPr/>
        </p:nvSpPr>
        <p:spPr>
          <a:xfrm>
            <a:off x="4954672" y="3348364"/>
            <a:ext cx="7010093" cy="2554545"/>
          </a:xfrm>
          <a:prstGeom prst="rect">
            <a:avLst/>
          </a:prstGeom>
        </p:spPr>
        <p:txBody>
          <a:bodyPr wrap="square">
            <a:spAutoFit/>
          </a:bodyPr>
          <a:lstStyle/>
          <a:p>
            <a:pPr lvl="0" algn="ctr">
              <a:defRPr/>
            </a:pPr>
            <a:r>
              <a:rPr lang="vi-VN" altLang="zh-CN" sz="4000" b="1" kern="0" dirty="0">
                <a:solidFill>
                  <a:prstClr val="black"/>
                </a:solidFill>
                <a:latin typeface="Calibri" panose="020F0502020204030204" pitchFamily="34" charset="0"/>
                <a:ea typeface="inpin heiti" charset="-122"/>
                <a:cs typeface="Calibri" panose="020F0502020204030204" pitchFamily="34" charset="0"/>
                <a:sym typeface="Arial"/>
              </a:rPr>
              <a:t>Dựa vào những điều đã trao đổi với bạn, em hãy viết 3 – 4 câu hỏi thăm tình hình của người nhận thư.</a:t>
            </a:r>
          </a:p>
        </p:txBody>
      </p:sp>
    </p:spTree>
    <p:extLst>
      <p:ext uri="{BB962C8B-B14F-4D97-AF65-F5344CB8AC3E}">
        <p14:creationId xmlns:p14="http://schemas.microsoft.com/office/powerpoint/2010/main" val="2559142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10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Rectangle 1"/>
          <p:cNvSpPr/>
          <p:nvPr/>
        </p:nvSpPr>
        <p:spPr>
          <a:xfrm>
            <a:off x="280674" y="1846909"/>
            <a:ext cx="11630652" cy="3288272"/>
          </a:xfrm>
          <a:prstGeom prst="rect">
            <a:avLst/>
          </a:prstGeom>
        </p:spPr>
        <p:txBody>
          <a:bodyPr wrap="square">
            <a:spAutoFit/>
          </a:bodyPr>
          <a:lstStyle/>
          <a:p>
            <a:pPr marL="0" marR="0" lvl="0" indent="354013"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Đã lâu rồi cháu không thấy bác về thăm nhà. Ông bà và mọi người nhắc đến bác nhiều lắm. Bác dạo này có khỏe không ạ? Công việc của bác ở đó vẫn thuận lợi phải không ạ?</a:t>
            </a:r>
          </a:p>
        </p:txBody>
      </p:sp>
      <p:pic>
        <p:nvPicPr>
          <p:cNvPr id="6" name="Picture 5">
            <a:extLst>
              <a:ext uri="{FF2B5EF4-FFF2-40B4-BE49-F238E27FC236}">
                <a16:creationId xmlns:a16="http://schemas.microsoft.com/office/drawing/2014/main" id="{83FE7491-5DD2-494E-BE5D-0065856FE67F}"/>
              </a:ext>
            </a:extLst>
          </p:cNvPr>
          <p:cNvPicPr>
            <a:picLocks noChangeAspect="1"/>
          </p:cNvPicPr>
          <p:nvPr/>
        </p:nvPicPr>
        <p:blipFill>
          <a:blip r:embed="rId4"/>
          <a:stretch>
            <a:fillRect/>
          </a:stretch>
        </p:blipFill>
        <p:spPr>
          <a:xfrm>
            <a:off x="3088370" y="496747"/>
            <a:ext cx="6218459" cy="1780186"/>
          </a:xfrm>
          <a:prstGeom prst="rect">
            <a:avLst/>
          </a:prstGeom>
        </p:spPr>
      </p:pic>
    </p:spTree>
    <p:extLst>
      <p:ext uri="{BB962C8B-B14F-4D97-AF65-F5344CB8AC3E}">
        <p14:creationId xmlns:p14="http://schemas.microsoft.com/office/powerpoint/2010/main" val="8028415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5" name="Picture 4">
            <a:extLst>
              <a:ext uri="{FF2B5EF4-FFF2-40B4-BE49-F238E27FC236}">
                <a16:creationId xmlns:a16="http://schemas.microsoft.com/office/drawing/2014/main" id="{180454F0-DDE8-43CF-A743-42F4DAA363BB}"/>
              </a:ext>
            </a:extLst>
          </p:cNvPr>
          <p:cNvPicPr>
            <a:picLocks noChangeAspect="1"/>
          </p:cNvPicPr>
          <p:nvPr/>
        </p:nvPicPr>
        <p:blipFill>
          <a:blip r:embed="rId4"/>
          <a:stretch>
            <a:fillRect/>
          </a:stretch>
        </p:blipFill>
        <p:spPr>
          <a:xfrm>
            <a:off x="2596515" y="299596"/>
            <a:ext cx="7181850" cy="6248400"/>
          </a:xfrm>
          <a:prstGeom prst="rect">
            <a:avLst/>
          </a:prstGeom>
        </p:spPr>
      </p:pic>
    </p:spTree>
    <p:extLst>
      <p:ext uri="{BB962C8B-B14F-4D97-AF65-F5344CB8AC3E}">
        <p14:creationId xmlns:p14="http://schemas.microsoft.com/office/powerpoint/2010/main" val="374104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725994"/>
            <a:ext cx="6857998" cy="12192001"/>
          </a:xfrm>
          <a:prstGeom prst="rect">
            <a:avLst/>
          </a:prstGeom>
        </p:spPr>
      </p:pic>
      <p:grpSp>
        <p:nvGrpSpPr>
          <p:cNvPr id="2" name="组合 1"/>
          <p:cNvGrpSpPr/>
          <p:nvPr/>
        </p:nvGrpSpPr>
        <p:grpSpPr>
          <a:xfrm flipH="1">
            <a:off x="2" y="4891943"/>
            <a:ext cx="2227876" cy="2375683"/>
            <a:chOff x="10049926" y="4832949"/>
            <a:chExt cx="2227876" cy="2375683"/>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3634" y="4832949"/>
              <a:ext cx="1644168" cy="2375683"/>
            </a:xfrm>
            <a:prstGeom prst="rect">
              <a:avLst/>
            </a:pr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926" y="5750246"/>
              <a:ext cx="1348676" cy="1156007"/>
            </a:xfrm>
            <a:prstGeom prst="rect">
              <a:avLst/>
            </a:prstGeom>
          </p:spPr>
        </p:pic>
      </p:grpSp>
      <p:sp>
        <p:nvSpPr>
          <p:cNvPr id="13" name="Google Shape;487;p33"/>
          <p:cNvSpPr txBox="1">
            <a:spLocks/>
          </p:cNvSpPr>
          <p:nvPr/>
        </p:nvSpPr>
        <p:spPr>
          <a:xfrm>
            <a:off x="458302" y="1962150"/>
            <a:ext cx="8231454" cy="1525753"/>
          </a:xfrm>
          <a:prstGeom prst="wedgeRoundRectCallout">
            <a:avLst>
              <a:gd name="adj1" fmla="val 56439"/>
              <a:gd name="adj2" fmla="val -8562"/>
              <a:gd name="adj3" fmla="val 16667"/>
            </a:avLst>
          </a:prstGeom>
          <a:solidFill>
            <a:schemeClr val="bg1"/>
          </a:solidFill>
          <a:ln w="28575">
            <a:solidFill>
              <a:srgbClr val="00B050"/>
            </a:solidFill>
          </a:ln>
          <a:effectLst>
            <a:outerShdw blurRad="63500" sx="102000" sy="102000" algn="ctr" rotWithShape="0">
              <a:prstClr val="black">
                <a:alpha val="40000"/>
              </a:prst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Chúng</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ta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có</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thể</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làm</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thư</a:t>
            </a:r>
            <a:r>
              <a:rPr kumimoji="0" lang="en-US" sz="40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bằng</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cách</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nào</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a:t>
            </a:r>
            <a:endParaRPr kumimoji="0" lang="vi-VN"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endParaRPr>
          </a:p>
        </p:txBody>
      </p:sp>
      <p:sp>
        <p:nvSpPr>
          <p:cNvPr id="14" name="Google Shape;487;p33"/>
          <p:cNvSpPr txBox="1">
            <a:spLocks/>
          </p:cNvSpPr>
          <p:nvPr/>
        </p:nvSpPr>
        <p:spPr>
          <a:xfrm>
            <a:off x="458302" y="562004"/>
            <a:ext cx="7800913" cy="1060529"/>
          </a:xfrm>
          <a:prstGeom prst="wedgeRoundRectCallout">
            <a:avLst>
              <a:gd name="adj1" fmla="val 56547"/>
              <a:gd name="adj2" fmla="val 48079"/>
              <a:gd name="adj3" fmla="val 16667"/>
            </a:avLst>
          </a:prstGeom>
          <a:solidFill>
            <a:schemeClr val="bg1"/>
          </a:solidFill>
          <a:ln w="28575">
            <a:solidFill>
              <a:schemeClr val="accent2"/>
            </a:solidFill>
          </a:ln>
          <a:effectLst>
            <a:outerShdw blurRad="63500" sx="102000" sy="102000" algn="ctr" rotWithShape="0">
              <a:prstClr val="black">
                <a:alpha val="40000"/>
              </a:prst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Thư</a:t>
            </a:r>
            <a:r>
              <a:rPr kumimoji="0" lang="en-US" sz="40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dùng</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để</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làm</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gì</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nhỉ</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a:t>
            </a:r>
            <a:endParaRPr kumimoji="0" lang="vi-VN"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endParaRPr>
          </a:p>
        </p:txBody>
      </p:sp>
      <p:pic>
        <p:nvPicPr>
          <p:cNvPr id="7" name="Picture 6"/>
          <p:cNvPicPr>
            <a:picLocks noChangeAspect="1"/>
          </p:cNvPicPr>
          <p:nvPr/>
        </p:nvPicPr>
        <p:blipFill>
          <a:blip r:embed="rId7">
            <a:clrChange>
              <a:clrFrom>
                <a:srgbClr val="FFFFFF"/>
              </a:clrFrom>
              <a:clrTo>
                <a:srgbClr val="FFFFFF">
                  <a:alpha val="0"/>
                </a:srgbClr>
              </a:clrTo>
            </a:clrChange>
          </a:blip>
          <a:stretch>
            <a:fillRect/>
          </a:stretch>
        </p:blipFill>
        <p:spPr>
          <a:xfrm rot="20560617">
            <a:off x="2040061" y="4084980"/>
            <a:ext cx="2335161" cy="2335161"/>
          </a:xfrm>
          <a:prstGeom prst="rect">
            <a:avLst/>
          </a:prstGeom>
        </p:spPr>
      </p:pic>
      <p:pic>
        <p:nvPicPr>
          <p:cNvPr id="21" name="Picture 20"/>
          <p:cNvPicPr>
            <a:picLocks noChangeAspect="1"/>
          </p:cNvPicPr>
          <p:nvPr/>
        </p:nvPicPr>
        <p:blipFill rotWithShape="1">
          <a:blip r:embed="rId8"/>
          <a:srcRect l="52957" t="19505" r="9893" b="11731"/>
          <a:stretch/>
        </p:blipFill>
        <p:spPr>
          <a:xfrm>
            <a:off x="9388293" y="3730623"/>
            <a:ext cx="2118808" cy="2630878"/>
          </a:xfrm>
          <a:prstGeom prst="rect">
            <a:avLst/>
          </a:prstGeom>
        </p:spPr>
      </p:pic>
      <p:pic>
        <p:nvPicPr>
          <p:cNvPr id="1026" name="Picture 2" descr="Top 8 tấm thiệp mừng ngày Nhà giáo Việt Nam 20/11 đơn giản nhưng cực chân  thành, ý nghĩa"/>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l="23423" t="16413" r="19183" b="17626"/>
          <a:stretch/>
        </p:blipFill>
        <p:spPr bwMode="auto">
          <a:xfrm>
            <a:off x="5235608" y="4043611"/>
            <a:ext cx="2775100" cy="2126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11">
            <a:extLst>
              <a:ext uri="{BEBA8EAE-BF5A-486C-A8C5-ECC9F3942E4B}">
                <a14:imgProps xmlns:a14="http://schemas.microsoft.com/office/drawing/2010/main">
                  <a14:imgLayer r:embed="rId12">
                    <a14:imgEffect>
                      <a14:backgroundRemoval t="5674" b="97163" l="9752" r="89894">
                        <a14:foregroundMark x1="38121" y1="31383" x2="40248" y2="26241"/>
                        <a14:foregroundMark x1="51773" y1="28723" x2="53191" y2="24113"/>
                      </a14:backgroundRemoval>
                    </a14:imgEffect>
                  </a14:imgLayer>
                </a14:imgProps>
              </a:ext>
              <a:ext uri="{28A0092B-C50C-407E-A947-70E740481C1C}">
                <a14:useLocalDpi xmlns:a14="http://schemas.microsoft.com/office/drawing/2010/main" val="0"/>
              </a:ext>
            </a:extLst>
          </a:blip>
          <a:stretch>
            <a:fillRect/>
          </a:stretch>
        </p:blipFill>
        <p:spPr>
          <a:xfrm flipH="1">
            <a:off x="8968249" y="591709"/>
            <a:ext cx="2958895" cy="2958895"/>
          </a:xfrm>
          <a:prstGeom prst="rect">
            <a:avLst/>
          </a:prstGeom>
        </p:spPr>
      </p:pic>
    </p:spTree>
    <p:extLst>
      <p:ext uri="{BB962C8B-B14F-4D97-AF65-F5344CB8AC3E}">
        <p14:creationId xmlns:p14="http://schemas.microsoft.com/office/powerpoint/2010/main" val="947970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1000" fill="hold"/>
                                        <p:tgtEl>
                                          <p:spTgt spid="1026"/>
                                        </p:tgtEl>
                                        <p:attrNameLst>
                                          <p:attrName>ppt_w</p:attrName>
                                        </p:attrNameLst>
                                      </p:cBhvr>
                                      <p:tavLst>
                                        <p:tav tm="0">
                                          <p:val>
                                            <p:fltVal val="0"/>
                                          </p:val>
                                        </p:tav>
                                        <p:tav tm="100000">
                                          <p:val>
                                            <p:strVal val="#ppt_w"/>
                                          </p:val>
                                        </p:tav>
                                      </p:tavLst>
                                    </p:anim>
                                    <p:anim calcmode="lin" valueType="num">
                                      <p:cBhvr>
                                        <p:cTn id="21" dur="1000" fill="hold"/>
                                        <p:tgtEl>
                                          <p:spTgt spid="1026"/>
                                        </p:tgtEl>
                                        <p:attrNameLst>
                                          <p:attrName>ppt_h</p:attrName>
                                        </p:attrNameLst>
                                      </p:cBhvr>
                                      <p:tavLst>
                                        <p:tav tm="0">
                                          <p:val>
                                            <p:fltVal val="0"/>
                                          </p:val>
                                        </p:tav>
                                        <p:tav tm="100000">
                                          <p:val>
                                            <p:strVal val="#ppt_h"/>
                                          </p:val>
                                        </p:tav>
                                      </p:tavLst>
                                    </p:anim>
                                    <p:anim calcmode="lin" valueType="num">
                                      <p:cBhvr>
                                        <p:cTn id="22" dur="1000" fill="hold"/>
                                        <p:tgtEl>
                                          <p:spTgt spid="1026"/>
                                        </p:tgtEl>
                                        <p:attrNameLst>
                                          <p:attrName>style.rotation</p:attrName>
                                        </p:attrNameLst>
                                      </p:cBhvr>
                                      <p:tavLst>
                                        <p:tav tm="0">
                                          <p:val>
                                            <p:fltVal val="90"/>
                                          </p:val>
                                        </p:tav>
                                        <p:tav tm="100000">
                                          <p:val>
                                            <p:fltVal val="0"/>
                                          </p:val>
                                        </p:tav>
                                      </p:tavLst>
                                    </p:anim>
                                    <p:animEffect transition="in" filter="fade">
                                      <p:cBhvr>
                                        <p:cTn id="23" dur="1000"/>
                                        <p:tgtEl>
                                          <p:spTgt spid="1026"/>
                                        </p:tgtEl>
                                      </p:cBhvr>
                                    </p:animEffect>
                                  </p:childTnLst>
                                </p:cTn>
                              </p:par>
                              <p:par>
                                <p:cTn id="24" presetID="3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1000" fill="hold"/>
                                        <p:tgtEl>
                                          <p:spTgt spid="21"/>
                                        </p:tgtEl>
                                        <p:attrNameLst>
                                          <p:attrName>ppt_w</p:attrName>
                                        </p:attrNameLst>
                                      </p:cBhvr>
                                      <p:tavLst>
                                        <p:tav tm="0">
                                          <p:val>
                                            <p:fltVal val="0"/>
                                          </p:val>
                                        </p:tav>
                                        <p:tav tm="100000">
                                          <p:val>
                                            <p:strVal val="#ppt_w"/>
                                          </p:val>
                                        </p:tav>
                                      </p:tavLst>
                                    </p:anim>
                                    <p:anim calcmode="lin" valueType="num">
                                      <p:cBhvr>
                                        <p:cTn id="27" dur="1000" fill="hold"/>
                                        <p:tgtEl>
                                          <p:spTgt spid="21"/>
                                        </p:tgtEl>
                                        <p:attrNameLst>
                                          <p:attrName>ppt_h</p:attrName>
                                        </p:attrNameLst>
                                      </p:cBhvr>
                                      <p:tavLst>
                                        <p:tav tm="0">
                                          <p:val>
                                            <p:fltVal val="0"/>
                                          </p:val>
                                        </p:tav>
                                        <p:tav tm="100000">
                                          <p:val>
                                            <p:strVal val="#ppt_h"/>
                                          </p:val>
                                        </p:tav>
                                      </p:tavLst>
                                    </p:anim>
                                    <p:anim calcmode="lin" valueType="num">
                                      <p:cBhvr>
                                        <p:cTn id="28" dur="1000" fill="hold"/>
                                        <p:tgtEl>
                                          <p:spTgt spid="21"/>
                                        </p:tgtEl>
                                        <p:attrNameLst>
                                          <p:attrName>style.rotation</p:attrName>
                                        </p:attrNameLst>
                                      </p:cBhvr>
                                      <p:tavLst>
                                        <p:tav tm="0">
                                          <p:val>
                                            <p:fltVal val="90"/>
                                          </p:val>
                                        </p:tav>
                                        <p:tav tm="100000">
                                          <p:val>
                                            <p:fltVal val="0"/>
                                          </p:val>
                                        </p:tav>
                                      </p:tavLst>
                                    </p:anim>
                                    <p:animEffect transition="in" filter="fade">
                                      <p:cBhvr>
                                        <p:cTn id="29" dur="1000"/>
                                        <p:tgtEl>
                                          <p:spTgt spid="21"/>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01</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3" name="Picture 2">
            <a:extLst>
              <a:ext uri="{FF2B5EF4-FFF2-40B4-BE49-F238E27FC236}">
                <a16:creationId xmlns:a16="http://schemas.microsoft.com/office/drawing/2014/main" id="{14552E59-503E-4CEE-B3C6-F16066FC380C}"/>
              </a:ext>
            </a:extLst>
          </p:cNvPr>
          <p:cNvPicPr>
            <a:picLocks noChangeAspect="1"/>
          </p:cNvPicPr>
          <p:nvPr/>
        </p:nvPicPr>
        <p:blipFill>
          <a:blip r:embed="rId14"/>
          <a:stretch>
            <a:fillRect/>
          </a:stretch>
        </p:blipFill>
        <p:spPr>
          <a:xfrm>
            <a:off x="884540" y="2514979"/>
            <a:ext cx="4901609" cy="1847248"/>
          </a:xfrm>
          <a:prstGeom prst="rect">
            <a:avLst/>
          </a:prstGeom>
        </p:spPr>
      </p:pic>
    </p:spTree>
    <p:extLst>
      <p:ext uri="{BB962C8B-B14F-4D97-AF65-F5344CB8AC3E}">
        <p14:creationId xmlns:p14="http://schemas.microsoft.com/office/powerpoint/2010/main" val="2249796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1" name="Rectangle 10"/>
          <p:cNvSpPr/>
          <p:nvPr/>
        </p:nvSpPr>
        <p:spPr>
          <a:xfrm>
            <a:off x="2006600" y="12494"/>
            <a:ext cx="8178800" cy="707886"/>
          </a:xfrm>
          <a:prstGeom prst="rect">
            <a:avLst/>
          </a:prstGeom>
        </p:spPr>
        <p:txBody>
          <a:bodyPr wrap="square">
            <a:spAutoFit/>
          </a:bodyPr>
          <a:lstStyle/>
          <a:p>
            <a:pPr lvl="0" algn="ctr">
              <a:defRPr/>
            </a:pPr>
            <a:r>
              <a:rPr lang="vi-VN"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1</a:t>
            </a:r>
            <a:r>
              <a:rPr lang="en-US"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a:t>
            </a:r>
            <a:r>
              <a:rPr lang="vi-VN"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 Đọc bức thư và trả lời câu hỏi </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0" name="Picture 9">
            <a:extLst>
              <a:ext uri="{FF2B5EF4-FFF2-40B4-BE49-F238E27FC236}">
                <a16:creationId xmlns:a16="http://schemas.microsoft.com/office/drawing/2014/main" id="{311645FA-876E-4877-803D-BEA92F6A8A15}"/>
              </a:ext>
            </a:extLst>
          </p:cNvPr>
          <p:cNvPicPr>
            <a:picLocks noChangeAspect="1"/>
          </p:cNvPicPr>
          <p:nvPr/>
        </p:nvPicPr>
        <p:blipFill>
          <a:blip r:embed="rId4"/>
          <a:stretch>
            <a:fillRect/>
          </a:stretch>
        </p:blipFill>
        <p:spPr>
          <a:xfrm>
            <a:off x="-47072" y="1151587"/>
            <a:ext cx="7938963" cy="4700573"/>
          </a:xfrm>
          <a:prstGeom prst="rect">
            <a:avLst/>
          </a:prstGeom>
          <a:ln>
            <a:noFill/>
          </a:ln>
          <a:effectLst>
            <a:softEdge rad="112500"/>
          </a:effectLst>
        </p:spPr>
      </p:pic>
      <p:sp>
        <p:nvSpPr>
          <p:cNvPr id="20" name="TextBox 19">
            <a:extLst>
              <a:ext uri="{FF2B5EF4-FFF2-40B4-BE49-F238E27FC236}">
                <a16:creationId xmlns:a16="http://schemas.microsoft.com/office/drawing/2014/main" id="{6DECF976-D21C-4B17-BCB4-B4C99F89E171}"/>
              </a:ext>
            </a:extLst>
          </p:cNvPr>
          <p:cNvSpPr txBox="1"/>
          <p:nvPr/>
        </p:nvSpPr>
        <p:spPr>
          <a:xfrm>
            <a:off x="7891891" y="1033262"/>
            <a:ext cx="4287756" cy="578882"/>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a. Bạn Nga viết thư cho ai?</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F6D7F7F2-7D02-4639-B343-C25725CB94A1}"/>
              </a:ext>
            </a:extLst>
          </p:cNvPr>
          <p:cNvSpPr txBox="1"/>
          <p:nvPr/>
        </p:nvSpPr>
        <p:spPr>
          <a:xfrm>
            <a:off x="7747286" y="1877170"/>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b. Dòng đầu bức thư ghi những gì?</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3" name="TextBox 22">
            <a:extLst>
              <a:ext uri="{FF2B5EF4-FFF2-40B4-BE49-F238E27FC236}">
                <a16:creationId xmlns:a16="http://schemas.microsoft.com/office/drawing/2014/main" id="{107D1EFA-3246-4F31-A71F-6C5EB8930CDE}"/>
              </a:ext>
            </a:extLst>
          </p:cNvPr>
          <p:cNvSpPr txBox="1"/>
          <p:nvPr/>
        </p:nvSpPr>
        <p:spPr>
          <a:xfrm>
            <a:off x="7747286" y="3033960"/>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c. Đoạn nào trong thư là lời hỏi thăm?</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4" name="TextBox 23">
            <a:extLst>
              <a:ext uri="{FF2B5EF4-FFF2-40B4-BE49-F238E27FC236}">
                <a16:creationId xmlns:a16="http://schemas.microsoft.com/office/drawing/2014/main" id="{B0307CF6-F024-4A18-9E45-66AB9814CA33}"/>
              </a:ext>
            </a:extLst>
          </p:cNvPr>
          <p:cNvSpPr txBox="1"/>
          <p:nvPr/>
        </p:nvSpPr>
        <p:spPr>
          <a:xfrm>
            <a:off x="7794365" y="4163196"/>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en-US" sz="2800" dirty="0">
                <a:solidFill>
                  <a:srgbClr val="002060"/>
                </a:solidFill>
                <a:latin typeface="Calibri" panose="020F0502020204030204" pitchFamily="34" charset="0"/>
                <a:cs typeface="Calibri" panose="020F0502020204030204" pitchFamily="34" charset="0"/>
                <a:sym typeface="Arial"/>
              </a:rPr>
              <a:t>d. </a:t>
            </a:r>
            <a:r>
              <a:rPr lang="vi-VN" sz="2800" dirty="0">
                <a:solidFill>
                  <a:srgbClr val="002060"/>
                </a:solidFill>
                <a:latin typeface="Calibri" panose="020F0502020204030204" pitchFamily="34" charset="0"/>
                <a:cs typeface="Calibri" panose="020F0502020204030204" pitchFamily="34" charset="0"/>
                <a:sym typeface="Arial"/>
              </a:rPr>
              <a:t>Đoạn nào trong thư là lời Nga kể về mình và gia đình?</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30" name="TextBox 29">
            <a:extLst>
              <a:ext uri="{FF2B5EF4-FFF2-40B4-BE49-F238E27FC236}">
                <a16:creationId xmlns:a16="http://schemas.microsoft.com/office/drawing/2014/main" id="{519E3D7C-51B7-4AF2-A4FA-43D87F3095E6}"/>
              </a:ext>
            </a:extLst>
          </p:cNvPr>
          <p:cNvSpPr txBox="1"/>
          <p:nvPr/>
        </p:nvSpPr>
        <p:spPr>
          <a:xfrm>
            <a:off x="7813413" y="5393614"/>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e.</a:t>
            </a:r>
            <a:r>
              <a:rPr lang="en-US" sz="2800" dirty="0">
                <a:solidFill>
                  <a:srgbClr val="002060"/>
                </a:solidFill>
                <a:latin typeface="Calibri" panose="020F0502020204030204" pitchFamily="34" charset="0"/>
                <a:cs typeface="Calibri" panose="020F0502020204030204" pitchFamily="34" charset="0"/>
                <a:sym typeface="Arial"/>
              </a:rPr>
              <a:t> </a:t>
            </a:r>
            <a:r>
              <a:rPr lang="vi-VN" sz="2800" dirty="0">
                <a:solidFill>
                  <a:srgbClr val="002060"/>
                </a:solidFill>
                <a:latin typeface="Calibri" panose="020F0502020204030204" pitchFamily="34" charset="0"/>
                <a:cs typeface="Calibri" panose="020F0502020204030204" pitchFamily="34" charset="0"/>
                <a:sym typeface="Arial"/>
              </a:rPr>
              <a:t>Nga mong ước điều gì?</a:t>
            </a:r>
            <a:r>
              <a:rPr lang="en-US" sz="2800" dirty="0">
                <a:solidFill>
                  <a:srgbClr val="002060"/>
                </a:solidFill>
                <a:latin typeface="Calibri" panose="020F0502020204030204" pitchFamily="34" charset="0"/>
                <a:cs typeface="Calibri" panose="020F0502020204030204" pitchFamily="34" charset="0"/>
                <a:sym typeface="Arial"/>
              </a:rPr>
              <a:t> </a:t>
            </a:r>
            <a:r>
              <a:rPr lang="vi-VN" sz="2800" dirty="0">
                <a:solidFill>
                  <a:srgbClr val="002060"/>
                </a:solidFill>
                <a:latin typeface="Calibri" panose="020F0502020204030204" pitchFamily="34" charset="0"/>
                <a:cs typeface="Calibri" panose="020F0502020204030204" pitchFamily="34" charset="0"/>
                <a:sym typeface="Arial"/>
              </a:rPr>
              <a:t>Nga chúc chú thế nào? </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653348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cs typeface="Arial" panose="020B0604020202020204" pitchFamily="34" charset="0"/>
              </a:rPr>
              <a:t>a. Bạn Nga viết thư cho ai?</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3303142"/>
            <a:ext cx="4685448" cy="1077218"/>
          </a:xfrm>
          <a:custGeom>
            <a:avLst/>
            <a:gdLst>
              <a:gd name="connsiteX0" fmla="*/ 0 w 4685448"/>
              <a:gd name="connsiteY0" fmla="*/ 0 h 1077218"/>
              <a:gd name="connsiteX1" fmla="*/ 4685448 w 4685448"/>
              <a:gd name="connsiteY1" fmla="*/ 0 h 1077218"/>
              <a:gd name="connsiteX2" fmla="*/ 4685448 w 4685448"/>
              <a:gd name="connsiteY2" fmla="*/ 1077218 h 1077218"/>
              <a:gd name="connsiteX3" fmla="*/ 0 w 4685448"/>
              <a:gd name="connsiteY3" fmla="*/ 1077218 h 1077218"/>
              <a:gd name="connsiteX4" fmla="*/ 0 w 4685448"/>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1077218" fill="none" extrusionOk="0">
                <a:moveTo>
                  <a:pt x="0" y="0"/>
                </a:moveTo>
                <a:cubicBezTo>
                  <a:pt x="629501" y="5222"/>
                  <a:pt x="2819048" y="24918"/>
                  <a:pt x="4685448" y="0"/>
                </a:cubicBezTo>
                <a:cubicBezTo>
                  <a:pt x="4723310" y="476103"/>
                  <a:pt x="4626845" y="631043"/>
                  <a:pt x="4685448" y="1077218"/>
                </a:cubicBezTo>
                <a:cubicBezTo>
                  <a:pt x="3295017" y="912457"/>
                  <a:pt x="1783164" y="1195368"/>
                  <a:pt x="0" y="1077218"/>
                </a:cubicBezTo>
                <a:cubicBezTo>
                  <a:pt x="-64117" y="630482"/>
                  <a:pt x="88888" y="487727"/>
                  <a:pt x="0" y="0"/>
                </a:cubicBezTo>
                <a:close/>
              </a:path>
              <a:path w="4685448" h="1077218" stroke="0" extrusionOk="0">
                <a:moveTo>
                  <a:pt x="0" y="0"/>
                </a:moveTo>
                <a:cubicBezTo>
                  <a:pt x="1542191" y="11849"/>
                  <a:pt x="4213605" y="-161459"/>
                  <a:pt x="4685448" y="0"/>
                </a:cubicBezTo>
                <a:cubicBezTo>
                  <a:pt x="4737483" y="144312"/>
                  <a:pt x="4777591" y="673209"/>
                  <a:pt x="4685448" y="1077218"/>
                </a:cubicBezTo>
                <a:cubicBezTo>
                  <a:pt x="2447273" y="931358"/>
                  <a:pt x="2059075"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Bạn Nga viết thư cho chú Thành</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81264" y="23372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cxnSp>
        <p:nvCxnSpPr>
          <p:cNvPr id="9" name="Straight Connector 8">
            <a:extLst>
              <a:ext uri="{FF2B5EF4-FFF2-40B4-BE49-F238E27FC236}">
                <a16:creationId xmlns:a16="http://schemas.microsoft.com/office/drawing/2014/main" id="{09B17DEB-D5FC-4BC0-B2F6-9146364E06DF}"/>
              </a:ext>
            </a:extLst>
          </p:cNvPr>
          <p:cNvCxnSpPr/>
          <p:nvPr/>
        </p:nvCxnSpPr>
        <p:spPr>
          <a:xfrm>
            <a:off x="1148080" y="1889760"/>
            <a:ext cx="1686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22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solidFill>
                  <a:prstClr val="black"/>
                </a:solidFill>
                <a:cs typeface="Arial" panose="020B0604020202020204" pitchFamily="34" charset="0"/>
              </a:rPr>
              <a:t>b. Dòng đầu bức thư ghi những gì?</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3303142"/>
            <a:ext cx="4685448" cy="1569660"/>
          </a:xfrm>
          <a:custGeom>
            <a:avLst/>
            <a:gdLst>
              <a:gd name="connsiteX0" fmla="*/ 0 w 4685448"/>
              <a:gd name="connsiteY0" fmla="*/ 0 h 1569660"/>
              <a:gd name="connsiteX1" fmla="*/ 4685448 w 4685448"/>
              <a:gd name="connsiteY1" fmla="*/ 0 h 1569660"/>
              <a:gd name="connsiteX2" fmla="*/ 4685448 w 4685448"/>
              <a:gd name="connsiteY2" fmla="*/ 1569660 h 1569660"/>
              <a:gd name="connsiteX3" fmla="*/ 0 w 4685448"/>
              <a:gd name="connsiteY3" fmla="*/ 1569660 h 1569660"/>
              <a:gd name="connsiteX4" fmla="*/ 0 w 4685448"/>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1569660" fill="none" extrusionOk="0">
                <a:moveTo>
                  <a:pt x="0" y="0"/>
                </a:moveTo>
                <a:cubicBezTo>
                  <a:pt x="629501" y="5222"/>
                  <a:pt x="2819048" y="24918"/>
                  <a:pt x="4685448" y="0"/>
                </a:cubicBezTo>
                <a:cubicBezTo>
                  <a:pt x="4783009" y="257633"/>
                  <a:pt x="4637057" y="890565"/>
                  <a:pt x="4685448" y="1569660"/>
                </a:cubicBezTo>
                <a:cubicBezTo>
                  <a:pt x="3295017" y="1404899"/>
                  <a:pt x="1783164" y="1687810"/>
                  <a:pt x="0" y="1569660"/>
                </a:cubicBezTo>
                <a:cubicBezTo>
                  <a:pt x="-74708" y="1232144"/>
                  <a:pt x="128259" y="683735"/>
                  <a:pt x="0" y="0"/>
                </a:cubicBezTo>
                <a:close/>
              </a:path>
              <a:path w="4685448" h="1569660" stroke="0" extrusionOk="0">
                <a:moveTo>
                  <a:pt x="0" y="0"/>
                </a:moveTo>
                <a:cubicBezTo>
                  <a:pt x="1542191" y="11849"/>
                  <a:pt x="4213605" y="-161459"/>
                  <a:pt x="4685448" y="0"/>
                </a:cubicBezTo>
                <a:cubicBezTo>
                  <a:pt x="4659560" y="662121"/>
                  <a:pt x="4754860" y="1402874"/>
                  <a:pt x="4685448" y="1569660"/>
                </a:cubicBezTo>
                <a:cubicBezTo>
                  <a:pt x="2447273" y="1423800"/>
                  <a:pt x="20590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cs typeface="Arial" panose="020B0604020202020204" pitchFamily="34" charset="0"/>
              </a:rPr>
              <a:t>Dòng đầu bức thư ghi địa chỉ và ngày tháng năm viết thư</a:t>
            </a:r>
            <a:r>
              <a:rPr lang="en-US" sz="3200" dirty="0">
                <a:solidFill>
                  <a:prstClr val="black"/>
                </a:solidFill>
                <a:cs typeface="Arial" panose="020B0604020202020204" pitchFamily="34" charset="0"/>
              </a:rPr>
              <a:t>.</a:t>
            </a:r>
            <a:endParaRPr lang="vi-VN" sz="3200" dirty="0">
              <a:solidFill>
                <a:prstClr val="black"/>
              </a:solidFill>
              <a:cs typeface="Arial" panose="020B0604020202020204" pitchFamily="34" charset="0"/>
            </a:endParaRPr>
          </a:p>
        </p:txBody>
      </p:sp>
      <p:sp>
        <p:nvSpPr>
          <p:cNvPr id="23" name="Freeform: Shape 34">
            <a:extLst>
              <a:ext uri="{FF2B5EF4-FFF2-40B4-BE49-F238E27FC236}">
                <a16:creationId xmlns:a16="http://schemas.microsoft.com/office/drawing/2014/main" id="{A46CBAC1-04E3-4EBC-96EF-9382424D3578}"/>
              </a:ext>
            </a:extLst>
          </p:cNvPr>
          <p:cNvSpPr/>
          <p:nvPr/>
        </p:nvSpPr>
        <p:spPr>
          <a:xfrm>
            <a:off x="7281264" y="23372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cxnSp>
        <p:nvCxnSpPr>
          <p:cNvPr id="9" name="Straight Connector 8">
            <a:extLst>
              <a:ext uri="{FF2B5EF4-FFF2-40B4-BE49-F238E27FC236}">
                <a16:creationId xmlns:a16="http://schemas.microsoft.com/office/drawing/2014/main" id="{09B17DEB-D5FC-4BC0-B2F6-9146364E06DF}"/>
              </a:ext>
            </a:extLst>
          </p:cNvPr>
          <p:cNvCxnSpPr>
            <a:cxnSpLocks/>
          </p:cNvCxnSpPr>
          <p:nvPr/>
        </p:nvCxnSpPr>
        <p:spPr>
          <a:xfrm>
            <a:off x="3787157" y="1615440"/>
            <a:ext cx="30302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922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solidFill>
                  <a:prstClr val="black"/>
                </a:solidFill>
                <a:cs typeface="Arial" panose="020B0604020202020204" pitchFamily="34" charset="0"/>
              </a:rPr>
              <a:t>c. Đoạn nào trong thư là lời hỏi thăm?</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3303142"/>
            <a:ext cx="4685448" cy="2308324"/>
          </a:xfrm>
          <a:custGeom>
            <a:avLst/>
            <a:gdLst>
              <a:gd name="connsiteX0" fmla="*/ 0 w 4685448"/>
              <a:gd name="connsiteY0" fmla="*/ 0 h 2308324"/>
              <a:gd name="connsiteX1" fmla="*/ 4685448 w 4685448"/>
              <a:gd name="connsiteY1" fmla="*/ 0 h 2308324"/>
              <a:gd name="connsiteX2" fmla="*/ 4685448 w 4685448"/>
              <a:gd name="connsiteY2" fmla="*/ 2308324 h 2308324"/>
              <a:gd name="connsiteX3" fmla="*/ 0 w 4685448"/>
              <a:gd name="connsiteY3" fmla="*/ 2308324 h 2308324"/>
              <a:gd name="connsiteX4" fmla="*/ 0 w 4685448"/>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2308324" fill="none" extrusionOk="0">
                <a:moveTo>
                  <a:pt x="0" y="0"/>
                </a:moveTo>
                <a:cubicBezTo>
                  <a:pt x="629501" y="5222"/>
                  <a:pt x="2819048" y="24918"/>
                  <a:pt x="4685448" y="0"/>
                </a:cubicBezTo>
                <a:cubicBezTo>
                  <a:pt x="4524203" y="295473"/>
                  <a:pt x="4641688" y="1186317"/>
                  <a:pt x="4685448" y="2308324"/>
                </a:cubicBezTo>
                <a:cubicBezTo>
                  <a:pt x="3295017" y="2143563"/>
                  <a:pt x="1783164" y="2426474"/>
                  <a:pt x="0" y="2308324"/>
                </a:cubicBezTo>
                <a:cubicBezTo>
                  <a:pt x="-55725" y="1490219"/>
                  <a:pt x="17072" y="609588"/>
                  <a:pt x="0" y="0"/>
                </a:cubicBezTo>
                <a:close/>
              </a:path>
              <a:path w="4685448" h="2308324" stroke="0" extrusionOk="0">
                <a:moveTo>
                  <a:pt x="0" y="0"/>
                </a:moveTo>
                <a:cubicBezTo>
                  <a:pt x="1542191" y="11849"/>
                  <a:pt x="4213605" y="-161459"/>
                  <a:pt x="4685448" y="0"/>
                </a:cubicBezTo>
                <a:cubicBezTo>
                  <a:pt x="4688578" y="699270"/>
                  <a:pt x="4584272" y="2031698"/>
                  <a:pt x="4685448" y="2308324"/>
                </a:cubicBezTo>
                <a:cubicBezTo>
                  <a:pt x="2447273" y="2162464"/>
                  <a:pt x="2059075"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400" dirty="0">
                <a:solidFill>
                  <a:prstClr val="black"/>
                </a:solidFill>
                <a:cs typeface="Arial" panose="020B0604020202020204" pitchFamily="34" charset="0"/>
              </a:rPr>
              <a:t>Đã lâu chú không về thăm nhà. Sắp đến Tết rồi, ông bà nội, bố mẹ cháu và cả cháu đều rất nhớ chú. Dạo này chú có khỏe không ạ? Ở Trường Sa mùa này có mưa bão nhiều không chú?</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81264" y="23372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Rectangle: Rounded Corners 1">
            <a:extLst>
              <a:ext uri="{FF2B5EF4-FFF2-40B4-BE49-F238E27FC236}">
                <a16:creationId xmlns:a16="http://schemas.microsoft.com/office/drawing/2014/main" id="{E17EEEEA-C85F-4111-BCD1-F5A98E165CDD}"/>
              </a:ext>
            </a:extLst>
          </p:cNvPr>
          <p:cNvSpPr/>
          <p:nvPr/>
        </p:nvSpPr>
        <p:spPr>
          <a:xfrm>
            <a:off x="751840" y="1940560"/>
            <a:ext cx="6216101" cy="884197"/>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1601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569660"/>
          </a:xfrm>
          <a:custGeom>
            <a:avLst/>
            <a:gdLst>
              <a:gd name="connsiteX0" fmla="*/ 0 w 4486075"/>
              <a:gd name="connsiteY0" fmla="*/ 0 h 1569660"/>
              <a:gd name="connsiteX1" fmla="*/ 4486075 w 4486075"/>
              <a:gd name="connsiteY1" fmla="*/ 0 h 1569660"/>
              <a:gd name="connsiteX2" fmla="*/ 4486075 w 4486075"/>
              <a:gd name="connsiteY2" fmla="*/ 1569660 h 1569660"/>
              <a:gd name="connsiteX3" fmla="*/ 0 w 4486075"/>
              <a:gd name="connsiteY3" fmla="*/ 1569660 h 1569660"/>
              <a:gd name="connsiteX4" fmla="*/ 0 w 44860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569660" fill="none" extrusionOk="0">
                <a:moveTo>
                  <a:pt x="0" y="0"/>
                </a:moveTo>
                <a:cubicBezTo>
                  <a:pt x="686353" y="5222"/>
                  <a:pt x="4029674" y="24918"/>
                  <a:pt x="4486075" y="0"/>
                </a:cubicBezTo>
                <a:cubicBezTo>
                  <a:pt x="4583636" y="257633"/>
                  <a:pt x="4437684" y="890565"/>
                  <a:pt x="4486075" y="1569660"/>
                </a:cubicBezTo>
                <a:cubicBezTo>
                  <a:pt x="3439611" y="1404899"/>
                  <a:pt x="1846676" y="1687810"/>
                  <a:pt x="0" y="1569660"/>
                </a:cubicBezTo>
                <a:cubicBezTo>
                  <a:pt x="-74708" y="1232144"/>
                  <a:pt x="128259" y="683735"/>
                  <a:pt x="0" y="0"/>
                </a:cubicBezTo>
                <a:close/>
              </a:path>
              <a:path w="4486075" h="1569660" stroke="0" extrusionOk="0">
                <a:moveTo>
                  <a:pt x="0" y="0"/>
                </a:moveTo>
                <a:cubicBezTo>
                  <a:pt x="2000305" y="11849"/>
                  <a:pt x="3350604" y="-161459"/>
                  <a:pt x="4486075" y="0"/>
                </a:cubicBezTo>
                <a:cubicBezTo>
                  <a:pt x="4460187" y="662121"/>
                  <a:pt x="4555487" y="1402874"/>
                  <a:pt x="4486075" y="1569660"/>
                </a:cubicBezTo>
                <a:cubicBezTo>
                  <a:pt x="3865190" y="1423800"/>
                  <a:pt x="1445089"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solidFill>
                  <a:prstClr val="black"/>
                </a:solidFill>
                <a:cs typeface="Arial" panose="020B0604020202020204" pitchFamily="34" charset="0"/>
              </a:rPr>
              <a:t>d. Đoạn nào trong thư là lời Nga kể về mình và gia đình?</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81264" y="4218585"/>
            <a:ext cx="4685448" cy="2308324"/>
          </a:xfrm>
          <a:custGeom>
            <a:avLst/>
            <a:gdLst>
              <a:gd name="connsiteX0" fmla="*/ 0 w 4685448"/>
              <a:gd name="connsiteY0" fmla="*/ 0 h 2308324"/>
              <a:gd name="connsiteX1" fmla="*/ 4685448 w 4685448"/>
              <a:gd name="connsiteY1" fmla="*/ 0 h 2308324"/>
              <a:gd name="connsiteX2" fmla="*/ 4685448 w 4685448"/>
              <a:gd name="connsiteY2" fmla="*/ 2308324 h 2308324"/>
              <a:gd name="connsiteX3" fmla="*/ 0 w 4685448"/>
              <a:gd name="connsiteY3" fmla="*/ 2308324 h 2308324"/>
              <a:gd name="connsiteX4" fmla="*/ 0 w 4685448"/>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2308324" fill="none" extrusionOk="0">
                <a:moveTo>
                  <a:pt x="0" y="0"/>
                </a:moveTo>
                <a:cubicBezTo>
                  <a:pt x="629501" y="5222"/>
                  <a:pt x="2819048" y="24918"/>
                  <a:pt x="4685448" y="0"/>
                </a:cubicBezTo>
                <a:cubicBezTo>
                  <a:pt x="4524203" y="295473"/>
                  <a:pt x="4641688" y="1186317"/>
                  <a:pt x="4685448" y="2308324"/>
                </a:cubicBezTo>
                <a:cubicBezTo>
                  <a:pt x="3295017" y="2143563"/>
                  <a:pt x="1783164" y="2426474"/>
                  <a:pt x="0" y="2308324"/>
                </a:cubicBezTo>
                <a:cubicBezTo>
                  <a:pt x="-55725" y="1490219"/>
                  <a:pt x="17072" y="609588"/>
                  <a:pt x="0" y="0"/>
                </a:cubicBezTo>
                <a:close/>
              </a:path>
              <a:path w="4685448" h="2308324" stroke="0" extrusionOk="0">
                <a:moveTo>
                  <a:pt x="0" y="0"/>
                </a:moveTo>
                <a:cubicBezTo>
                  <a:pt x="1542191" y="11849"/>
                  <a:pt x="4213605" y="-161459"/>
                  <a:pt x="4685448" y="0"/>
                </a:cubicBezTo>
                <a:cubicBezTo>
                  <a:pt x="4688578" y="699270"/>
                  <a:pt x="4584272" y="2031698"/>
                  <a:pt x="4685448" y="2308324"/>
                </a:cubicBezTo>
                <a:cubicBezTo>
                  <a:pt x="2447273" y="2162464"/>
                  <a:pt x="2059075"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400" dirty="0">
                <a:solidFill>
                  <a:prstClr val="black"/>
                </a:solidFill>
                <a:cs typeface="Arial" panose="020B0604020202020204" pitchFamily="34" charset="0"/>
              </a:rPr>
              <a:t>Chú Thành ơi, cả nhà mình đều khỏe. Bố mẹ cháu vẫn đi làm từ sáng sớm đến chiều tối mới về. Buổi sáng, ông đưa cháu đi học, còn bà thì đi chợ. Ngày nào ông bà cũng nhắc đến chú đấy.</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41259" y="30413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Rectangle: Rounded Corners 1">
            <a:extLst>
              <a:ext uri="{FF2B5EF4-FFF2-40B4-BE49-F238E27FC236}">
                <a16:creationId xmlns:a16="http://schemas.microsoft.com/office/drawing/2014/main" id="{E17EEEEA-C85F-4111-BCD1-F5A98E165CDD}"/>
              </a:ext>
            </a:extLst>
          </p:cNvPr>
          <p:cNvSpPr/>
          <p:nvPr/>
        </p:nvSpPr>
        <p:spPr>
          <a:xfrm>
            <a:off x="867127" y="3423796"/>
            <a:ext cx="6216101" cy="794789"/>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1842650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569660"/>
          </a:xfrm>
          <a:custGeom>
            <a:avLst/>
            <a:gdLst>
              <a:gd name="connsiteX0" fmla="*/ 0 w 4486075"/>
              <a:gd name="connsiteY0" fmla="*/ 0 h 1569660"/>
              <a:gd name="connsiteX1" fmla="*/ 4486075 w 4486075"/>
              <a:gd name="connsiteY1" fmla="*/ 0 h 1569660"/>
              <a:gd name="connsiteX2" fmla="*/ 4486075 w 4486075"/>
              <a:gd name="connsiteY2" fmla="*/ 1569660 h 1569660"/>
              <a:gd name="connsiteX3" fmla="*/ 0 w 4486075"/>
              <a:gd name="connsiteY3" fmla="*/ 1569660 h 1569660"/>
              <a:gd name="connsiteX4" fmla="*/ 0 w 44860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569660" fill="none" extrusionOk="0">
                <a:moveTo>
                  <a:pt x="0" y="0"/>
                </a:moveTo>
                <a:cubicBezTo>
                  <a:pt x="686353" y="5222"/>
                  <a:pt x="4029674" y="24918"/>
                  <a:pt x="4486075" y="0"/>
                </a:cubicBezTo>
                <a:cubicBezTo>
                  <a:pt x="4583636" y="257633"/>
                  <a:pt x="4437684" y="890565"/>
                  <a:pt x="4486075" y="1569660"/>
                </a:cubicBezTo>
                <a:cubicBezTo>
                  <a:pt x="3439611" y="1404899"/>
                  <a:pt x="1846676" y="1687810"/>
                  <a:pt x="0" y="1569660"/>
                </a:cubicBezTo>
                <a:cubicBezTo>
                  <a:pt x="-74708" y="1232144"/>
                  <a:pt x="128259" y="683735"/>
                  <a:pt x="0" y="0"/>
                </a:cubicBezTo>
                <a:close/>
              </a:path>
              <a:path w="4486075" h="1569660" stroke="0" extrusionOk="0">
                <a:moveTo>
                  <a:pt x="0" y="0"/>
                </a:moveTo>
                <a:cubicBezTo>
                  <a:pt x="2000305" y="11849"/>
                  <a:pt x="3350604" y="-161459"/>
                  <a:pt x="4486075" y="0"/>
                </a:cubicBezTo>
                <a:cubicBezTo>
                  <a:pt x="4460187" y="662121"/>
                  <a:pt x="4555487" y="1402874"/>
                  <a:pt x="4486075" y="1569660"/>
                </a:cubicBezTo>
                <a:cubicBezTo>
                  <a:pt x="3865190" y="1423800"/>
                  <a:pt x="1445089"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a:solidFill>
                  <a:prstClr val="black"/>
                </a:solidFill>
                <a:cs typeface="Arial" panose="020B0604020202020204" pitchFamily="34" charset="0"/>
              </a:rPr>
              <a:t>e. Nga mong ước điều gì? Nga chúc chú thế nào? </a:t>
            </a:r>
            <a:endParaRPr lang="vi-VN" sz="3200" dirty="0">
              <a:solidFill>
                <a:prstClr val="black"/>
              </a:solidFill>
              <a:cs typeface="Arial" panose="020B0604020202020204" pitchFamily="34" charset="0"/>
            </a:endParaRP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4010690"/>
            <a:ext cx="4685448" cy="1569660"/>
          </a:xfrm>
          <a:custGeom>
            <a:avLst/>
            <a:gdLst>
              <a:gd name="connsiteX0" fmla="*/ 0 w 4685448"/>
              <a:gd name="connsiteY0" fmla="*/ 0 h 1569660"/>
              <a:gd name="connsiteX1" fmla="*/ 4685448 w 4685448"/>
              <a:gd name="connsiteY1" fmla="*/ 0 h 1569660"/>
              <a:gd name="connsiteX2" fmla="*/ 4685448 w 4685448"/>
              <a:gd name="connsiteY2" fmla="*/ 1569660 h 1569660"/>
              <a:gd name="connsiteX3" fmla="*/ 0 w 4685448"/>
              <a:gd name="connsiteY3" fmla="*/ 1569660 h 1569660"/>
              <a:gd name="connsiteX4" fmla="*/ 0 w 4685448"/>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1569660" fill="none" extrusionOk="0">
                <a:moveTo>
                  <a:pt x="0" y="0"/>
                </a:moveTo>
                <a:cubicBezTo>
                  <a:pt x="629501" y="5222"/>
                  <a:pt x="2819048" y="24918"/>
                  <a:pt x="4685448" y="0"/>
                </a:cubicBezTo>
                <a:cubicBezTo>
                  <a:pt x="4783009" y="257633"/>
                  <a:pt x="4637057" y="890565"/>
                  <a:pt x="4685448" y="1569660"/>
                </a:cubicBezTo>
                <a:cubicBezTo>
                  <a:pt x="3295017" y="1404899"/>
                  <a:pt x="1783164" y="1687810"/>
                  <a:pt x="0" y="1569660"/>
                </a:cubicBezTo>
                <a:cubicBezTo>
                  <a:pt x="-74708" y="1232144"/>
                  <a:pt x="128259" y="683735"/>
                  <a:pt x="0" y="0"/>
                </a:cubicBezTo>
                <a:close/>
              </a:path>
              <a:path w="4685448" h="1569660" stroke="0" extrusionOk="0">
                <a:moveTo>
                  <a:pt x="0" y="0"/>
                </a:moveTo>
                <a:cubicBezTo>
                  <a:pt x="1542191" y="11849"/>
                  <a:pt x="4213605" y="-161459"/>
                  <a:pt x="4685448" y="0"/>
                </a:cubicBezTo>
                <a:cubicBezTo>
                  <a:pt x="4659560" y="662121"/>
                  <a:pt x="4754860" y="1402874"/>
                  <a:pt x="4685448" y="1569660"/>
                </a:cubicBezTo>
                <a:cubicBezTo>
                  <a:pt x="2447273" y="1423800"/>
                  <a:pt x="20590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400" dirty="0">
                <a:solidFill>
                  <a:prstClr val="black"/>
                </a:solidFill>
                <a:cs typeface="Arial" panose="020B0604020202020204" pitchFamily="34" charset="0"/>
              </a:rPr>
              <a:t>Nga mong được ra đảo thăm chú Thành. Nga chúc chú và tất cả các chú bộ đội đảo Trường Sa luôn mạnh khỏe.</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41259" y="30413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Rectangle: Rounded Corners 1">
            <a:extLst>
              <a:ext uri="{FF2B5EF4-FFF2-40B4-BE49-F238E27FC236}">
                <a16:creationId xmlns:a16="http://schemas.microsoft.com/office/drawing/2014/main" id="{E17EEEEA-C85F-4111-BCD1-F5A98E165CDD}"/>
              </a:ext>
            </a:extLst>
          </p:cNvPr>
          <p:cNvSpPr/>
          <p:nvPr/>
        </p:nvSpPr>
        <p:spPr>
          <a:xfrm>
            <a:off x="839871" y="4223665"/>
            <a:ext cx="6216101" cy="57185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922383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465</Words>
  <Application>Microsoft Office PowerPoint</Application>
  <PresentationFormat>Widescreen</PresentationFormat>
  <Paragraphs>38</Paragraphs>
  <Slides>14</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等线</vt:lpstr>
      <vt:lpstr>等线 Light</vt:lpstr>
      <vt:lpstr>微软雅黑</vt:lpstr>
      <vt:lpstr>Arial</vt:lpstr>
      <vt:lpstr>Bubblegum Sans</vt:lpstr>
      <vt:lpstr>Calibri</vt:lpstr>
      <vt:lpstr>Coiny</vt:lpstr>
      <vt:lpstr>Palace Script MT</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17</cp:revision>
  <dcterms:created xsi:type="dcterms:W3CDTF">2022-08-09T08:15:20Z</dcterms:created>
  <dcterms:modified xsi:type="dcterms:W3CDTF">2023-12-12T08:18:58Z</dcterms:modified>
</cp:coreProperties>
</file>