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7"/>
  </p:notesMasterIdLst>
  <p:sldIdLst>
    <p:sldId id="288" r:id="rId3"/>
    <p:sldId id="762" r:id="rId4"/>
    <p:sldId id="319" r:id="rId5"/>
    <p:sldId id="320" r:id="rId6"/>
    <p:sldId id="510" r:id="rId7"/>
    <p:sldId id="514" r:id="rId8"/>
    <p:sldId id="333" r:id="rId9"/>
    <p:sldId id="298" r:id="rId10"/>
    <p:sldId id="515" r:id="rId11"/>
    <p:sldId id="519" r:id="rId12"/>
    <p:sldId id="523" r:id="rId13"/>
    <p:sldId id="259" r:id="rId14"/>
    <p:sldId id="525" r:id="rId15"/>
    <p:sldId id="3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7E7BA-2E28-436D-846A-2B91A68B16CD}"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A6281-48B3-4235-8FBB-6DB5AC0E7607}" type="slidenum">
              <a:rPr lang="en-US" smtClean="0"/>
              <a:t>‹#›</a:t>
            </a:fld>
            <a:endParaRPr lang="en-US"/>
          </a:p>
        </p:txBody>
      </p:sp>
    </p:spTree>
    <p:extLst>
      <p:ext uri="{BB962C8B-B14F-4D97-AF65-F5344CB8AC3E}">
        <p14:creationId xmlns:p14="http://schemas.microsoft.com/office/powerpoint/2010/main" val="307464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192996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40" y="0"/>
            <a:ext cx="12486619" cy="6858000"/>
          </a:xfrm>
          <a:prstGeom prst="rect">
            <a:avLst/>
          </a:prstGeom>
        </p:spPr>
      </p:pic>
      <p:pic>
        <p:nvPicPr>
          <p:cNvPr id="8"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12163" y="3215928"/>
            <a:ext cx="12683064" cy="4083744"/>
          </a:xfrm>
          <a:prstGeom prst="rect">
            <a:avLst/>
          </a:prstGeom>
        </p:spPr>
      </p:pic>
    </p:spTree>
    <p:extLst>
      <p:ext uri="{BB962C8B-B14F-4D97-AF65-F5344CB8AC3E}">
        <p14:creationId xmlns:p14="http://schemas.microsoft.com/office/powerpoint/2010/main" val="1337897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2023/4/11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75748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2023/4/11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29423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5178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0173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04553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3579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6292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13923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30560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4/11/2023</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5837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2023/4/11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724544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2023/4/11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3280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2023/4/11</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2086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2023/4/11</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40500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2023/4/11</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560361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2023/4/11</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03513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1" y="0"/>
            <a:ext cx="12205940" cy="68580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777709"/>
            <a:ext cx="12192000" cy="4083744"/>
          </a:xfrm>
          <a:prstGeom prst="rect">
            <a:avLst/>
          </a:prstGeom>
        </p:spPr>
      </p:pic>
      <p:sp>
        <p:nvSpPr>
          <p:cNvPr id="11" name="矩形 10"/>
          <p:cNvSpPr/>
          <p:nvPr userDrawn="1"/>
        </p:nvSpPr>
        <p:spPr>
          <a:xfrm>
            <a:off x="0" y="716038"/>
            <a:ext cx="12192000" cy="590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9468" y="73674"/>
            <a:ext cx="796929" cy="798849"/>
          </a:xfrm>
          <a:prstGeom prst="rect">
            <a:avLst/>
          </a:prstGeom>
        </p:spPr>
      </p:pic>
    </p:spTree>
    <p:extLst>
      <p:ext uri="{BB962C8B-B14F-4D97-AF65-F5344CB8AC3E}">
        <p14:creationId xmlns:p14="http://schemas.microsoft.com/office/powerpoint/2010/main" val="3058245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2023/4/11</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0789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B935E-29A5-DCC2-9C90-EF073E078CC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64758" y="393405"/>
            <a:ext cx="1238250" cy="1238250"/>
          </a:xfrm>
          <a:prstGeom prst="rect">
            <a:avLst/>
          </a:prstGeom>
        </p:spPr>
      </p:pic>
    </p:spTree>
    <p:extLst>
      <p:ext uri="{BB962C8B-B14F-4D97-AF65-F5344CB8AC3E}">
        <p14:creationId xmlns:p14="http://schemas.microsoft.com/office/powerpoint/2010/main" val="3528392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11368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32.png"/><Relationship Id="rId12" Type="http://schemas.openxmlformats.org/officeDocument/2006/relationships/image" Target="../media/image35.png"/><Relationship Id="rId17" Type="http://schemas.openxmlformats.org/officeDocument/2006/relationships/slide" Target="slide14.xml"/><Relationship Id="rId2" Type="http://schemas.openxmlformats.org/officeDocument/2006/relationships/audio" Target="../media/media1.mp3"/><Relationship Id="rId16" Type="http://schemas.openxmlformats.org/officeDocument/2006/relationships/image" Target="../media/image38.png"/><Relationship Id="rId1" Type="http://schemas.microsoft.com/office/2007/relationships/media" Target="../media/media1.mp3"/><Relationship Id="rId6" Type="http://schemas.openxmlformats.org/officeDocument/2006/relationships/image" Target="../media/image31.png"/><Relationship Id="rId11" Type="http://schemas.microsoft.com/office/2007/relationships/hdphoto" Target="../media/hdphoto2.wdp"/><Relationship Id="rId5" Type="http://schemas.openxmlformats.org/officeDocument/2006/relationships/slideLayout" Target="../slideLayouts/slideLayout14.xml"/><Relationship Id="rId1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audio" Target="../media/media2.mp3"/><Relationship Id="rId9" Type="http://schemas.microsoft.com/office/2007/relationships/hdphoto" Target="../media/hdphoto1.wdp"/><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slide" Target="slide1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41.png"/><Relationship Id="rId4" Type="http://schemas.openxmlformats.org/officeDocument/2006/relationships/image" Target="../media/image7.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19" y="11617"/>
            <a:ext cx="12486619" cy="68580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8013537" y="3222173"/>
            <a:ext cx="5221028" cy="939163"/>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210385" y="2925160"/>
            <a:ext cx="12683064" cy="4083744"/>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6435" y="-14986"/>
            <a:ext cx="1686564" cy="1690628"/>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763558" y="3503431"/>
            <a:ext cx="5221028" cy="939163"/>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03321" y="-1533419"/>
            <a:ext cx="6340791" cy="9511185"/>
          </a:xfrm>
          <a:prstGeom prst="rect">
            <a:avLst/>
          </a:prstGeom>
        </p:spPr>
      </p:pic>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1749" y="4441391"/>
            <a:ext cx="2605897" cy="2554803"/>
          </a:xfrm>
          <a:prstGeom prst="rect">
            <a:avLst/>
          </a:prstGeom>
        </p:spPr>
      </p:pic>
      <p:pic>
        <p:nvPicPr>
          <p:cNvPr id="4" name="Picture 3">
            <a:extLst>
              <a:ext uri="{FF2B5EF4-FFF2-40B4-BE49-F238E27FC236}">
                <a16:creationId xmlns:a16="http://schemas.microsoft.com/office/drawing/2014/main" id="{D4D932CF-9DDE-E95E-4581-BB44773AE140}"/>
              </a:ext>
            </a:extLst>
          </p:cNvPr>
          <p:cNvPicPr>
            <a:picLocks noChangeAspect="1"/>
          </p:cNvPicPr>
          <p:nvPr/>
        </p:nvPicPr>
        <p:blipFill>
          <a:blip r:embed="rId9"/>
          <a:stretch>
            <a:fillRect/>
          </a:stretch>
        </p:blipFill>
        <p:spPr>
          <a:xfrm>
            <a:off x="4617137" y="869342"/>
            <a:ext cx="3127519" cy="774259"/>
          </a:xfrm>
          <a:prstGeom prst="rect">
            <a:avLst/>
          </a:prstGeom>
        </p:spPr>
      </p:pic>
      <p:sp>
        <p:nvSpPr>
          <p:cNvPr id="5" name="TextBox 4">
            <a:extLst>
              <a:ext uri="{FF2B5EF4-FFF2-40B4-BE49-F238E27FC236}">
                <a16:creationId xmlns:a16="http://schemas.microsoft.com/office/drawing/2014/main" id="{5C315788-101E-66FB-23CF-379307D2C53F}"/>
              </a:ext>
            </a:extLst>
          </p:cNvPr>
          <p:cNvSpPr txBox="1"/>
          <p:nvPr/>
        </p:nvSpPr>
        <p:spPr>
          <a:xfrm>
            <a:off x="4245251" y="363192"/>
            <a:ext cx="496252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Thứ</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ngày</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tháng</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năm</a:t>
            </a:r>
            <a:r>
              <a:rPr lang="en-US" sz="2800"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E54800DB-4509-E4B9-6695-DC6389F300FA}"/>
              </a:ext>
            </a:extLst>
          </p:cNvPr>
          <p:cNvPicPr>
            <a:picLocks noChangeAspect="1"/>
          </p:cNvPicPr>
          <p:nvPr/>
        </p:nvPicPr>
        <p:blipFill>
          <a:blip r:embed="rId10"/>
          <a:stretch>
            <a:fillRect/>
          </a:stretch>
        </p:blipFill>
        <p:spPr>
          <a:xfrm>
            <a:off x="2747111" y="2116752"/>
            <a:ext cx="6450127" cy="1938696"/>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6">
            <a:extLst>
              <a:ext uri="{FF2B5EF4-FFF2-40B4-BE49-F238E27FC236}">
                <a16:creationId xmlns:a16="http://schemas.microsoft.com/office/drawing/2014/main" id="{80138D0F-B5D7-450D-B5A3-CB41BD68A75D}"/>
              </a:ext>
            </a:extLst>
          </p:cNvPr>
          <p:cNvSpPr txBox="1"/>
          <p:nvPr/>
        </p:nvSpPr>
        <p:spPr>
          <a:xfrm>
            <a:off x="2047875" y="1295400"/>
            <a:ext cx="9867899" cy="1200329"/>
          </a:xfrm>
          <a:prstGeom prst="rect">
            <a:avLst/>
          </a:prstGeom>
          <a:noFill/>
        </p:spPr>
        <p:txBody>
          <a:bodyPr wrap="square" rtlCol="0">
            <a:spAutoFit/>
          </a:bodyPr>
          <a:lstStyle/>
          <a:p>
            <a:pPr lvl="0" algn="just">
              <a:defRPr/>
            </a:pPr>
            <a:r>
              <a:rPr lang="vi-VN" sz="3600" dirty="0">
                <a:solidFill>
                  <a:prstClr val="black"/>
                </a:solidFill>
                <a:latin typeface="Calibri" panose="020F0502020204030204" pitchFamily="34" charset="0"/>
                <a:cs typeface="Calibri" panose="020F0502020204030204" pitchFamily="34" charset="0"/>
                <a:sym typeface="Arial"/>
              </a:rPr>
              <a:t>Vì thế, sông Đà mới ngoằn ngoèo, có tới “trăm bảy mươi thóc, trăm b</a:t>
            </a:r>
            <a:r>
              <a:rPr lang="en-US" sz="3600" dirty="0">
                <a:solidFill>
                  <a:prstClr val="black"/>
                </a:solidFill>
                <a:latin typeface="Calibri" panose="020F0502020204030204" pitchFamily="34" charset="0"/>
                <a:cs typeface="Calibri" panose="020F0502020204030204" pitchFamily="34" charset="0"/>
                <a:sym typeface="Arial"/>
              </a:rPr>
              <a:t>a</a:t>
            </a:r>
            <a:r>
              <a:rPr lang="vi-VN" sz="3600" dirty="0">
                <a:solidFill>
                  <a:prstClr val="black"/>
                </a:solidFill>
                <a:latin typeface="Calibri" panose="020F0502020204030204" pitchFamily="34" charset="0"/>
                <a:cs typeface="Calibri" panose="020F0502020204030204" pitchFamily="34" charset="0"/>
                <a:sym typeface="Arial"/>
              </a:rPr>
              <a:t> mươi ghềnh” như bây giờ.</a:t>
            </a:r>
          </a:p>
        </p:txBody>
      </p:sp>
      <p:pic>
        <p:nvPicPr>
          <p:cNvPr id="3" name="Picture 6" descr="arrow design png - Photo #706 - Devadara| Free Stock Photos">
            <a:extLst>
              <a:ext uri="{FF2B5EF4-FFF2-40B4-BE49-F238E27FC236}">
                <a16:creationId xmlns:a16="http://schemas.microsoft.com/office/drawing/2014/main" id="{D87C1B40-A2A0-4BD2-BBD6-E49B1BC112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000897" y="1490882"/>
            <a:ext cx="881270" cy="881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rrow design png - Photo #706 - Devadara| Free Stock Photos">
            <a:extLst>
              <a:ext uri="{FF2B5EF4-FFF2-40B4-BE49-F238E27FC236}">
                <a16:creationId xmlns:a16="http://schemas.microsoft.com/office/drawing/2014/main" id="{32C2CF5C-93CE-4E28-9608-E8CC2FB0C8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903047" y="2605307"/>
            <a:ext cx="881270" cy="8812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un clipart transparent for kid - Clipart World">
            <a:extLst>
              <a:ext uri="{FF2B5EF4-FFF2-40B4-BE49-F238E27FC236}">
                <a16:creationId xmlns:a16="http://schemas.microsoft.com/office/drawing/2014/main" id="{D1C6B7E0-0344-47F4-8F57-8A8AEDDE2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5" y="0"/>
            <a:ext cx="1645512" cy="1645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unflower Sun Flowers - Free vector graphic on Pixabay">
            <a:extLst>
              <a:ext uri="{FF2B5EF4-FFF2-40B4-BE49-F238E27FC236}">
                <a16:creationId xmlns:a16="http://schemas.microsoft.com/office/drawing/2014/main" id="{23C3852D-490A-432E-B51B-14E6668352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3406" y="4922264"/>
            <a:ext cx="1451328" cy="1917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6" descr="Download Flower Vector PNG Image for Free">
            <a:extLst>
              <a:ext uri="{FF2B5EF4-FFF2-40B4-BE49-F238E27FC236}">
                <a16:creationId xmlns:a16="http://schemas.microsoft.com/office/drawing/2014/main" id="{2C235C06-4AB9-43B7-9C51-66FBBDA164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16173"/>
            <a:ext cx="1901483" cy="10487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Download Flower Vector PNG Image for Free">
            <a:extLst>
              <a:ext uri="{FF2B5EF4-FFF2-40B4-BE49-F238E27FC236}">
                <a16:creationId xmlns:a16="http://schemas.microsoft.com/office/drawing/2014/main" id="{9D85597D-61CE-4933-8E8A-1C2E099B6C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8190" y="5880939"/>
            <a:ext cx="1901483" cy="10487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Download Flower Vector PNG Image for Free">
            <a:extLst>
              <a:ext uri="{FF2B5EF4-FFF2-40B4-BE49-F238E27FC236}">
                <a16:creationId xmlns:a16="http://schemas.microsoft.com/office/drawing/2014/main" id="{EB0A34EA-1F6D-4C7E-B3F8-9C53E58472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6590" y="5864687"/>
            <a:ext cx="1901483" cy="10487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Download Flower Vector PNG Image for Free">
            <a:extLst>
              <a:ext uri="{FF2B5EF4-FFF2-40B4-BE49-F238E27FC236}">
                <a16:creationId xmlns:a16="http://schemas.microsoft.com/office/drawing/2014/main" id="{A819D7F9-EBCE-4F96-9B8B-142391D39D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6429" y="5899921"/>
            <a:ext cx="1901483" cy="10487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descr="Download Flower Vector PNG Image for Free">
            <a:extLst>
              <a:ext uri="{FF2B5EF4-FFF2-40B4-BE49-F238E27FC236}">
                <a16:creationId xmlns:a16="http://schemas.microsoft.com/office/drawing/2014/main" id="{9D164798-DD9A-45F1-B89C-9AA3F53502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4619" y="5864687"/>
            <a:ext cx="1901483" cy="10487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6" descr="Download Flower Vector PNG Image for Free">
            <a:extLst>
              <a:ext uri="{FF2B5EF4-FFF2-40B4-BE49-F238E27FC236}">
                <a16:creationId xmlns:a16="http://schemas.microsoft.com/office/drawing/2014/main" id="{00668D81-6D8D-4425-AD5B-E43EA47758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3019" y="5848435"/>
            <a:ext cx="1901483" cy="10487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Download Flower Vector PNG Image for Free">
            <a:extLst>
              <a:ext uri="{FF2B5EF4-FFF2-40B4-BE49-F238E27FC236}">
                <a16:creationId xmlns:a16="http://schemas.microsoft.com/office/drawing/2014/main" id="{468A9ED4-210A-4620-8B31-2417F7D8E3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2648" y="5832183"/>
            <a:ext cx="1901483" cy="10487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unflower Sun Flowers - Free vector graphic on Pixabay">
            <a:extLst>
              <a:ext uri="{FF2B5EF4-FFF2-40B4-BE49-F238E27FC236}">
                <a16:creationId xmlns:a16="http://schemas.microsoft.com/office/drawing/2014/main" id="{9F4C06CD-20A1-4812-BA61-5972270D99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4022" y="4827180"/>
            <a:ext cx="1451328" cy="19173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unflower Sun Flowers - Free vector graphic on Pixabay">
            <a:extLst>
              <a:ext uri="{FF2B5EF4-FFF2-40B4-BE49-F238E27FC236}">
                <a16:creationId xmlns:a16="http://schemas.microsoft.com/office/drawing/2014/main" id="{4592C9B4-0722-4193-A66F-BB3F9756C3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851" y="5012376"/>
            <a:ext cx="1451328" cy="1917350"/>
          </a:xfrm>
          <a:prstGeom prst="rect">
            <a:avLst/>
          </a:prstGeom>
          <a:noFill/>
          <a:extLst>
            <a:ext uri="{909E8E84-426E-40DD-AFC4-6F175D3DCCD1}">
              <a14:hiddenFill xmlns:a14="http://schemas.microsoft.com/office/drawing/2010/main">
                <a:solidFill>
                  <a:srgbClr val="FFFFFF"/>
                </a:solidFill>
              </a14:hiddenFill>
            </a:ext>
          </a:extLst>
        </p:spPr>
      </p:pic>
      <p:sp>
        <p:nvSpPr>
          <p:cNvPr id="17" name="Hộp Văn bản 6">
            <a:extLst>
              <a:ext uri="{FF2B5EF4-FFF2-40B4-BE49-F238E27FC236}">
                <a16:creationId xmlns:a16="http://schemas.microsoft.com/office/drawing/2014/main" id="{4C09BBB6-E0E9-4B00-114D-B3ABA55ED7FB}"/>
              </a:ext>
            </a:extLst>
          </p:cNvPr>
          <p:cNvSpPr txBox="1"/>
          <p:nvPr/>
        </p:nvSpPr>
        <p:spPr>
          <a:xfrm>
            <a:off x="1943100" y="2600325"/>
            <a:ext cx="9867899" cy="1200329"/>
          </a:xfrm>
          <a:prstGeom prst="rect">
            <a:avLst/>
          </a:prstGeom>
          <a:noFill/>
        </p:spPr>
        <p:txBody>
          <a:bodyPr wrap="square" rtlCol="0">
            <a:spAutoFit/>
          </a:bodyPr>
          <a:lstStyle/>
          <a:p>
            <a:pPr lvl="0" algn="just">
              <a:defRPr/>
            </a:pPr>
            <a:r>
              <a:rPr lang="vi-VN" sz="3600" dirty="0">
                <a:solidFill>
                  <a:prstClr val="black"/>
                </a:solidFill>
                <a:latin typeface="Calibri" panose="020F0502020204030204" pitchFamily="34" charset="0"/>
                <a:cs typeface="Calibri" panose="020F0502020204030204" pitchFamily="34" charset="0"/>
                <a:sym typeface="Arial"/>
              </a:rPr>
              <a:t>“Bố mẹ cho phép tớ gọi điện cho bạn bè đấy. Đi học về tớ sẽ gọi cậu nhé!”</a:t>
            </a:r>
          </a:p>
        </p:txBody>
      </p:sp>
      <p:pic>
        <p:nvPicPr>
          <p:cNvPr id="18" name="Picture 6" descr="arrow design png - Photo #706 - Devadara| Free Stock Photos">
            <a:extLst>
              <a:ext uri="{FF2B5EF4-FFF2-40B4-BE49-F238E27FC236}">
                <a16:creationId xmlns:a16="http://schemas.microsoft.com/office/drawing/2014/main" id="{DCC3B9FC-2D10-00AC-0FC0-9A4AADCAA7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864947" y="3891182"/>
            <a:ext cx="881270" cy="881270"/>
          </a:xfrm>
          <a:prstGeom prst="rect">
            <a:avLst/>
          </a:prstGeom>
          <a:noFill/>
          <a:extLst>
            <a:ext uri="{909E8E84-426E-40DD-AFC4-6F175D3DCCD1}">
              <a14:hiddenFill xmlns:a14="http://schemas.microsoft.com/office/drawing/2010/main">
                <a:solidFill>
                  <a:srgbClr val="FFFFFF"/>
                </a:solidFill>
              </a14:hiddenFill>
            </a:ext>
          </a:extLst>
        </p:spPr>
      </p:pic>
      <p:sp>
        <p:nvSpPr>
          <p:cNvPr id="19" name="Hộp Văn bản 6">
            <a:extLst>
              <a:ext uri="{FF2B5EF4-FFF2-40B4-BE49-F238E27FC236}">
                <a16:creationId xmlns:a16="http://schemas.microsoft.com/office/drawing/2014/main" id="{026D9324-5836-F8DA-9D18-0DE98BC4D9DB}"/>
              </a:ext>
            </a:extLst>
          </p:cNvPr>
          <p:cNvSpPr txBox="1"/>
          <p:nvPr/>
        </p:nvSpPr>
        <p:spPr>
          <a:xfrm>
            <a:off x="1866900" y="4114800"/>
            <a:ext cx="9867899" cy="646331"/>
          </a:xfrm>
          <a:prstGeom prst="rect">
            <a:avLst/>
          </a:prstGeom>
          <a:noFill/>
        </p:spPr>
        <p:txBody>
          <a:bodyPr wrap="square" rtlCol="0">
            <a:spAutoFit/>
          </a:bodyPr>
          <a:lstStyle/>
          <a:p>
            <a:pPr lvl="0">
              <a:defRPr/>
            </a:pPr>
            <a:r>
              <a:rPr lang="vi-VN" sz="3600" dirty="0">
                <a:solidFill>
                  <a:prstClr val="black"/>
                </a:solidFill>
                <a:latin typeface="Calibri" panose="020F0502020204030204" pitchFamily="34" charset="0"/>
                <a:cs typeface="Calibri" panose="020F0502020204030204" pitchFamily="34" charset="0"/>
                <a:sym typeface="Arial"/>
              </a:rPr>
              <a:t>“Cả thế giới nghe thấy hai con nói chuyện đấy.”. </a:t>
            </a:r>
          </a:p>
        </p:txBody>
      </p:sp>
    </p:spTree>
    <p:extLst>
      <p:ext uri="{BB962C8B-B14F-4D97-AF65-F5344CB8AC3E}">
        <p14:creationId xmlns:p14="http://schemas.microsoft.com/office/powerpoint/2010/main" val="1817858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3" y="1"/>
            <a:ext cx="1686564" cy="1690628"/>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5" y="625863"/>
            <a:ext cx="7853984" cy="2568101"/>
          </a:xfrm>
          <a:prstGeom prst="rect">
            <a:avLst/>
          </a:prstGeom>
        </p:spPr>
      </p:pic>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941" y="838197"/>
            <a:ext cx="6861211" cy="5491807"/>
          </a:xfrm>
          <a:prstGeom prst="rect">
            <a:avLst/>
          </a:prstGeom>
        </p:spPr>
      </p:pic>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877669"/>
            <a:ext cx="2262417" cy="4657604"/>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912" y="4692994"/>
            <a:ext cx="4976976" cy="2459823"/>
          </a:xfrm>
          <a:prstGeom prst="rect">
            <a:avLst/>
          </a:prstGeom>
        </p:spPr>
      </p:pic>
      <p:pic>
        <p:nvPicPr>
          <p:cNvPr id="2" name="Picture 1">
            <a:extLst>
              <a:ext uri="{FF2B5EF4-FFF2-40B4-BE49-F238E27FC236}">
                <a16:creationId xmlns:a16="http://schemas.microsoft.com/office/drawing/2014/main" id="{70370228-968A-8FAA-2877-C2AAB6BD421F}"/>
              </a:ext>
            </a:extLst>
          </p:cNvPr>
          <p:cNvPicPr>
            <a:picLocks noChangeAspect="1"/>
          </p:cNvPicPr>
          <p:nvPr/>
        </p:nvPicPr>
        <p:blipFill>
          <a:blip r:embed="rId7"/>
          <a:stretch>
            <a:fillRect/>
          </a:stretch>
        </p:blipFill>
        <p:spPr>
          <a:xfrm>
            <a:off x="3625325" y="2389489"/>
            <a:ext cx="6236749" cy="3298222"/>
          </a:xfrm>
          <a:prstGeom prst="rect">
            <a:avLst/>
          </a:prstGeom>
        </p:spPr>
      </p:pic>
    </p:spTree>
    <p:extLst>
      <p:ext uri="{BB962C8B-B14F-4D97-AF65-F5344CB8AC3E}">
        <p14:creationId xmlns:p14="http://schemas.microsoft.com/office/powerpoint/2010/main" val="2424651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7">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 action="ppaction://noaction"/>
            <a:extLst>
              <a:ext uri="{FF2B5EF4-FFF2-40B4-BE49-F238E27FC236}">
                <a16:creationId xmlns:a16="http://schemas.microsoft.com/office/drawing/2014/main" id="{0DEB7EF6-D4BA-4762-A50F-92565DA189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 action="ppaction://noaction"/>
            <a:extLst>
              <a:ext uri="{FF2B5EF4-FFF2-40B4-BE49-F238E27FC236}">
                <a16:creationId xmlns:a16="http://schemas.microsoft.com/office/drawing/2014/main" id="{64E5D636-F85B-4C50-868D-A2E056A538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4"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990294" y="5450705"/>
            <a:ext cx="609600" cy="609600"/>
          </a:xfrm>
          <a:prstGeom prst="rect">
            <a:avLst/>
          </a:prstGeom>
        </p:spPr>
      </p:pic>
      <p:sp>
        <p:nvSpPr>
          <p:cNvPr id="16" name="Arrow: Left 15">
            <a:hlinkClick r:id="rId17" action="ppaction://hlinksldjump"/>
            <a:extLst>
              <a:ext uri="{FF2B5EF4-FFF2-40B4-BE49-F238E27FC236}">
                <a16:creationId xmlns:a16="http://schemas.microsoft.com/office/drawing/2014/main"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4" name="Câu hỏi">
            <a:extLst>
              <a:ext uri="{FF2B5EF4-FFF2-40B4-BE49-F238E27FC236}">
                <a16:creationId xmlns:a16="http://schemas.microsoft.com/office/drawing/2014/main" id="{1931B93E-408B-4D10-AB82-A35730747D8B}"/>
              </a:ext>
            </a:extLst>
          </p:cNvPr>
          <p:cNvSpPr txBox="1"/>
          <p:nvPr/>
        </p:nvSpPr>
        <p:spPr>
          <a:xfrm>
            <a:off x="2711302" y="2377524"/>
            <a:ext cx="7219508" cy="203132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Em</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hãy</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đặt</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1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câu</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có</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sử</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dụng</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dấu</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ngoặc</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kép</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hoặc</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dấu</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gạch</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ngang</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15227" y="7015612"/>
            <a:ext cx="609600" cy="609600"/>
          </a:xfrm>
          <a:prstGeom prst="rect">
            <a:avLst/>
          </a:prstGeom>
        </p:spPr>
      </p:pic>
      <p:sp>
        <p:nvSpPr>
          <p:cNvPr id="20" name="Arrow: Left 19">
            <a:hlinkClick r:id="rId7" action="ppaction://hlinksldjump"/>
            <a:extLst>
              <a:ext uri="{FF2B5EF4-FFF2-40B4-BE49-F238E27FC236}">
                <a16:creationId xmlns:a16="http://schemas.microsoft.com/office/drawing/2014/main" id="{95A86C74-6048-46F8-A1F8-0AEE4BA8208D}"/>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08" y="-31161"/>
            <a:ext cx="12486619" cy="68580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8013537" y="3222173"/>
            <a:ext cx="5221028" cy="939163"/>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210385" y="2925160"/>
            <a:ext cx="12683064" cy="4083744"/>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9633" y="-28871"/>
            <a:ext cx="1686564" cy="1690628"/>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763558" y="3503431"/>
            <a:ext cx="5221028" cy="939163"/>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03321" y="-1533419"/>
            <a:ext cx="6340791" cy="9511185"/>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3491" y="1622552"/>
            <a:ext cx="5418509" cy="5418509"/>
          </a:xfrm>
          <a:prstGeom prst="rect">
            <a:avLst/>
          </a:prstGeom>
        </p:spPr>
      </p:pic>
      <p:pic>
        <p:nvPicPr>
          <p:cNvPr id="10" name="Cô giáo" descr="Cartoon Teacher Transparent | PNG All">
            <a:extLst>
              <a:ext uri="{FF2B5EF4-FFF2-40B4-BE49-F238E27FC236}">
                <a16:creationId xmlns:a16="http://schemas.microsoft.com/office/drawing/2014/main" id="{FD9F95BA-11D0-431A-8C7D-206E99EEA7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9422" y="1661757"/>
            <a:ext cx="4987232" cy="54807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5340FDB-988E-B298-A89C-AF8BC5ABCABF}"/>
              </a:ext>
            </a:extLst>
          </p:cNvPr>
          <p:cNvPicPr>
            <a:picLocks noChangeAspect="1"/>
          </p:cNvPicPr>
          <p:nvPr/>
        </p:nvPicPr>
        <p:blipFill>
          <a:blip r:embed="rId10"/>
          <a:stretch>
            <a:fillRect/>
          </a:stretch>
        </p:blipFill>
        <p:spPr>
          <a:xfrm>
            <a:off x="1860731" y="1046969"/>
            <a:ext cx="7407282" cy="2871465"/>
          </a:xfrm>
          <a:prstGeom prst="rect">
            <a:avLst/>
          </a:prstGeom>
        </p:spPr>
      </p:pic>
    </p:spTree>
    <p:extLst>
      <p:ext uri="{BB962C8B-B14F-4D97-AF65-F5344CB8AC3E}">
        <p14:creationId xmlns:p14="http://schemas.microsoft.com/office/powerpoint/2010/main" val="1676518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B465CE0-E13A-E8B9-04B0-DF8EB3111CE9}"/>
              </a:ext>
            </a:extLst>
          </p:cNvPr>
          <p:cNvSpPr/>
          <p:nvPr/>
        </p:nvSpPr>
        <p:spPr>
          <a:xfrm>
            <a:off x="312000" y="2214419"/>
            <a:ext cx="11880000" cy="2109932"/>
          </a:xfrm>
          <a:custGeom>
            <a:avLst/>
            <a:gdLst>
              <a:gd name="connsiteX0" fmla="*/ 0 w 11880000"/>
              <a:gd name="connsiteY0" fmla="*/ 221437 h 2109932"/>
              <a:gd name="connsiteX1" fmla="*/ 221437 w 11880000"/>
              <a:gd name="connsiteY1" fmla="*/ 0 h 2109932"/>
              <a:gd name="connsiteX2" fmla="*/ 11658563 w 11880000"/>
              <a:gd name="connsiteY2" fmla="*/ 0 h 2109932"/>
              <a:gd name="connsiteX3" fmla="*/ 11880000 w 11880000"/>
              <a:gd name="connsiteY3" fmla="*/ 221437 h 2109932"/>
              <a:gd name="connsiteX4" fmla="*/ 11880000 w 11880000"/>
              <a:gd name="connsiteY4" fmla="*/ 1888495 h 2109932"/>
              <a:gd name="connsiteX5" fmla="*/ 11658563 w 11880000"/>
              <a:gd name="connsiteY5" fmla="*/ 2109932 h 2109932"/>
              <a:gd name="connsiteX6" fmla="*/ 221437 w 11880000"/>
              <a:gd name="connsiteY6" fmla="*/ 2109932 h 2109932"/>
              <a:gd name="connsiteX7" fmla="*/ 0 w 11880000"/>
              <a:gd name="connsiteY7" fmla="*/ 1888495 h 2109932"/>
              <a:gd name="connsiteX8" fmla="*/ 0 w 11880000"/>
              <a:gd name="connsiteY8" fmla="*/ 221437 h 210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09932" fill="none" extrusionOk="0">
                <a:moveTo>
                  <a:pt x="0" y="221437"/>
                </a:moveTo>
                <a:cubicBezTo>
                  <a:pt x="697" y="118008"/>
                  <a:pt x="102684" y="5947"/>
                  <a:pt x="221437" y="0"/>
                </a:cubicBezTo>
                <a:cubicBezTo>
                  <a:pt x="3451367" y="72427"/>
                  <a:pt x="10190916" y="61419"/>
                  <a:pt x="11658563" y="0"/>
                </a:cubicBezTo>
                <a:cubicBezTo>
                  <a:pt x="11778626" y="-15370"/>
                  <a:pt x="11876327" y="98030"/>
                  <a:pt x="11880000" y="221437"/>
                </a:cubicBezTo>
                <a:cubicBezTo>
                  <a:pt x="11990188" y="539697"/>
                  <a:pt x="11821516" y="1542150"/>
                  <a:pt x="11880000" y="1888495"/>
                </a:cubicBezTo>
                <a:cubicBezTo>
                  <a:pt x="11880328" y="2009124"/>
                  <a:pt x="11774098" y="2102353"/>
                  <a:pt x="11658563" y="2109932"/>
                </a:cubicBezTo>
                <a:cubicBezTo>
                  <a:pt x="7722277" y="2139759"/>
                  <a:pt x="3619704" y="2030626"/>
                  <a:pt x="221437" y="2109932"/>
                </a:cubicBezTo>
                <a:cubicBezTo>
                  <a:pt x="122470" y="2107295"/>
                  <a:pt x="-13299" y="2013421"/>
                  <a:pt x="0" y="1888495"/>
                </a:cubicBezTo>
                <a:cubicBezTo>
                  <a:pt x="139496" y="1628423"/>
                  <a:pt x="20941" y="389980"/>
                  <a:pt x="0" y="221437"/>
                </a:cubicBezTo>
                <a:close/>
              </a:path>
              <a:path w="11880000" h="2109932" stroke="0" extrusionOk="0">
                <a:moveTo>
                  <a:pt x="0" y="221437"/>
                </a:moveTo>
                <a:cubicBezTo>
                  <a:pt x="13725" y="102882"/>
                  <a:pt x="104789" y="11768"/>
                  <a:pt x="221437" y="0"/>
                </a:cubicBezTo>
                <a:cubicBezTo>
                  <a:pt x="5072905" y="123000"/>
                  <a:pt x="8028322" y="-96860"/>
                  <a:pt x="11658563" y="0"/>
                </a:cubicBezTo>
                <a:cubicBezTo>
                  <a:pt x="11777909" y="-2248"/>
                  <a:pt x="11882150" y="94807"/>
                  <a:pt x="11880000" y="221437"/>
                </a:cubicBezTo>
                <a:cubicBezTo>
                  <a:pt x="11821918" y="720918"/>
                  <a:pt x="12003358" y="1633616"/>
                  <a:pt x="11880000" y="1888495"/>
                </a:cubicBezTo>
                <a:cubicBezTo>
                  <a:pt x="11865307" y="2016114"/>
                  <a:pt x="11772614" y="2108583"/>
                  <a:pt x="11658563" y="2109932"/>
                </a:cubicBezTo>
                <a:cubicBezTo>
                  <a:pt x="10067660" y="1949225"/>
                  <a:pt x="5246252" y="2149599"/>
                  <a:pt x="221437" y="2109932"/>
                </a:cubicBezTo>
                <a:cubicBezTo>
                  <a:pt x="78286" y="2105720"/>
                  <a:pt x="-3652" y="2009137"/>
                  <a:pt x="0" y="1888495"/>
                </a:cubicBezTo>
                <a:cubicBezTo>
                  <a:pt x="116345" y="1335713"/>
                  <a:pt x="3709" y="633181"/>
                  <a:pt x="0" y="221437"/>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4000" b="1" dirty="0">
                <a:solidFill>
                  <a:srgbClr val="000000"/>
                </a:solidFill>
                <a:latin typeface="Calibri" panose="020F0502020204030204" pitchFamily="34" charset="0"/>
                <a:cs typeface="Calibri" panose="020F0502020204030204" pitchFamily="34" charset="0"/>
              </a:rPr>
              <a:t>Nhận biết công dụng của dấu ngoặc kép, dấu gạch ngang và biết cách sử dụng dấu ngoặc kép, dấu gạch ngang.</a:t>
            </a:r>
          </a:p>
        </p:txBody>
      </p:sp>
      <p:pic>
        <p:nvPicPr>
          <p:cNvPr id="4" name="Picture 3">
            <a:extLst>
              <a:ext uri="{FF2B5EF4-FFF2-40B4-BE49-F238E27FC236}">
                <a16:creationId xmlns:a16="http://schemas.microsoft.com/office/drawing/2014/main" id="{A08CA696-78F8-6B41-A012-C5C4F53A7563}"/>
              </a:ext>
            </a:extLst>
          </p:cNvPr>
          <p:cNvPicPr>
            <a:picLocks noChangeAspect="1"/>
          </p:cNvPicPr>
          <p:nvPr/>
        </p:nvPicPr>
        <p:blipFill>
          <a:blip r:embed="rId2"/>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156401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3" y="1"/>
            <a:ext cx="1686564" cy="1690628"/>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5" y="625863"/>
            <a:ext cx="7853984" cy="2568101"/>
          </a:xfrm>
          <a:prstGeom prst="rect">
            <a:avLst/>
          </a:prstGeom>
        </p:spPr>
      </p:pic>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941" y="838197"/>
            <a:ext cx="6861211" cy="5491807"/>
          </a:xfrm>
          <a:prstGeom prst="rect">
            <a:avLst/>
          </a:prstGeom>
        </p:spPr>
      </p:pic>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877669"/>
            <a:ext cx="2262417" cy="4657604"/>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912" y="4692994"/>
            <a:ext cx="4976976" cy="2459823"/>
          </a:xfrm>
          <a:prstGeom prst="rect">
            <a:avLst/>
          </a:prstGeom>
        </p:spPr>
      </p:pic>
      <p:pic>
        <p:nvPicPr>
          <p:cNvPr id="2" name="Picture 1">
            <a:extLst>
              <a:ext uri="{FF2B5EF4-FFF2-40B4-BE49-F238E27FC236}">
                <a16:creationId xmlns:a16="http://schemas.microsoft.com/office/drawing/2014/main" id="{A680D625-78DD-CA5A-F48E-C2BAA65C6C4F}"/>
              </a:ext>
            </a:extLst>
          </p:cNvPr>
          <p:cNvPicPr>
            <a:picLocks noChangeAspect="1"/>
          </p:cNvPicPr>
          <p:nvPr/>
        </p:nvPicPr>
        <p:blipFill>
          <a:blip r:embed="rId7"/>
          <a:stretch>
            <a:fillRect/>
          </a:stretch>
        </p:blipFill>
        <p:spPr>
          <a:xfrm>
            <a:off x="3714750" y="2633905"/>
            <a:ext cx="6532186" cy="2901406"/>
          </a:xfrm>
          <a:prstGeom prst="rect">
            <a:avLst/>
          </a:prstGeom>
        </p:spPr>
      </p:pic>
    </p:spTree>
    <p:extLst>
      <p:ext uri="{BB962C8B-B14F-4D97-AF65-F5344CB8AC3E}">
        <p14:creationId xmlns:p14="http://schemas.microsoft.com/office/powerpoint/2010/main" val="2192035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33" y="1031807"/>
            <a:ext cx="10505880" cy="459119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62" y="0"/>
            <a:ext cx="5115263"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5" y="4283005"/>
            <a:ext cx="12192000" cy="2663952"/>
          </a:xfrm>
          <a:prstGeom prst="rect">
            <a:avLst/>
          </a:prstGeom>
        </p:spPr>
      </p:pic>
      <p:pic>
        <p:nvPicPr>
          <p:cNvPr id="2" name="Picture 1">
            <a:extLst>
              <a:ext uri="{FF2B5EF4-FFF2-40B4-BE49-F238E27FC236}">
                <a16:creationId xmlns:a16="http://schemas.microsoft.com/office/drawing/2014/main" id="{8C5711CF-CC15-20FA-FFA9-F2C48FC83140}"/>
              </a:ext>
            </a:extLst>
          </p:cNvPr>
          <p:cNvPicPr>
            <a:picLocks noChangeAspect="1"/>
          </p:cNvPicPr>
          <p:nvPr/>
        </p:nvPicPr>
        <p:blipFill>
          <a:blip r:embed="rId5"/>
          <a:stretch>
            <a:fillRect/>
          </a:stretch>
        </p:blipFill>
        <p:spPr>
          <a:xfrm>
            <a:off x="2142814" y="2561378"/>
            <a:ext cx="7163421" cy="1944793"/>
          </a:xfrm>
          <a:prstGeom prst="rect">
            <a:avLst/>
          </a:prstGeom>
        </p:spPr>
      </p:pic>
    </p:spTree>
    <p:extLst>
      <p:ext uri="{BB962C8B-B14F-4D97-AF65-F5344CB8AC3E}">
        <p14:creationId xmlns:p14="http://schemas.microsoft.com/office/powerpoint/2010/main" val="716706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14"/>
          <p:cNvSpPr txBox="1">
            <a:spLocks noChangeArrowheads="1"/>
          </p:cNvSpPr>
          <p:nvPr/>
        </p:nvSpPr>
        <p:spPr bwMode="auto">
          <a:xfrm>
            <a:off x="158060" y="104775"/>
            <a:ext cx="1132909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lvl="0" algn="ctr" defTabSz="914377" eaLnBrk="1" hangingPunct="1">
              <a:spcBef>
                <a:spcPct val="50000"/>
              </a:spcBef>
            </a:pPr>
            <a:r>
              <a:rPr lang="vi-VN" altLang="en-US" sz="3300" b="1" i="1" dirty="0">
                <a:solidFill>
                  <a:srgbClr val="FFFF00"/>
                </a:solidFill>
                <a:latin typeface="Calibri" panose="020F0502020204030204" pitchFamily="34" charset="0"/>
                <a:cs typeface="Calibri" panose="020F0502020204030204" pitchFamily="34" charset="0"/>
                <a:sym typeface="Arial"/>
              </a:rPr>
              <a:t>1</a:t>
            </a:r>
            <a:r>
              <a:rPr lang="en-US" altLang="en-US" sz="3300" b="1" i="1" dirty="0">
                <a:solidFill>
                  <a:srgbClr val="FFFF00"/>
                </a:solidFill>
                <a:latin typeface="Calibri" panose="020F0502020204030204" pitchFamily="34" charset="0"/>
                <a:cs typeface="Calibri" panose="020F0502020204030204" pitchFamily="34" charset="0"/>
                <a:sym typeface="Arial"/>
              </a:rPr>
              <a:t>.</a:t>
            </a:r>
            <a:r>
              <a:rPr lang="vi-VN" altLang="en-US" sz="3300" b="1" i="1" dirty="0">
                <a:solidFill>
                  <a:srgbClr val="FFFF00"/>
                </a:solidFill>
                <a:latin typeface="Calibri" panose="020F0502020204030204" pitchFamily="34" charset="0"/>
                <a:cs typeface="Calibri" panose="020F0502020204030204" pitchFamily="34" charset="0"/>
                <a:sym typeface="Arial"/>
              </a:rPr>
              <a:t> Dấu ngoặc kép trong mỗi câu dưới đây dùng để làm gì?</a:t>
            </a:r>
            <a:endParaRPr kumimoji="0" lang="en-US" altLang="en-US" sz="3300" b="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nvGrpSpPr>
          <p:cNvPr id="4" name="Group 3">
            <a:extLst>
              <a:ext uri="{FF2B5EF4-FFF2-40B4-BE49-F238E27FC236}">
                <a16:creationId xmlns:a16="http://schemas.microsoft.com/office/drawing/2014/main" id="{44FA15BD-2285-D6EF-C6A1-C56840744534}"/>
              </a:ext>
            </a:extLst>
          </p:cNvPr>
          <p:cNvGrpSpPr/>
          <p:nvPr/>
        </p:nvGrpSpPr>
        <p:grpSpPr>
          <a:xfrm>
            <a:off x="352424" y="838200"/>
            <a:ext cx="6296025" cy="2324100"/>
            <a:chOff x="381000" y="1133475"/>
            <a:chExt cx="5943600" cy="2882778"/>
          </a:xfrm>
        </p:grpSpPr>
        <p:sp>
          <p:nvSpPr>
            <p:cNvPr id="2" name="Rectangle: Rounded Corners 1">
              <a:extLst>
                <a:ext uri="{FF2B5EF4-FFF2-40B4-BE49-F238E27FC236}">
                  <a16:creationId xmlns:a16="http://schemas.microsoft.com/office/drawing/2014/main" id="{479AED65-D37C-CBAD-5367-93E096F6F130}"/>
                </a:ext>
              </a:extLst>
            </p:cNvPr>
            <p:cNvSpPr/>
            <p:nvPr/>
          </p:nvSpPr>
          <p:spPr>
            <a:xfrm>
              <a:off x="381000" y="1133475"/>
              <a:ext cx="5943600" cy="28827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1B7E33F-C0A0-0333-9BC9-22F8CD0855E4}"/>
                </a:ext>
              </a:extLst>
            </p:cNvPr>
            <p:cNvSpPr txBox="1"/>
            <p:nvPr/>
          </p:nvSpPr>
          <p:spPr>
            <a:xfrm>
              <a:off x="438150" y="1247775"/>
              <a:ext cx="5876925" cy="2634152"/>
            </a:xfrm>
            <a:prstGeom prst="rect">
              <a:avLst/>
            </a:prstGeom>
            <a:noFill/>
          </p:spPr>
          <p:txBody>
            <a:bodyPr wrap="square" rtlCol="0">
              <a:spAutoFit/>
            </a:bodyPr>
            <a:lstStyle/>
            <a:p>
              <a:pPr algn="just"/>
              <a:r>
                <a:rPr lang="en-US" sz="2200" dirty="0"/>
                <a:t>a. </a:t>
              </a:r>
              <a:r>
                <a:rPr lang="en-US" sz="2200" dirty="0" err="1"/>
                <a:t>Bà</a:t>
              </a:r>
              <a:r>
                <a:rPr lang="en-US" sz="2200" dirty="0"/>
                <a:t> </a:t>
              </a:r>
              <a:r>
                <a:rPr lang="en-US" sz="2200" dirty="0" err="1"/>
                <a:t>Triệu</a:t>
              </a:r>
              <a:r>
                <a:rPr lang="en-US" sz="2200" dirty="0"/>
                <a:t> </a:t>
              </a:r>
              <a:r>
                <a:rPr lang="en-US" sz="2200" dirty="0" err="1"/>
                <a:t>là</a:t>
              </a:r>
              <a:r>
                <a:rPr lang="en-US" sz="2200" dirty="0"/>
                <a:t> </a:t>
              </a:r>
              <a:r>
                <a:rPr lang="en-US" sz="2200" dirty="0" err="1"/>
                <a:t>một</a:t>
              </a:r>
              <a:r>
                <a:rPr lang="en-US" sz="2200" dirty="0"/>
                <a:t> </a:t>
              </a:r>
              <a:r>
                <a:rPr lang="en-US" sz="2200" dirty="0" err="1"/>
                <a:t>trong</a:t>
              </a:r>
              <a:r>
                <a:rPr lang="en-US" sz="2200" dirty="0"/>
                <a:t> </a:t>
              </a:r>
              <a:r>
                <a:rPr lang="en-US" sz="2200" dirty="0" err="1"/>
                <a:t>những</a:t>
              </a:r>
              <a:r>
                <a:rPr lang="en-US" sz="2200" dirty="0"/>
                <a:t> </a:t>
              </a:r>
              <a:r>
                <a:rPr lang="en-US" sz="2200" dirty="0" err="1"/>
                <a:t>vị</a:t>
              </a:r>
              <a:r>
                <a:rPr lang="en-US" sz="2200" dirty="0"/>
                <a:t> </a:t>
              </a:r>
              <a:r>
                <a:rPr lang="en-US" sz="2200" dirty="0" err="1"/>
                <a:t>anh</a:t>
              </a:r>
              <a:r>
                <a:rPr lang="en-US" sz="2200" dirty="0"/>
                <a:t> </a:t>
              </a:r>
              <a:r>
                <a:rPr lang="en-US" sz="2200" dirty="0" err="1"/>
                <a:t>hùng</a:t>
              </a:r>
              <a:r>
                <a:rPr lang="en-US" sz="2200" dirty="0"/>
                <a:t> </a:t>
              </a:r>
              <a:r>
                <a:rPr lang="en-US" sz="2200" dirty="0" err="1"/>
                <a:t>đầu</a:t>
              </a:r>
              <a:r>
                <a:rPr lang="en-US" sz="2200" dirty="0"/>
                <a:t> </a:t>
              </a:r>
              <a:r>
                <a:rPr lang="en-US" sz="2200" dirty="0" err="1"/>
                <a:t>tiên</a:t>
              </a:r>
              <a:r>
                <a:rPr lang="en-US" sz="2200" dirty="0"/>
                <a:t> </a:t>
              </a:r>
              <a:r>
                <a:rPr lang="en-US" sz="2200" dirty="0" err="1"/>
                <a:t>của</a:t>
              </a:r>
              <a:r>
                <a:rPr lang="en-US" sz="2200" dirty="0"/>
                <a:t> </a:t>
              </a:r>
              <a:r>
                <a:rPr lang="en-US" sz="2200" dirty="0" err="1"/>
                <a:t>nước</a:t>
              </a:r>
              <a:r>
                <a:rPr lang="en-US" sz="2200" dirty="0"/>
                <a:t> ta. </a:t>
              </a:r>
              <a:r>
                <a:rPr lang="en-US" sz="2200" dirty="0" err="1"/>
                <a:t>Người</a:t>
              </a:r>
              <a:r>
                <a:rPr lang="en-US" sz="2200" dirty="0"/>
                <a:t> </a:t>
              </a:r>
              <a:r>
                <a:rPr lang="en-US" sz="2200" dirty="0" err="1"/>
                <a:t>dân</a:t>
              </a:r>
              <a:r>
                <a:rPr lang="en-US" sz="2200" dirty="0"/>
                <a:t> </a:t>
              </a:r>
              <a:r>
                <a:rPr lang="en-US" sz="2200" dirty="0" err="1"/>
                <a:t>Việt</a:t>
              </a:r>
              <a:r>
                <a:rPr lang="en-US" sz="2200" dirty="0"/>
                <a:t> Nam </a:t>
              </a:r>
              <a:r>
                <a:rPr lang="en-US" sz="2200" dirty="0" err="1"/>
                <a:t>mãi</a:t>
              </a:r>
              <a:r>
                <a:rPr lang="en-US" sz="2200" dirty="0"/>
                <a:t> </a:t>
              </a:r>
              <a:r>
                <a:rPr lang="en-US" sz="2200" dirty="0" err="1"/>
                <a:t>tự</a:t>
              </a:r>
              <a:r>
                <a:rPr lang="en-US" sz="2200" dirty="0"/>
                <a:t> </a:t>
              </a:r>
              <a:r>
                <a:rPr lang="en-US" sz="2200" dirty="0" err="1"/>
                <a:t>hào</a:t>
              </a:r>
              <a:r>
                <a:rPr lang="en-US" sz="2200" dirty="0"/>
                <a:t> </a:t>
              </a:r>
              <a:r>
                <a:rPr lang="en-US" sz="2200" dirty="0" err="1"/>
                <a:t>về</a:t>
              </a:r>
              <a:r>
                <a:rPr lang="en-US" sz="2200" dirty="0"/>
                <a:t> </a:t>
              </a:r>
              <a:r>
                <a:rPr lang="en-US" sz="2200" dirty="0" err="1"/>
                <a:t>chí</a:t>
              </a:r>
              <a:r>
                <a:rPr lang="en-US" sz="2200" dirty="0"/>
                <a:t> </a:t>
              </a:r>
              <a:r>
                <a:rPr lang="en-US" sz="2200" dirty="0" err="1"/>
                <a:t>khí</a:t>
              </a:r>
              <a:r>
                <a:rPr lang="en-US" sz="2200" dirty="0"/>
                <a:t> </a:t>
              </a:r>
              <a:r>
                <a:rPr lang="en-US" sz="2200" dirty="0" err="1"/>
                <a:t>của</a:t>
              </a:r>
              <a:r>
                <a:rPr lang="en-US" sz="2200" dirty="0"/>
                <a:t> </a:t>
              </a:r>
              <a:r>
                <a:rPr lang="en-US" sz="2200" dirty="0" err="1"/>
                <a:t>bà</a:t>
              </a:r>
              <a:r>
                <a:rPr lang="en-US" sz="2200" dirty="0"/>
                <a:t>. “</a:t>
              </a:r>
              <a:r>
                <a:rPr lang="en-US" sz="2200" dirty="0" err="1"/>
                <a:t>Tôi</a:t>
              </a:r>
              <a:r>
                <a:rPr lang="en-US" sz="2200" dirty="0"/>
                <a:t> </a:t>
              </a:r>
              <a:r>
                <a:rPr lang="en-US" sz="2200" dirty="0" err="1"/>
                <a:t>muốn</a:t>
              </a:r>
              <a:r>
                <a:rPr lang="en-US" sz="2200" dirty="0"/>
                <a:t> </a:t>
              </a:r>
              <a:r>
                <a:rPr lang="en-US" sz="2200" dirty="0" err="1"/>
                <a:t>cưỡi</a:t>
              </a:r>
              <a:r>
                <a:rPr lang="en-US" sz="2200" dirty="0"/>
                <a:t> </a:t>
              </a:r>
              <a:r>
                <a:rPr lang="en-US" sz="2200" dirty="0" err="1"/>
                <a:t>cơn</a:t>
              </a:r>
              <a:r>
                <a:rPr lang="en-US" sz="2200" dirty="0"/>
                <a:t> </a:t>
              </a:r>
              <a:r>
                <a:rPr lang="en-US" sz="2200" dirty="0" err="1"/>
                <a:t>gió</a:t>
              </a:r>
              <a:r>
                <a:rPr lang="en-US" sz="2200" dirty="0"/>
                <a:t> </a:t>
              </a:r>
              <a:r>
                <a:rPr lang="en-US" sz="2200" dirty="0" err="1"/>
                <a:t>mạnh</a:t>
              </a:r>
              <a:r>
                <a:rPr lang="en-US" sz="2200" dirty="0"/>
                <a:t>, </a:t>
              </a:r>
              <a:r>
                <a:rPr lang="en-US" sz="2200" dirty="0" err="1"/>
                <a:t>đạp</a:t>
              </a:r>
              <a:r>
                <a:rPr lang="en-US" sz="2200" dirty="0"/>
                <a:t> </a:t>
              </a:r>
              <a:r>
                <a:rPr lang="en-US" sz="2200" dirty="0" err="1"/>
                <a:t>luồng</a:t>
              </a:r>
              <a:r>
                <a:rPr lang="en-US" sz="2200" dirty="0"/>
                <a:t> </a:t>
              </a:r>
              <a:r>
                <a:rPr lang="en-US" sz="2200" dirty="0" err="1"/>
                <a:t>sóng</a:t>
              </a:r>
              <a:r>
                <a:rPr lang="en-US" sz="2200" dirty="0"/>
                <a:t> </a:t>
              </a:r>
              <a:r>
                <a:rPr lang="en-US" sz="2200" dirty="0" err="1"/>
                <a:t>dữ</a:t>
              </a:r>
              <a:r>
                <a:rPr lang="en-US" sz="2200" dirty="0"/>
                <a:t>, </a:t>
              </a:r>
              <a:r>
                <a:rPr lang="en-US" sz="2200" dirty="0" err="1"/>
                <a:t>chém</a:t>
              </a:r>
              <a:r>
                <a:rPr lang="en-US" sz="2200" dirty="0"/>
                <a:t> </a:t>
              </a:r>
              <a:r>
                <a:rPr lang="en-US" sz="2200" dirty="0" err="1"/>
                <a:t>cá</a:t>
              </a:r>
              <a:r>
                <a:rPr lang="en-US" sz="2200" dirty="0"/>
                <a:t> </a:t>
              </a:r>
              <a:r>
                <a:rPr lang="en-US" sz="2200" dirty="0" err="1"/>
                <a:t>kình</a:t>
              </a:r>
              <a:r>
                <a:rPr lang="en-US" sz="2200" dirty="0"/>
                <a:t> ở </a:t>
              </a:r>
              <a:r>
                <a:rPr lang="en-US" sz="2200" dirty="0" err="1"/>
                <a:t>biển</a:t>
              </a:r>
              <a:r>
                <a:rPr lang="en-US" sz="2200" dirty="0"/>
                <a:t> </a:t>
              </a:r>
              <a:r>
                <a:rPr lang="en-US" sz="2200" dirty="0" err="1"/>
                <a:t>khơi</a:t>
              </a:r>
              <a:r>
                <a:rPr lang="en-US" sz="2200" dirty="0"/>
                <a:t>, </a:t>
              </a:r>
              <a:r>
                <a:rPr lang="en-US" sz="2200" dirty="0" err="1"/>
                <a:t>đánh</a:t>
              </a:r>
              <a:r>
                <a:rPr lang="en-US" sz="2200" dirty="0"/>
                <a:t> </a:t>
              </a:r>
              <a:r>
                <a:rPr lang="en-US" sz="2200" dirty="0" err="1"/>
                <a:t>đuổi</a:t>
              </a:r>
              <a:r>
                <a:rPr lang="en-US" sz="2200" dirty="0"/>
                <a:t> </a:t>
              </a:r>
              <a:r>
                <a:rPr lang="en-US" sz="2200" dirty="0" err="1"/>
                <a:t>quân</a:t>
              </a:r>
              <a:r>
                <a:rPr lang="en-US" sz="2200" dirty="0"/>
                <a:t> </a:t>
              </a:r>
              <a:r>
                <a:rPr lang="en-US" sz="2200" dirty="0" err="1"/>
                <a:t>Ngô</a:t>
              </a:r>
              <a:r>
                <a:rPr lang="en-US" sz="2200" dirty="0"/>
                <a:t> </a:t>
              </a:r>
              <a:r>
                <a:rPr lang="en-US" sz="2200" dirty="0" err="1"/>
                <a:t>giành</a:t>
              </a:r>
              <a:r>
                <a:rPr lang="en-US" sz="2200" dirty="0"/>
                <a:t> </a:t>
              </a:r>
              <a:r>
                <a:rPr lang="en-US" sz="2200" dirty="0" err="1"/>
                <a:t>lại</a:t>
              </a:r>
              <a:r>
                <a:rPr lang="en-US" sz="2200" dirty="0"/>
                <a:t> </a:t>
              </a:r>
              <a:r>
                <a:rPr lang="en-US" sz="2200" dirty="0" err="1"/>
                <a:t>giang</a:t>
              </a:r>
              <a:r>
                <a:rPr lang="en-US" sz="2200" dirty="0"/>
                <a:t> </a:t>
              </a:r>
              <a:r>
                <a:rPr lang="en-US" sz="2200" dirty="0" err="1"/>
                <a:t>sơn</a:t>
              </a:r>
              <a:r>
                <a:rPr lang="en-US" sz="2200" dirty="0"/>
                <a:t>, </a:t>
              </a:r>
              <a:r>
                <a:rPr lang="en-US" sz="2200" dirty="0" err="1"/>
                <a:t>cởi</a:t>
              </a:r>
              <a:r>
                <a:rPr lang="en-US" sz="2200" dirty="0"/>
                <a:t> </a:t>
              </a:r>
              <a:r>
                <a:rPr lang="en-US" sz="2200" dirty="0" err="1"/>
                <a:t>ách</a:t>
              </a:r>
              <a:r>
                <a:rPr lang="en-US" sz="2200" dirty="0"/>
                <a:t> </a:t>
              </a:r>
              <a:r>
                <a:rPr lang="en-US" sz="2200" dirty="0" err="1"/>
                <a:t>nô</a:t>
              </a:r>
              <a:r>
                <a:rPr lang="en-US" sz="2200" dirty="0"/>
                <a:t> </a:t>
              </a:r>
              <a:r>
                <a:rPr lang="en-US" sz="2200" dirty="0" err="1"/>
                <a:t>lệ</a:t>
              </a:r>
              <a:r>
                <a:rPr lang="en-US" sz="2200" dirty="0"/>
                <a:t>…!”</a:t>
              </a:r>
            </a:p>
            <a:p>
              <a:pPr algn="r"/>
              <a:r>
                <a:rPr lang="en-US" sz="2200" i="1" dirty="0"/>
                <a:t>(</a:t>
              </a:r>
              <a:r>
                <a:rPr lang="en-US" sz="2200" i="1" dirty="0" err="1"/>
                <a:t>Lâm</a:t>
              </a:r>
              <a:r>
                <a:rPr lang="en-US" sz="2200" i="1" dirty="0"/>
                <a:t> Anh</a:t>
              </a:r>
            </a:p>
          </p:txBody>
        </p:sp>
      </p:grpSp>
      <p:grpSp>
        <p:nvGrpSpPr>
          <p:cNvPr id="5" name="Group 4">
            <a:extLst>
              <a:ext uri="{FF2B5EF4-FFF2-40B4-BE49-F238E27FC236}">
                <a16:creationId xmlns:a16="http://schemas.microsoft.com/office/drawing/2014/main" id="{FAC44D2C-BB93-4FCD-C53D-A510A5EEF9A6}"/>
              </a:ext>
            </a:extLst>
          </p:cNvPr>
          <p:cNvGrpSpPr/>
          <p:nvPr/>
        </p:nvGrpSpPr>
        <p:grpSpPr>
          <a:xfrm>
            <a:off x="304799" y="3676650"/>
            <a:ext cx="6238875" cy="2828925"/>
            <a:chOff x="381000" y="1133475"/>
            <a:chExt cx="5943600" cy="2457450"/>
          </a:xfrm>
        </p:grpSpPr>
        <p:sp>
          <p:nvSpPr>
            <p:cNvPr id="6" name="Rectangle: Rounded Corners 5">
              <a:extLst>
                <a:ext uri="{FF2B5EF4-FFF2-40B4-BE49-F238E27FC236}">
                  <a16:creationId xmlns:a16="http://schemas.microsoft.com/office/drawing/2014/main" id="{0F05D862-BCED-0657-144C-3C3787D46562}"/>
                </a:ext>
              </a:extLst>
            </p:cNvPr>
            <p:cNvSpPr/>
            <p:nvPr/>
          </p:nvSpPr>
          <p:spPr>
            <a:xfrm>
              <a:off x="381000" y="1133475"/>
              <a:ext cx="5943600" cy="24574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6095B31-45F3-9557-BF46-9BAAB2BA1477}"/>
                </a:ext>
              </a:extLst>
            </p:cNvPr>
            <p:cNvSpPr txBox="1"/>
            <p:nvPr/>
          </p:nvSpPr>
          <p:spPr>
            <a:xfrm>
              <a:off x="438150" y="1247775"/>
              <a:ext cx="5876925" cy="1946577"/>
            </a:xfrm>
            <a:prstGeom prst="rect">
              <a:avLst/>
            </a:prstGeom>
            <a:noFill/>
          </p:spPr>
          <p:txBody>
            <a:bodyPr wrap="square" rtlCol="0">
              <a:spAutoFit/>
            </a:bodyPr>
            <a:lstStyle/>
            <a:p>
              <a:pPr algn="just"/>
              <a:r>
                <a:rPr lang="en-US" sz="2200" dirty="0"/>
                <a:t>b. Khi </a:t>
              </a:r>
              <a:r>
                <a:rPr lang="en-US" sz="2200" dirty="0" err="1"/>
                <a:t>nhà</a:t>
              </a:r>
              <a:r>
                <a:rPr lang="en-US" sz="2200" dirty="0"/>
                <a:t> </a:t>
              </a:r>
              <a:r>
                <a:rPr lang="en-US" sz="2200" dirty="0" err="1"/>
                <a:t>Nguyên</a:t>
              </a:r>
              <a:r>
                <a:rPr lang="en-US" sz="2200" dirty="0"/>
                <a:t> </a:t>
              </a:r>
              <a:r>
                <a:rPr lang="en-US" sz="2200" dirty="0" err="1"/>
                <a:t>cho</a:t>
              </a:r>
              <a:r>
                <a:rPr lang="en-US" sz="2200" dirty="0"/>
                <a:t> </a:t>
              </a:r>
              <a:r>
                <a:rPr lang="en-US" sz="2200" dirty="0" err="1"/>
                <a:t>quân</a:t>
              </a:r>
              <a:r>
                <a:rPr lang="en-US" sz="2200" dirty="0"/>
                <a:t> sang </a:t>
              </a:r>
              <a:r>
                <a:rPr lang="en-US" sz="2200" dirty="0" err="1"/>
                <a:t>xâm</a:t>
              </a:r>
              <a:r>
                <a:rPr lang="en-US" sz="2200" dirty="0"/>
                <a:t> </a:t>
              </a:r>
              <a:r>
                <a:rPr lang="en-US" sz="2200" dirty="0" err="1"/>
                <a:t>lược</a:t>
              </a:r>
              <a:r>
                <a:rPr lang="en-US" sz="2200" dirty="0"/>
                <a:t> </a:t>
              </a:r>
              <a:r>
                <a:rPr lang="en-US" sz="2200" dirty="0" err="1"/>
                <a:t>nước</a:t>
              </a:r>
              <a:r>
                <a:rPr lang="en-US" sz="2200" dirty="0"/>
                <a:t> ta </a:t>
              </a:r>
              <a:r>
                <a:rPr lang="en-US" sz="2200" dirty="0" err="1"/>
                <a:t>lần</a:t>
              </a:r>
              <a:r>
                <a:rPr lang="en-US" sz="2200" dirty="0"/>
                <a:t> </a:t>
              </a:r>
              <a:r>
                <a:rPr lang="en-US" sz="2200" dirty="0" err="1"/>
                <a:t>thứ</a:t>
              </a:r>
              <a:r>
                <a:rPr lang="en-US" sz="2200" dirty="0"/>
                <a:t> </a:t>
              </a:r>
              <a:r>
                <a:rPr lang="en-US" sz="2200" dirty="0" err="1"/>
                <a:t>ba</a:t>
              </a:r>
              <a:r>
                <a:rPr lang="en-US" sz="2200" dirty="0"/>
                <a:t>, </a:t>
              </a:r>
              <a:r>
                <a:rPr lang="en-US" sz="2200" dirty="0" err="1"/>
                <a:t>vua</a:t>
              </a:r>
              <a:r>
                <a:rPr lang="en-US" sz="2200" dirty="0"/>
                <a:t> </a:t>
              </a:r>
              <a:r>
                <a:rPr lang="en-US" sz="2200" dirty="0" err="1"/>
                <a:t>Trần</a:t>
              </a:r>
              <a:r>
                <a:rPr lang="en-US" sz="2200" dirty="0"/>
                <a:t> </a:t>
              </a:r>
              <a:r>
                <a:rPr lang="en-US" sz="2200" dirty="0" err="1"/>
                <a:t>hỏi</a:t>
              </a:r>
              <a:r>
                <a:rPr lang="en-US" sz="2200" dirty="0"/>
                <a:t> </a:t>
              </a:r>
              <a:r>
                <a:rPr lang="en-US" sz="2200" dirty="0" err="1"/>
                <a:t>Hưng</a:t>
              </a:r>
              <a:r>
                <a:rPr lang="en-US" sz="2200" dirty="0"/>
                <a:t> </a:t>
              </a:r>
              <a:r>
                <a:rPr lang="en-US" sz="2200" dirty="0" err="1"/>
                <a:t>Đạo</a:t>
              </a:r>
              <a:r>
                <a:rPr lang="en-US" sz="2200" dirty="0"/>
                <a:t> </a:t>
              </a:r>
              <a:r>
                <a:rPr lang="en-US" sz="2200" dirty="0" err="1"/>
                <a:t>Vương</a:t>
              </a:r>
              <a:r>
                <a:rPr lang="en-US" sz="2200" dirty="0"/>
                <a:t>: “</a:t>
              </a:r>
              <a:r>
                <a:rPr lang="en-US" sz="2200" dirty="0" err="1"/>
                <a:t>Thế</a:t>
              </a:r>
              <a:r>
                <a:rPr lang="en-US" sz="2200" dirty="0"/>
                <a:t> </a:t>
              </a:r>
              <a:r>
                <a:rPr lang="en-US" sz="2200" dirty="0" err="1"/>
                <a:t>giặc</a:t>
              </a:r>
              <a:r>
                <a:rPr lang="en-US" sz="2200" dirty="0"/>
                <a:t> </a:t>
              </a:r>
              <a:r>
                <a:rPr lang="en-US" sz="2200" dirty="0" err="1"/>
                <a:t>năm</a:t>
              </a:r>
              <a:r>
                <a:rPr lang="en-US" sz="2200" dirty="0"/>
                <a:t> nay </a:t>
              </a:r>
              <a:r>
                <a:rPr lang="en-US" sz="2200" dirty="0" err="1"/>
                <a:t>thế</a:t>
              </a:r>
              <a:r>
                <a:rPr lang="en-US" sz="2200" dirty="0"/>
                <a:t> </a:t>
              </a:r>
              <a:r>
                <a:rPr lang="en-US" sz="2200" dirty="0" err="1"/>
                <a:t>nào</a:t>
              </a:r>
              <a:r>
                <a:rPr lang="en-US" sz="2200" dirty="0"/>
                <a:t>?” </a:t>
              </a:r>
              <a:r>
                <a:rPr lang="en-US" sz="2200" dirty="0" err="1"/>
                <a:t>Tâu</a:t>
              </a:r>
              <a:r>
                <a:rPr lang="en-US" sz="2200" dirty="0"/>
                <a:t> </a:t>
              </a:r>
              <a:r>
                <a:rPr lang="en-US" sz="2200" dirty="0" err="1"/>
                <a:t>bệ</a:t>
              </a:r>
              <a:r>
                <a:rPr lang="en-US" sz="2200" dirty="0"/>
                <a:t> </a:t>
              </a:r>
              <a:r>
                <a:rPr lang="en-US" sz="2200" dirty="0" err="1"/>
                <a:t>hạ</a:t>
              </a:r>
              <a:r>
                <a:rPr lang="en-US" sz="2200" dirty="0"/>
                <a:t>, nay </a:t>
              </a:r>
              <a:r>
                <a:rPr lang="en-US" sz="2200" dirty="0" err="1"/>
                <a:t>chúng</a:t>
              </a:r>
              <a:r>
                <a:rPr lang="en-US" sz="2200" dirty="0"/>
                <a:t> sang </a:t>
              </a:r>
              <a:r>
                <a:rPr lang="en-US" sz="2200" dirty="0" err="1"/>
                <a:t>thì</a:t>
              </a:r>
              <a:r>
                <a:rPr lang="en-US" sz="2200" dirty="0"/>
                <a:t> </a:t>
              </a:r>
              <a:r>
                <a:rPr lang="en-US" sz="2200" dirty="0" err="1"/>
                <a:t>quân</a:t>
              </a:r>
              <a:r>
                <a:rPr lang="en-US" sz="2200" dirty="0"/>
                <a:t> ta </a:t>
              </a:r>
              <a:r>
                <a:rPr lang="en-US" sz="2200" dirty="0" err="1"/>
                <a:t>đã</a:t>
              </a:r>
              <a:r>
                <a:rPr lang="en-US" sz="2200" dirty="0"/>
                <a:t> </a:t>
              </a:r>
              <a:r>
                <a:rPr lang="en-US" sz="2200" dirty="0" err="1"/>
                <a:t>quen</a:t>
              </a:r>
              <a:r>
                <a:rPr lang="en-US" sz="2200" dirty="0"/>
                <a:t> </a:t>
              </a:r>
              <a:r>
                <a:rPr lang="en-US" sz="2200" dirty="0" err="1"/>
                <a:t>đánh</a:t>
              </a:r>
              <a:r>
                <a:rPr lang="en-US" sz="2200" dirty="0"/>
                <a:t> </a:t>
              </a:r>
              <a:r>
                <a:rPr lang="en-US" sz="2200" dirty="0" err="1"/>
                <a:t>trận</a:t>
              </a:r>
              <a:r>
                <a:rPr lang="en-US" sz="2200" dirty="0"/>
                <a:t>. </a:t>
              </a:r>
              <a:r>
                <a:rPr lang="en-US" sz="2200" dirty="0" err="1"/>
                <a:t>Trong</a:t>
              </a:r>
              <a:r>
                <a:rPr lang="en-US" sz="2200" dirty="0"/>
                <a:t> </a:t>
              </a:r>
              <a:r>
                <a:rPr lang="en-US" sz="2200" dirty="0" err="1"/>
                <a:t>khi</a:t>
              </a:r>
              <a:r>
                <a:rPr lang="en-US" sz="2200" dirty="0"/>
                <a:t> </a:t>
              </a:r>
              <a:r>
                <a:rPr lang="en-US" sz="2200" dirty="0" err="1"/>
                <a:t>đó</a:t>
              </a:r>
              <a:r>
                <a:rPr lang="en-US" sz="2200" dirty="0"/>
                <a:t>, </a:t>
              </a:r>
              <a:r>
                <a:rPr lang="en-US" sz="2200" dirty="0" err="1"/>
                <a:t>lại</a:t>
              </a:r>
              <a:r>
                <a:rPr lang="en-US" sz="2200" dirty="0"/>
                <a:t> </a:t>
              </a:r>
              <a:r>
                <a:rPr lang="en-US" sz="2200" dirty="0" err="1"/>
                <a:t>đã</a:t>
              </a:r>
              <a:r>
                <a:rPr lang="en-US" sz="2200" dirty="0"/>
                <a:t> </a:t>
              </a:r>
              <a:r>
                <a:rPr lang="en-US" sz="2200" dirty="0" err="1"/>
                <a:t>từng</a:t>
              </a:r>
              <a:r>
                <a:rPr lang="en-US" sz="2200" dirty="0"/>
                <a:t> </a:t>
              </a:r>
              <a:r>
                <a:rPr lang="en-US" sz="2200" dirty="0" err="1"/>
                <a:t>bị</a:t>
              </a:r>
              <a:r>
                <a:rPr lang="en-US" sz="2200" dirty="0"/>
                <a:t> </a:t>
              </a:r>
              <a:r>
                <a:rPr lang="en-US" sz="2200" dirty="0" err="1"/>
                <a:t>thua</a:t>
              </a:r>
              <a:r>
                <a:rPr lang="en-US" sz="2200" dirty="0"/>
                <a:t> </a:t>
              </a:r>
              <a:r>
                <a:rPr lang="en-US" sz="2200" dirty="0" err="1"/>
                <a:t>nên</a:t>
              </a:r>
              <a:r>
                <a:rPr lang="en-US" sz="2200" dirty="0"/>
                <a:t> </a:t>
              </a:r>
              <a:r>
                <a:rPr lang="en-US" sz="2200" dirty="0" err="1"/>
                <a:t>chúng</a:t>
              </a:r>
              <a:r>
                <a:rPr lang="en-US" sz="2200" dirty="0"/>
                <a:t> </a:t>
              </a:r>
              <a:r>
                <a:rPr lang="en-US" sz="2200" dirty="0" err="1"/>
                <a:t>vẫn</a:t>
              </a:r>
              <a:r>
                <a:rPr lang="en-US" sz="2200" dirty="0"/>
                <a:t> </a:t>
              </a:r>
              <a:r>
                <a:rPr lang="en-US" sz="2200" dirty="0" err="1"/>
                <a:t>còn</a:t>
              </a:r>
              <a:r>
                <a:rPr lang="en-US" sz="2200" dirty="0"/>
                <a:t> </a:t>
              </a:r>
              <a:r>
                <a:rPr lang="en-US" sz="2200" dirty="0" err="1"/>
                <a:t>khiếp</a:t>
              </a:r>
              <a:r>
                <a:rPr lang="en-US" sz="2200" dirty="0"/>
                <a:t> </a:t>
              </a:r>
              <a:r>
                <a:rPr lang="en-US" sz="2200" dirty="0" err="1"/>
                <a:t>sợ</a:t>
              </a:r>
              <a:r>
                <a:rPr lang="en-US" sz="2200" dirty="0"/>
                <a:t>. </a:t>
              </a:r>
              <a:r>
                <a:rPr lang="en-US" sz="2200" dirty="0" err="1"/>
                <a:t>Bởi</a:t>
              </a:r>
              <a:r>
                <a:rPr lang="en-US" sz="2200" dirty="0"/>
                <a:t> </a:t>
              </a:r>
              <a:r>
                <a:rPr lang="en-US" sz="2200" dirty="0" err="1"/>
                <a:t>vậy</a:t>
              </a:r>
              <a:r>
                <a:rPr lang="en-US" sz="2200" dirty="0"/>
                <a:t> </a:t>
              </a:r>
              <a:r>
                <a:rPr lang="en-US" sz="2200" dirty="0" err="1"/>
                <a:t>thần</a:t>
              </a:r>
              <a:r>
                <a:rPr lang="en-US" sz="2200" dirty="0"/>
                <a:t> </a:t>
              </a:r>
              <a:r>
                <a:rPr lang="en-US" sz="2200" dirty="0" err="1"/>
                <a:t>thấy</a:t>
              </a:r>
              <a:r>
                <a:rPr lang="en-US" sz="2200" dirty="0"/>
                <a:t> </a:t>
              </a:r>
              <a:r>
                <a:rPr lang="en-US" sz="2200" dirty="0" err="1"/>
                <a:t>tất</a:t>
              </a:r>
              <a:r>
                <a:rPr lang="en-US" sz="2200" dirty="0"/>
                <a:t> </a:t>
              </a:r>
              <a:r>
                <a:rPr lang="en-US" sz="2200" dirty="0" err="1"/>
                <a:t>phá</a:t>
              </a:r>
              <a:r>
                <a:rPr lang="en-US" sz="2200" dirty="0"/>
                <a:t> </a:t>
              </a:r>
              <a:r>
                <a:rPr lang="en-US" sz="2200" dirty="0" err="1"/>
                <a:t>được</a:t>
              </a:r>
              <a:r>
                <a:rPr lang="en-US" sz="2200" dirty="0"/>
                <a:t> </a:t>
              </a:r>
              <a:r>
                <a:rPr lang="en-US" sz="2200" dirty="0" err="1"/>
                <a:t>chúng</a:t>
              </a:r>
              <a:r>
                <a:rPr lang="en-US" sz="2200" dirty="0"/>
                <a:t>.”.</a:t>
              </a:r>
            </a:p>
            <a:p>
              <a:pPr algn="r"/>
              <a:r>
                <a:rPr lang="en-US" sz="2200" i="1" dirty="0"/>
                <a:t>(Theo </a:t>
              </a:r>
              <a:r>
                <a:rPr lang="en-US" sz="2200" i="1" dirty="0" err="1"/>
                <a:t>Sử</a:t>
              </a:r>
              <a:r>
                <a:rPr lang="en-US" sz="2200" i="1" dirty="0"/>
                <a:t> ta </a:t>
              </a:r>
              <a:r>
                <a:rPr lang="en-US" sz="2200" i="1" dirty="0" err="1"/>
                <a:t>chuyện</a:t>
              </a:r>
              <a:r>
                <a:rPr lang="en-US" sz="2200" i="1" dirty="0"/>
                <a:t> </a:t>
              </a:r>
              <a:r>
                <a:rPr lang="en-US" sz="2200" i="1" dirty="0" err="1"/>
                <a:t>xưa</a:t>
              </a:r>
              <a:r>
                <a:rPr lang="en-US" sz="2200" i="1" dirty="0"/>
                <a:t> </a:t>
              </a:r>
              <a:r>
                <a:rPr lang="en-US" sz="2200" i="1" dirty="0" err="1"/>
                <a:t>kể</a:t>
              </a:r>
              <a:r>
                <a:rPr lang="en-US" sz="2200" i="1" dirty="0"/>
                <a:t> </a:t>
              </a:r>
              <a:r>
                <a:rPr lang="en-US" sz="2200" i="1" dirty="0" err="1"/>
                <a:t>lại</a:t>
              </a:r>
              <a:r>
                <a:rPr lang="en-US" sz="2200" i="1" dirty="0"/>
                <a:t>, </a:t>
              </a:r>
              <a:r>
                <a:rPr lang="en-US" sz="2200" i="1" dirty="0" err="1"/>
                <a:t>tập</a:t>
              </a:r>
              <a:r>
                <a:rPr lang="en-US" sz="2200" i="1" dirty="0"/>
                <a:t> </a:t>
              </a:r>
              <a:r>
                <a:rPr lang="en-US" sz="2200" i="1" dirty="0" err="1"/>
                <a:t>hai</a:t>
              </a:r>
              <a:r>
                <a:rPr lang="en-US" sz="2200" i="1" dirty="0"/>
                <a:t>)</a:t>
              </a:r>
            </a:p>
          </p:txBody>
        </p:sp>
      </p:grpSp>
      <p:sp>
        <p:nvSpPr>
          <p:cNvPr id="8" name="Rectangle 7">
            <a:extLst>
              <a:ext uri="{FF2B5EF4-FFF2-40B4-BE49-F238E27FC236}">
                <a16:creationId xmlns:a16="http://schemas.microsoft.com/office/drawing/2014/main" id="{95FCBADC-3480-224A-C88A-3BAB734432E1}"/>
              </a:ext>
            </a:extLst>
          </p:cNvPr>
          <p:cNvSpPr/>
          <p:nvPr/>
        </p:nvSpPr>
        <p:spPr>
          <a:xfrm>
            <a:off x="7877175" y="1028700"/>
            <a:ext cx="3276600" cy="14954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Đánh</a:t>
            </a:r>
            <a:r>
              <a:rPr lang="en-US" sz="3200" dirty="0">
                <a:solidFill>
                  <a:srgbClr val="FF0000"/>
                </a:solidFill>
              </a:rPr>
              <a:t> </a:t>
            </a:r>
            <a:r>
              <a:rPr lang="en-US" sz="3200" dirty="0" err="1">
                <a:solidFill>
                  <a:srgbClr val="FF0000"/>
                </a:solidFill>
              </a:rPr>
              <a:t>dấu</a:t>
            </a:r>
            <a:r>
              <a:rPr lang="en-US" sz="3200" dirty="0">
                <a:solidFill>
                  <a:srgbClr val="FF0000"/>
                </a:solidFill>
              </a:rPr>
              <a:t> </a:t>
            </a:r>
            <a:r>
              <a:rPr lang="en-US" sz="3200" dirty="0" err="1">
                <a:solidFill>
                  <a:srgbClr val="FF0000"/>
                </a:solidFill>
              </a:rPr>
              <a:t>lời</a:t>
            </a:r>
            <a:r>
              <a:rPr lang="en-US" sz="3200" dirty="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thoại</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nhân</a:t>
            </a:r>
            <a:r>
              <a:rPr lang="en-US" sz="3200" dirty="0">
                <a:solidFill>
                  <a:srgbClr val="FF0000"/>
                </a:solidFill>
              </a:rPr>
              <a:t> </a:t>
            </a:r>
            <a:r>
              <a:rPr lang="en-US" sz="3200" dirty="0" err="1">
                <a:solidFill>
                  <a:srgbClr val="FF0000"/>
                </a:solidFill>
              </a:rPr>
              <a:t>vật</a:t>
            </a:r>
            <a:endParaRPr lang="en-US" sz="3200" dirty="0">
              <a:solidFill>
                <a:srgbClr val="FF0000"/>
              </a:solidFill>
            </a:endParaRPr>
          </a:p>
        </p:txBody>
      </p:sp>
      <p:sp>
        <p:nvSpPr>
          <p:cNvPr id="9" name="Rectangle 8">
            <a:extLst>
              <a:ext uri="{FF2B5EF4-FFF2-40B4-BE49-F238E27FC236}">
                <a16:creationId xmlns:a16="http://schemas.microsoft.com/office/drawing/2014/main" id="{6BC6CBB0-2294-8F04-596D-DE97886DCB51}"/>
              </a:ext>
            </a:extLst>
          </p:cNvPr>
          <p:cNvSpPr/>
          <p:nvPr/>
        </p:nvSpPr>
        <p:spPr>
          <a:xfrm>
            <a:off x="7972425" y="3800475"/>
            <a:ext cx="3200400" cy="18954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Đánh</a:t>
            </a:r>
            <a:r>
              <a:rPr lang="en-US" sz="3200" dirty="0">
                <a:solidFill>
                  <a:srgbClr val="FF0000"/>
                </a:solidFill>
              </a:rPr>
              <a:t> </a:t>
            </a:r>
            <a:r>
              <a:rPr lang="en-US" sz="3200" dirty="0" err="1">
                <a:solidFill>
                  <a:srgbClr val="FF0000"/>
                </a:solidFill>
              </a:rPr>
              <a:t>dấu</a:t>
            </a:r>
            <a:r>
              <a:rPr lang="en-US" sz="3200" dirty="0">
                <a:solidFill>
                  <a:srgbClr val="FF0000"/>
                </a:solidFill>
              </a:rPr>
              <a:t> </a:t>
            </a:r>
            <a:r>
              <a:rPr lang="en-US" sz="3200" dirty="0" err="1">
                <a:solidFill>
                  <a:srgbClr val="FF0000"/>
                </a:solidFill>
              </a:rPr>
              <a:t>phân</a:t>
            </a:r>
            <a:r>
              <a:rPr lang="en-US" sz="3200" dirty="0">
                <a:solidFill>
                  <a:srgbClr val="FF0000"/>
                </a:solidFill>
              </a:rPr>
              <a:t> </a:t>
            </a:r>
            <a:r>
              <a:rPr lang="en-US" sz="3200" dirty="0" err="1">
                <a:solidFill>
                  <a:srgbClr val="FF0000"/>
                </a:solidFill>
              </a:rPr>
              <a:t>trích</a:t>
            </a:r>
            <a:r>
              <a:rPr lang="en-US" sz="3200" dirty="0">
                <a:solidFill>
                  <a:srgbClr val="FF0000"/>
                </a:solidFill>
              </a:rPr>
              <a:t> </a:t>
            </a:r>
            <a:r>
              <a:rPr lang="en-US" sz="3200" dirty="0" err="1">
                <a:solidFill>
                  <a:srgbClr val="FF0000"/>
                </a:solidFill>
              </a:rPr>
              <a:t>dẫn</a:t>
            </a:r>
            <a:r>
              <a:rPr lang="en-US" sz="3200" dirty="0">
                <a:solidFill>
                  <a:srgbClr val="FF0000"/>
                </a:solidFill>
              </a:rPr>
              <a:t> </a:t>
            </a:r>
            <a:r>
              <a:rPr lang="en-US" sz="3200" dirty="0" err="1">
                <a:solidFill>
                  <a:srgbClr val="FF0000"/>
                </a:solidFill>
              </a:rPr>
              <a:t>trực</a:t>
            </a:r>
            <a:r>
              <a:rPr lang="en-US" sz="3200" dirty="0">
                <a:solidFill>
                  <a:srgbClr val="FF0000"/>
                </a:solidFill>
              </a:rPr>
              <a:t> </a:t>
            </a:r>
            <a:r>
              <a:rPr lang="en-US" sz="3200" dirty="0" err="1">
                <a:solidFill>
                  <a:srgbClr val="FF0000"/>
                </a:solidFill>
              </a:rPr>
              <a:t>tiếp</a:t>
            </a:r>
            <a:r>
              <a:rPr lang="en-US" sz="3200" dirty="0">
                <a:solidFill>
                  <a:srgbClr val="FF0000"/>
                </a:solidFill>
              </a:rPr>
              <a:t> </a:t>
            </a:r>
            <a:r>
              <a:rPr lang="en-US" sz="3200" dirty="0" err="1">
                <a:solidFill>
                  <a:srgbClr val="FF0000"/>
                </a:solidFill>
              </a:rPr>
              <a:t>lời</a:t>
            </a:r>
            <a:r>
              <a:rPr lang="en-US" sz="3200" dirty="0">
                <a:solidFill>
                  <a:srgbClr val="FF0000"/>
                </a:solidFill>
              </a:rPr>
              <a:t> </a:t>
            </a:r>
            <a:r>
              <a:rPr lang="en-US" sz="3200" dirty="0" err="1">
                <a:solidFill>
                  <a:srgbClr val="FF0000"/>
                </a:solidFill>
              </a:rPr>
              <a:t>người</a:t>
            </a:r>
            <a:r>
              <a:rPr lang="en-US" sz="3200" dirty="0">
                <a:solidFill>
                  <a:srgbClr val="FF0000"/>
                </a:solidFill>
              </a:rPr>
              <a:t> </a:t>
            </a:r>
            <a:r>
              <a:rPr lang="en-US" sz="3200" dirty="0" err="1">
                <a:solidFill>
                  <a:srgbClr val="FF0000"/>
                </a:solidFill>
              </a:rPr>
              <a:t>khác</a:t>
            </a:r>
            <a:endParaRPr lang="en-US" sz="3200" dirty="0">
              <a:solidFill>
                <a:srgbClr val="FF0000"/>
              </a:solidFill>
            </a:endParaRPr>
          </a:p>
        </p:txBody>
      </p:sp>
      <p:cxnSp>
        <p:nvCxnSpPr>
          <p:cNvPr id="11" name="Straight Arrow Connector 10">
            <a:extLst>
              <a:ext uri="{FF2B5EF4-FFF2-40B4-BE49-F238E27FC236}">
                <a16:creationId xmlns:a16="http://schemas.microsoft.com/office/drawing/2014/main" id="{EF20AEDB-0194-8CFD-2477-2F7428E1F70B}"/>
              </a:ext>
            </a:extLst>
          </p:cNvPr>
          <p:cNvCxnSpPr>
            <a:stCxn id="2" idx="3"/>
            <a:endCxn id="9" idx="1"/>
          </p:cNvCxnSpPr>
          <p:nvPr/>
        </p:nvCxnSpPr>
        <p:spPr>
          <a:xfrm>
            <a:off x="6648449" y="2000250"/>
            <a:ext cx="1323976" cy="274796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6DD5817-EE73-C05F-3291-16FA0E1C7F12}"/>
              </a:ext>
            </a:extLst>
          </p:cNvPr>
          <p:cNvCxnSpPr>
            <a:cxnSpLocks/>
            <a:endCxn id="8" idx="1"/>
          </p:cNvCxnSpPr>
          <p:nvPr/>
        </p:nvCxnSpPr>
        <p:spPr>
          <a:xfrm flipV="1">
            <a:off x="6572250" y="1776413"/>
            <a:ext cx="1304925" cy="328136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421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5C0804-DD29-47E6-9F2F-B9BB56E9306D}"/>
              </a:ext>
            </a:extLst>
          </p:cNvPr>
          <p:cNvGrpSpPr/>
          <p:nvPr/>
        </p:nvGrpSpPr>
        <p:grpSpPr>
          <a:xfrm>
            <a:off x="457200" y="1059585"/>
            <a:ext cx="11563350" cy="5474565"/>
            <a:chOff x="1612497" y="357133"/>
            <a:chExt cx="11004752" cy="5474565"/>
          </a:xfrm>
        </p:grpSpPr>
        <p:grpSp>
          <p:nvGrpSpPr>
            <p:cNvPr id="3" name="Group 2">
              <a:extLst>
                <a:ext uri="{FF2B5EF4-FFF2-40B4-BE49-F238E27FC236}">
                  <a16:creationId xmlns:a16="http://schemas.microsoft.com/office/drawing/2014/main" id="{031EE868-B646-430A-952A-4FAD51157733}"/>
                </a:ext>
              </a:extLst>
            </p:cNvPr>
            <p:cNvGrpSpPr/>
            <p:nvPr/>
          </p:nvGrpSpPr>
          <p:grpSpPr>
            <a:xfrm>
              <a:off x="1612497" y="1442125"/>
              <a:ext cx="11004752" cy="4389573"/>
              <a:chOff x="1612498" y="1592872"/>
              <a:chExt cx="11004752" cy="4389573"/>
            </a:xfrm>
          </p:grpSpPr>
          <p:sp>
            <p:nvSpPr>
              <p:cNvPr id="6" name="Cloud Callout 8">
                <a:extLst>
                  <a:ext uri="{FF2B5EF4-FFF2-40B4-BE49-F238E27FC236}">
                    <a16:creationId xmlns:a16="http://schemas.microsoft.com/office/drawing/2014/main" id="{6B586606-8452-4998-8D23-7CE1FC0A42FC}"/>
                  </a:ext>
                </a:extLst>
              </p:cNvPr>
              <p:cNvSpPr/>
              <p:nvPr/>
            </p:nvSpPr>
            <p:spPr>
              <a:xfrm>
                <a:off x="1612498" y="1592872"/>
                <a:ext cx="11004752" cy="4389573"/>
              </a:xfrm>
              <a:prstGeom prst="cloudCallout">
                <a:avLst>
                  <a:gd name="adj1" fmla="val 20965"/>
                  <a:gd name="adj2" fmla="val -54477"/>
                </a:avLst>
              </a:prstGeom>
              <a:solidFill>
                <a:schemeClr val="accent2">
                  <a:lumMod val="20000"/>
                  <a:lumOff val="8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0066"/>
                  </a:solidFill>
                  <a:effectLst/>
                  <a:uLnTx/>
                  <a:uFillTx/>
                  <a:latin typeface="Arial" pitchFamily="34" charset="0"/>
                  <a:ea typeface="+mn-ea"/>
                  <a:cs typeface="Arial" pitchFamily="34" charset="0"/>
                  <a:sym typeface="Arial"/>
                </a:endParaRPr>
              </a:p>
            </p:txBody>
          </p:sp>
          <p:sp>
            <p:nvSpPr>
              <p:cNvPr id="7" name="Rectangle 6">
                <a:extLst>
                  <a:ext uri="{FF2B5EF4-FFF2-40B4-BE49-F238E27FC236}">
                    <a16:creationId xmlns:a16="http://schemas.microsoft.com/office/drawing/2014/main" id="{CEFC726B-736C-418F-A7F4-51F8B513318B}"/>
                  </a:ext>
                </a:extLst>
              </p:cNvPr>
              <p:cNvSpPr/>
              <p:nvPr/>
            </p:nvSpPr>
            <p:spPr>
              <a:xfrm>
                <a:off x="2900953" y="2211605"/>
                <a:ext cx="8527189" cy="31085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Wingdings 2"/>
                  </a:rPr>
                  <a:t>Dấu ngoặc kép thường được dùng để dẫn lời nói trực tiếp của nhân vật hoặc của người nào đó. </a:t>
                </a:r>
              </a:p>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Wingdings 2"/>
                  </a:rPr>
                  <a:t>Nếu lời nói trực tiếp là một câu trọn vẹn hay một đoạn văn thì trước dấu ngoặc kép ta thường phải thêm dấu hai chấm.</a:t>
                </a:r>
              </a:p>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Wingdings 2"/>
                  </a:rPr>
                  <a:t>Dấu ngoặc kép còn được dùng để đánh dấu những từ ngữ được dùng với ý nghĩa đặc biệt.</a:t>
                </a:r>
                <a:endParaRPr kumimoji="0" lang="en-US" sz="2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endParaRPr>
              </a:p>
            </p:txBody>
          </p:sp>
        </p:grpSp>
        <p:pic>
          <p:nvPicPr>
            <p:cNvPr id="5" name="Picture 2">
              <a:extLst>
                <a:ext uri="{FF2B5EF4-FFF2-40B4-BE49-F238E27FC236}">
                  <a16:creationId xmlns:a16="http://schemas.microsoft.com/office/drawing/2014/main" id="{CF603DDB-A26B-45A9-BC40-E8AD8C0A37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259"/>
            <a:stretch/>
          </p:blipFill>
          <p:spPr bwMode="auto">
            <a:xfrm>
              <a:off x="6065753" y="357133"/>
              <a:ext cx="1895011" cy="131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795963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3" y="1"/>
            <a:ext cx="1686564" cy="1690628"/>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5" y="625863"/>
            <a:ext cx="7853984" cy="2568101"/>
          </a:xfrm>
          <a:prstGeom prst="rect">
            <a:avLst/>
          </a:prstGeom>
        </p:spPr>
      </p:pic>
      <p:grpSp>
        <p:nvGrpSpPr>
          <p:cNvPr id="9" name="Group 8"/>
          <p:cNvGrpSpPr/>
          <p:nvPr/>
        </p:nvGrpSpPr>
        <p:grpSpPr>
          <a:xfrm>
            <a:off x="3507941" y="838197"/>
            <a:ext cx="6861211" cy="5491807"/>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91380" y="2282133"/>
              <a:ext cx="4317972" cy="1015663"/>
            </a:xfrm>
            <a:prstGeom prst="rect">
              <a:avLst/>
            </a:prstGeom>
            <a:noFill/>
          </p:spPr>
          <p:txBody>
            <a:bodyPr wrap="square" lIns="121920" tIns="60960" rIns="121920" bIns="6096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8000" b="0" i="0" u="none" strike="noStrike" kern="1200" cap="none" spc="0" normalizeH="0" baseline="0" noProof="0">
                  <a:ln w="0"/>
                  <a:solidFill>
                    <a:prstClr val="white"/>
                  </a:solidFill>
                  <a:effectLst>
                    <a:glow rad="139700">
                      <a:srgbClr val="4472C4">
                        <a:satMod val="175000"/>
                        <a:alpha val="40000"/>
                      </a:srgbClr>
                    </a:glow>
                    <a:outerShdw blurRad="38100" dist="19050" dir="2700000" algn="tl" rotWithShape="0">
                      <a:prstClr val="black">
                        <a:alpha val="40000"/>
                      </a:prstClr>
                    </a:outerShdw>
                  </a:effectLst>
                  <a:uLnTx/>
                  <a:uFillTx/>
                  <a:latin typeface="UVN Banh Mi" pitchFamily="2" charset="0"/>
                  <a:ea typeface="+mn-ea"/>
                  <a:cs typeface="Arial"/>
                  <a:sym typeface="Arial"/>
                </a:rPr>
                <a:t>Điền dấu câu</a:t>
              </a:r>
              <a:endParaRPr kumimoji="0" lang="en-US" sz="8000" b="0" i="0" u="none" strike="noStrike" kern="1200" cap="none" spc="0" normalizeH="0" baseline="0" noProof="0" dirty="0">
                <a:ln w="0"/>
                <a:solidFill>
                  <a:prstClr val="white"/>
                </a:solidFill>
                <a:effectLst>
                  <a:glow rad="139700">
                    <a:srgbClr val="4472C4">
                      <a:satMod val="175000"/>
                      <a:alpha val="40000"/>
                    </a:srgbClr>
                  </a:glow>
                  <a:outerShdw blurRad="38100" dist="19050" dir="2700000" algn="tl" rotWithShape="0">
                    <a:prstClr val="black">
                      <a:alpha val="40000"/>
                    </a:prstClr>
                  </a:outerShdw>
                </a:effectLst>
                <a:uLnTx/>
                <a:uFillTx/>
                <a:latin typeface="UVN Banh Mi" pitchFamily="2" charset="0"/>
                <a:ea typeface="+mn-ea"/>
                <a:cs typeface="Arial"/>
                <a:sym typeface="Arial"/>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877669"/>
            <a:ext cx="2262417" cy="4657604"/>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912" y="4692994"/>
            <a:ext cx="4976976" cy="2459823"/>
          </a:xfrm>
          <a:prstGeom prst="rect">
            <a:avLst/>
          </a:prstGeom>
        </p:spPr>
      </p:pic>
    </p:spTree>
    <p:extLst>
      <p:ext uri="{BB962C8B-B14F-4D97-AF65-F5344CB8AC3E}">
        <p14:creationId xmlns:p14="http://schemas.microsoft.com/office/powerpoint/2010/main" val="2535532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DB98721-4A9B-4B26-B33C-8FD36A0AF807}"/>
              </a:ext>
            </a:extLst>
          </p:cNvPr>
          <p:cNvSpPr txBox="1"/>
          <p:nvPr/>
        </p:nvSpPr>
        <p:spPr>
          <a:xfrm>
            <a:off x="180976" y="0"/>
            <a:ext cx="11687174"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FFFF00"/>
                </a:solidFill>
                <a:effectLst/>
                <a:uLnTx/>
                <a:uFillTx/>
                <a:cs typeface="Arial"/>
                <a:sym typeface="Arial"/>
              </a:rPr>
              <a:t>2. </a:t>
            </a:r>
            <a:r>
              <a:rPr kumimoji="0" lang="en-US" sz="3300" b="1" i="0" u="none" strike="noStrike" kern="0" cap="none" spc="0" normalizeH="0" baseline="0" noProof="0" dirty="0" err="1">
                <a:ln>
                  <a:noFill/>
                </a:ln>
                <a:solidFill>
                  <a:srgbClr val="FFFF00"/>
                </a:solidFill>
                <a:effectLst/>
                <a:uLnTx/>
                <a:uFillTx/>
                <a:cs typeface="Arial"/>
                <a:sym typeface="Arial"/>
              </a:rPr>
              <a:t>Chọn</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dấu</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ngoặc</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kép</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hoặc</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dấu</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gạch</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ngang</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thay</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cho</a:t>
            </a:r>
            <a:r>
              <a:rPr kumimoji="0" lang="en-US" sz="3300" b="1" i="0" u="none" strike="noStrike" kern="0" cap="none" spc="0" normalizeH="0" baseline="0" noProof="0" dirty="0">
                <a:ln>
                  <a:noFill/>
                </a:ln>
                <a:solidFill>
                  <a:srgbClr val="FFFF00"/>
                </a:solidFill>
                <a:effectLst/>
                <a:uLnTx/>
                <a:uFillTx/>
                <a:cs typeface="Arial"/>
                <a:sym typeface="Arial"/>
              </a:rPr>
              <a:t> ô </a:t>
            </a:r>
            <a:r>
              <a:rPr kumimoji="0" lang="en-US" sz="3300" b="1" i="0" u="none" strike="noStrike" kern="0" cap="none" spc="0" normalizeH="0" baseline="0" noProof="0" dirty="0" err="1">
                <a:ln>
                  <a:noFill/>
                </a:ln>
                <a:solidFill>
                  <a:srgbClr val="FFFF00"/>
                </a:solidFill>
                <a:effectLst/>
                <a:uLnTx/>
                <a:uFillTx/>
                <a:cs typeface="Arial"/>
                <a:sym typeface="Arial"/>
              </a:rPr>
              <a:t>vuông</a:t>
            </a:r>
            <a:r>
              <a:rPr kumimoji="0" lang="en-US" sz="3300" b="1" i="0" u="none" strike="noStrike" kern="0" cap="none" spc="0" normalizeH="0" baseline="0" noProof="0" dirty="0">
                <a:ln>
                  <a:noFill/>
                </a:ln>
                <a:solidFill>
                  <a:srgbClr val="FFFF00"/>
                </a:solidFill>
                <a:effectLst/>
                <a:uLnTx/>
                <a:uFillTx/>
                <a:cs typeface="Arial"/>
                <a:sym typeface="Arial"/>
              </a:rPr>
              <a:t>.</a:t>
            </a:r>
          </a:p>
        </p:txBody>
      </p:sp>
      <p:sp>
        <p:nvSpPr>
          <p:cNvPr id="22" name="TextBox 21">
            <a:extLst>
              <a:ext uri="{FF2B5EF4-FFF2-40B4-BE49-F238E27FC236}">
                <a16:creationId xmlns:a16="http://schemas.microsoft.com/office/drawing/2014/main" id="{445D98E7-B3FB-458D-B7CE-875E81FCA447}"/>
              </a:ext>
            </a:extLst>
          </p:cNvPr>
          <p:cNvSpPr txBox="1"/>
          <p:nvPr/>
        </p:nvSpPr>
        <p:spPr>
          <a:xfrm>
            <a:off x="514350" y="790247"/>
            <a:ext cx="10801350" cy="3539430"/>
          </a:xfrm>
          <a:prstGeom prst="rect">
            <a:avLst/>
          </a:prstGeom>
          <a:noFill/>
        </p:spPr>
        <p:txBody>
          <a:bodyPr wrap="square">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Gặp vua, Quốc Toản quỳ xuống tâu:</a:t>
            </a:r>
          </a:p>
          <a:p>
            <a:pPr algn="just"/>
            <a:r>
              <a:rPr lang="en-US" sz="2800" b="1" i="0" dirty="0">
                <a:solidFill>
                  <a:srgbClr val="FF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Cho giặc mượn đường là mất nước. Xin bệ hạ cho đánh! </a:t>
            </a:r>
          </a:p>
          <a:p>
            <a:pPr algn="just"/>
            <a:r>
              <a:rPr lang="vi-VN" sz="2800" b="0" i="0" dirty="0">
                <a:solidFill>
                  <a:srgbClr val="000000"/>
                </a:solidFill>
                <a:effectLst/>
                <a:latin typeface="Calibri" panose="020F0502020204030204" pitchFamily="34" charset="0"/>
                <a:cs typeface="Calibri" panose="020F0502020204030204" pitchFamily="34" charset="0"/>
              </a:rPr>
              <a:t>Nói xong, cậu tự đặt thanh gươm lên gáy, xin chịu tội.</a:t>
            </a:r>
          </a:p>
          <a:p>
            <a:pPr algn="just"/>
            <a:r>
              <a:rPr lang="vi-VN" sz="2800" b="0" i="0" dirty="0">
                <a:solidFill>
                  <a:srgbClr val="000000"/>
                </a:solidFill>
                <a:effectLst/>
                <a:latin typeface="Calibri" panose="020F0502020204030204" pitchFamily="34" charset="0"/>
                <a:cs typeface="Calibri" panose="020F0502020204030204" pitchFamily="34" charset="0"/>
              </a:rPr>
              <a:t>Vua cho Quốc Toản đứng dậy, ôn tồn bảo:</a:t>
            </a:r>
          </a:p>
          <a:p>
            <a:pPr algn="just"/>
            <a:r>
              <a:rPr lang="en-US" sz="2800" b="1" i="0" dirty="0">
                <a:solidFill>
                  <a:srgbClr val="FF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Quốc Toản làm trái phép nước, lẽ ra phỏi trị tội. Nhưng còn trẻ mà đã biết lo việc nước, ta có lời khen.</a:t>
            </a:r>
          </a:p>
          <a:p>
            <a:pPr algn="r"/>
            <a:r>
              <a:rPr lang="vi-VN" sz="2800" b="0" i="0" dirty="0">
                <a:solidFill>
                  <a:srgbClr val="000000"/>
                </a:solidFill>
                <a:effectLst/>
                <a:latin typeface="Calibri" panose="020F0502020204030204" pitchFamily="34" charset="0"/>
                <a:cs typeface="Calibri" panose="020F0502020204030204" pitchFamily="34" charset="0"/>
              </a:rPr>
              <a:t>(Theo Nguyễn Huy Tưởng)</a:t>
            </a:r>
          </a:p>
          <a:p>
            <a:endParaRPr kumimoji="0" lang="en-US" sz="2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0" name="Rectangle 29">
            <a:extLst>
              <a:ext uri="{FF2B5EF4-FFF2-40B4-BE49-F238E27FC236}">
                <a16:creationId xmlns:a16="http://schemas.microsoft.com/office/drawing/2014/main" id="{B81A888C-F0D2-4DCF-96B1-0E49CA3E7917}"/>
              </a:ext>
            </a:extLst>
          </p:cNvPr>
          <p:cNvSpPr/>
          <p:nvPr/>
        </p:nvSpPr>
        <p:spPr>
          <a:xfrm>
            <a:off x="435734" y="1256237"/>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1" name="Rectangle 30">
            <a:extLst>
              <a:ext uri="{FF2B5EF4-FFF2-40B4-BE49-F238E27FC236}">
                <a16:creationId xmlns:a16="http://schemas.microsoft.com/office/drawing/2014/main" id="{F5955E3D-C131-4F98-884C-D6BE7A4EA52C}"/>
              </a:ext>
            </a:extLst>
          </p:cNvPr>
          <p:cNvSpPr/>
          <p:nvPr/>
        </p:nvSpPr>
        <p:spPr>
          <a:xfrm>
            <a:off x="446538" y="2589737"/>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extBox 1">
            <a:extLst>
              <a:ext uri="{FF2B5EF4-FFF2-40B4-BE49-F238E27FC236}">
                <a16:creationId xmlns:a16="http://schemas.microsoft.com/office/drawing/2014/main" id="{6ADE1431-E0BD-773C-48C0-A0E1F1BD73DF}"/>
              </a:ext>
            </a:extLst>
          </p:cNvPr>
          <p:cNvSpPr txBox="1"/>
          <p:nvPr/>
        </p:nvSpPr>
        <p:spPr>
          <a:xfrm>
            <a:off x="523875" y="4000172"/>
            <a:ext cx="10801350" cy="2677656"/>
          </a:xfrm>
          <a:prstGeom prst="rect">
            <a:avLst/>
          </a:prstGeom>
          <a:noFill/>
        </p:spPr>
        <p:txBody>
          <a:bodyPr wrap="square">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b. Năm 1285, giặc Nguyên sang cướp nước ta. Trần Bình Trọng, danh tướng đời Trần, chỉ huy một cánh quân, không may sa vào tay giặc. Giặc dụ dỗ ông đầu hàng, hứa phong tước vương cho. Trần Bình Trọng khảng khái trả lời: </a:t>
            </a:r>
            <a:r>
              <a:rPr lang="en-US" sz="2800" b="0" i="0" dirty="0">
                <a:solidFill>
                  <a:srgbClr val="FF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Ta thà làm ma nước Nam chứ không thèm làm vương đất Bắc</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FF0000"/>
                </a:solidFill>
                <a:effectLst/>
                <a:latin typeface="Calibri" panose="020F0502020204030204" pitchFamily="34" charset="0"/>
                <a:cs typeface="Calibri" panose="020F0502020204030204" pitchFamily="34" charset="0"/>
              </a:rPr>
              <a:t>”</a:t>
            </a:r>
            <a:endParaRPr lang="vi-VN" sz="2800" b="0" i="0" dirty="0">
              <a:solidFill>
                <a:srgbClr val="FF0000"/>
              </a:solidFill>
              <a:effectLst/>
              <a:latin typeface="Calibri" panose="020F0502020204030204" pitchFamily="34" charset="0"/>
              <a:cs typeface="Calibri" panose="020F0502020204030204" pitchFamily="34" charset="0"/>
            </a:endParaRPr>
          </a:p>
          <a:p>
            <a:pPr algn="r"/>
            <a:r>
              <a:rPr lang="vi-VN" sz="2800" b="0" i="0" dirty="0">
                <a:solidFill>
                  <a:srgbClr val="000000"/>
                </a:solidFill>
                <a:effectLst/>
                <a:latin typeface="Calibri" panose="020F0502020204030204" pitchFamily="34" charset="0"/>
                <a:cs typeface="Calibri" panose="020F0502020204030204" pitchFamily="34" charset="0"/>
              </a:rPr>
              <a:t>(Theo Tiếng Việt 3, tập hai, 2006)</a:t>
            </a:r>
          </a:p>
        </p:txBody>
      </p:sp>
      <p:sp>
        <p:nvSpPr>
          <p:cNvPr id="3" name="Rectangle 2">
            <a:extLst>
              <a:ext uri="{FF2B5EF4-FFF2-40B4-BE49-F238E27FC236}">
                <a16:creationId xmlns:a16="http://schemas.microsoft.com/office/drawing/2014/main" id="{64A00677-04DF-0613-B7E6-F72F6B8B622F}"/>
              </a:ext>
            </a:extLst>
          </p:cNvPr>
          <p:cNvSpPr/>
          <p:nvPr/>
        </p:nvSpPr>
        <p:spPr>
          <a:xfrm>
            <a:off x="3170688" y="5266262"/>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3">
            <a:extLst>
              <a:ext uri="{FF2B5EF4-FFF2-40B4-BE49-F238E27FC236}">
                <a16:creationId xmlns:a16="http://schemas.microsoft.com/office/drawing/2014/main" id="{805530AC-4948-059E-A03F-65EF35C0D00B}"/>
              </a:ext>
            </a:extLst>
          </p:cNvPr>
          <p:cNvSpPr/>
          <p:nvPr/>
        </p:nvSpPr>
        <p:spPr>
          <a:xfrm>
            <a:off x="1827663" y="5742512"/>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413556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31"/>
                                        </p:tgtEl>
                                      </p:cBhvr>
                                    </p:animEffect>
                                    <p:set>
                                      <p:cBhvr>
                                        <p:cTn id="12" dur="1" fill="hold">
                                          <p:stCondLst>
                                            <p:cond delay="19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DB98721-4A9B-4B26-B33C-8FD36A0AF807}"/>
              </a:ext>
            </a:extLst>
          </p:cNvPr>
          <p:cNvSpPr txBox="1"/>
          <p:nvPr/>
        </p:nvSpPr>
        <p:spPr>
          <a:xfrm>
            <a:off x="171450" y="809625"/>
            <a:ext cx="11639549"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cs typeface="Arial"/>
                <a:sym typeface="Arial"/>
              </a:rPr>
              <a:t>3. </a:t>
            </a:r>
            <a:r>
              <a:rPr kumimoji="0" lang="en-US" sz="3200" b="1" i="0" u="none" strike="noStrike" kern="0" cap="none" spc="0" normalizeH="0" baseline="0" noProof="0" dirty="0" err="1">
                <a:ln>
                  <a:noFill/>
                </a:ln>
                <a:solidFill>
                  <a:srgbClr val="FF0000"/>
                </a:solidFill>
                <a:effectLst/>
                <a:uLnTx/>
                <a:uFillTx/>
                <a:cs typeface="Arial"/>
                <a:sym typeface="Arial"/>
              </a:rPr>
              <a:t>Tìm</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thêm</a:t>
            </a:r>
            <a:r>
              <a:rPr kumimoji="0" lang="en-US" sz="3200" b="1" i="0" u="none" strike="noStrike" kern="0" cap="none" spc="0" normalizeH="0" baseline="0" noProof="0" dirty="0">
                <a:ln>
                  <a:noFill/>
                </a:ln>
                <a:solidFill>
                  <a:srgbClr val="FF0000"/>
                </a:solidFill>
                <a:effectLst/>
                <a:uLnTx/>
                <a:uFillTx/>
                <a:cs typeface="Arial"/>
                <a:sym typeface="Arial"/>
              </a:rPr>
              <a:t> 1 – 2 </a:t>
            </a:r>
            <a:r>
              <a:rPr kumimoji="0" lang="en-US" sz="3200" b="1" i="0" u="none" strike="noStrike" kern="0" cap="none" spc="0" normalizeH="0" baseline="0" noProof="0" dirty="0" err="1">
                <a:ln>
                  <a:noFill/>
                </a:ln>
                <a:solidFill>
                  <a:srgbClr val="FF0000"/>
                </a:solidFill>
                <a:effectLst/>
                <a:uLnTx/>
                <a:uFillTx/>
                <a:cs typeface="Arial"/>
                <a:sym typeface="Arial"/>
              </a:rPr>
              <a:t>ví</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dụ</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có</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sử</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dụng</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dấu</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ngoặc</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kép</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trong</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các</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bài</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em</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đã</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học</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ví</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dụ</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Học</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nghề</a:t>
            </a:r>
            <a:r>
              <a:rPr kumimoji="0" lang="en-US" sz="3200" b="1" i="0" u="none" strike="noStrike" kern="0" cap="none" spc="0" normalizeH="0" baseline="0" noProof="0" dirty="0">
                <a:ln>
                  <a:noFill/>
                </a:ln>
                <a:solidFill>
                  <a:srgbClr val="FF0000"/>
                </a:solidFill>
                <a:effectLst/>
                <a:uLnTx/>
                <a:uFillTx/>
                <a:cs typeface="Arial"/>
                <a:sym typeface="Arial"/>
              </a:rPr>
              <a:t>; A </a:t>
            </a:r>
            <a:r>
              <a:rPr kumimoji="0" lang="en-US" sz="3200" b="1" i="0" u="none" strike="noStrike" kern="0" cap="none" spc="0" normalizeH="0" baseline="0" noProof="0" dirty="0" err="1">
                <a:ln>
                  <a:noFill/>
                </a:ln>
                <a:solidFill>
                  <a:srgbClr val="FF0000"/>
                </a:solidFill>
                <a:effectLst/>
                <a:uLnTx/>
                <a:uFillTx/>
                <a:cs typeface="Arial"/>
                <a:sym typeface="Arial"/>
              </a:rPr>
              <a:t>lô</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tớ</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đây</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Sự</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tích</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ông</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Đùng</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bà</a:t>
            </a:r>
            <a:r>
              <a:rPr kumimoji="0" lang="en-US" sz="3200" b="1" i="0" u="none" strike="noStrike" kern="0" cap="none" spc="0" normalizeH="0" baseline="0" noProof="0" dirty="0">
                <a:ln>
                  <a:noFill/>
                </a:ln>
                <a:solidFill>
                  <a:srgbClr val="FF0000"/>
                </a:solidFill>
                <a:effectLst/>
                <a:uLnTx/>
                <a:uFillTx/>
                <a:cs typeface="Arial"/>
                <a:sym typeface="Arial"/>
              </a:rPr>
              <a:t> </a:t>
            </a:r>
            <a:r>
              <a:rPr kumimoji="0" lang="en-US" sz="3200" b="1" i="0" u="none" strike="noStrike" kern="0" cap="none" spc="0" normalizeH="0" baseline="0" noProof="0" dirty="0" err="1">
                <a:ln>
                  <a:noFill/>
                </a:ln>
                <a:solidFill>
                  <a:srgbClr val="FF0000"/>
                </a:solidFill>
                <a:effectLst/>
                <a:uLnTx/>
                <a:uFillTx/>
                <a:cs typeface="Arial"/>
                <a:sym typeface="Arial"/>
              </a:rPr>
              <a:t>Đùng</a:t>
            </a:r>
            <a:r>
              <a:rPr kumimoji="0" lang="en-US" sz="3200" b="1" i="0" u="none" strike="noStrike" kern="0" cap="none" spc="0" normalizeH="0" baseline="0" noProof="0" dirty="0">
                <a:ln>
                  <a:noFill/>
                </a:ln>
                <a:solidFill>
                  <a:srgbClr val="FF0000"/>
                </a:solidFill>
                <a:effectLst/>
                <a:uLnTx/>
                <a:uFillTx/>
                <a:cs typeface="Arial"/>
                <a:sym typeface="Arial"/>
              </a:rPr>
              <a:t>,...). </a:t>
            </a:r>
          </a:p>
        </p:txBody>
      </p:sp>
      <p:grpSp>
        <p:nvGrpSpPr>
          <p:cNvPr id="4" name="Group 3">
            <a:extLst>
              <a:ext uri="{FF2B5EF4-FFF2-40B4-BE49-F238E27FC236}">
                <a16:creationId xmlns:a16="http://schemas.microsoft.com/office/drawing/2014/main" id="{CC6001ED-4E6E-7410-F018-3510964EEB46}"/>
              </a:ext>
            </a:extLst>
          </p:cNvPr>
          <p:cNvGrpSpPr/>
          <p:nvPr/>
        </p:nvGrpSpPr>
        <p:grpSpPr>
          <a:xfrm>
            <a:off x="361950" y="3402113"/>
            <a:ext cx="6286500" cy="2979638"/>
            <a:chOff x="4057650" y="3506887"/>
            <a:chExt cx="6784930" cy="3351113"/>
          </a:xfrm>
        </p:grpSpPr>
        <p:pic>
          <p:nvPicPr>
            <p:cNvPr id="2" name="Picture 1">
              <a:extLst>
                <a:ext uri="{FF2B5EF4-FFF2-40B4-BE49-F238E27FC236}">
                  <a16:creationId xmlns:a16="http://schemas.microsoft.com/office/drawing/2014/main" id="{E7F7D0CF-1535-859A-FAC6-F46748A0DADB}"/>
                </a:ext>
              </a:extLst>
            </p:cNvPr>
            <p:cNvPicPr>
              <a:picLocks noChangeAspect="1"/>
            </p:cNvPicPr>
            <p:nvPr/>
          </p:nvPicPr>
          <p:blipFill>
            <a:blip r:embed="rId2"/>
            <a:stretch>
              <a:fillRect/>
            </a:stretch>
          </p:blipFill>
          <p:spPr>
            <a:xfrm>
              <a:off x="4886296" y="4267200"/>
              <a:ext cx="5838422" cy="2590800"/>
            </a:xfrm>
            <a:prstGeom prst="rect">
              <a:avLst/>
            </a:prstGeom>
          </p:spPr>
        </p:pic>
        <p:sp>
          <p:nvSpPr>
            <p:cNvPr id="3" name="TextBox 2">
              <a:extLst>
                <a:ext uri="{FF2B5EF4-FFF2-40B4-BE49-F238E27FC236}">
                  <a16:creationId xmlns:a16="http://schemas.microsoft.com/office/drawing/2014/main" id="{74A9376F-AB2C-B096-27BE-4DAFE7CC604B}"/>
                </a:ext>
              </a:extLst>
            </p:cNvPr>
            <p:cNvSpPr txBox="1"/>
            <p:nvPr/>
          </p:nvSpPr>
          <p:spPr>
            <a:xfrm>
              <a:off x="4057650" y="3506887"/>
              <a:ext cx="678493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AA27DA"/>
                  </a:solidFill>
                  <a:latin typeface="Calibri" panose="020F0502020204030204"/>
                </a:rPr>
                <a:t>Thảo</a:t>
              </a:r>
              <a:r>
                <a:rPr lang="en-US" sz="4400" b="1" dirty="0">
                  <a:solidFill>
                    <a:srgbClr val="AA27DA"/>
                  </a:solidFill>
                  <a:latin typeface="Calibri" panose="020F0502020204030204"/>
                </a:rPr>
                <a:t> </a:t>
              </a:r>
              <a:r>
                <a:rPr lang="en-US" sz="4400" b="1" dirty="0" err="1">
                  <a:solidFill>
                    <a:srgbClr val="AA27DA"/>
                  </a:solidFill>
                  <a:latin typeface="Calibri" panose="020F0502020204030204"/>
                </a:rPr>
                <a:t>luận</a:t>
              </a:r>
              <a:r>
                <a:rPr lang="en-US" sz="4400" b="1" dirty="0">
                  <a:solidFill>
                    <a:srgbClr val="AA27DA"/>
                  </a:solidFill>
                  <a:latin typeface="Calibri" panose="020F0502020204030204"/>
                </a:rPr>
                <a:t> </a:t>
              </a:r>
              <a:r>
                <a:rPr lang="en-US" sz="4400" b="1" dirty="0" err="1">
                  <a:solidFill>
                    <a:srgbClr val="AA27DA"/>
                  </a:solidFill>
                  <a:latin typeface="Calibri" panose="020F0502020204030204"/>
                </a:rPr>
                <a:t>nhóm</a:t>
              </a:r>
              <a:r>
                <a:rPr lang="en-US" sz="4400" b="1" dirty="0">
                  <a:solidFill>
                    <a:srgbClr val="AA27DA"/>
                  </a:solidFill>
                  <a:latin typeface="Calibri" panose="020F0502020204030204"/>
                </a:rPr>
                <a:t> 4</a:t>
              </a:r>
              <a:endParaRPr kumimoji="0" lang="en-US" sz="4400" b="1" i="0" u="none" strike="noStrike" kern="1200" cap="none" spc="0" normalizeH="0" baseline="0" noProof="0" dirty="0">
                <a:ln>
                  <a:noFill/>
                </a:ln>
                <a:solidFill>
                  <a:srgbClr val="AA27DA"/>
                </a:solidFill>
                <a:effectLst/>
                <a:uLnTx/>
                <a:uFillTx/>
                <a:latin typeface="Calibri" panose="020F0502020204030204"/>
              </a:endParaRPr>
            </a:p>
          </p:txBody>
        </p:sp>
      </p:grpSp>
      <p:grpSp>
        <p:nvGrpSpPr>
          <p:cNvPr id="7" name="Group 6">
            <a:extLst>
              <a:ext uri="{FF2B5EF4-FFF2-40B4-BE49-F238E27FC236}">
                <a16:creationId xmlns:a16="http://schemas.microsoft.com/office/drawing/2014/main" id="{A364ECFF-35DA-0983-8593-1B7CE25872DF}"/>
              </a:ext>
            </a:extLst>
          </p:cNvPr>
          <p:cNvGrpSpPr/>
          <p:nvPr/>
        </p:nvGrpSpPr>
        <p:grpSpPr>
          <a:xfrm rot="245465">
            <a:off x="5667376" y="1896905"/>
            <a:ext cx="6429374" cy="3383280"/>
            <a:chOff x="8791576" y="668180"/>
            <a:chExt cx="6429374" cy="3383280"/>
          </a:xfrm>
        </p:grpSpPr>
        <p:pic>
          <p:nvPicPr>
            <p:cNvPr id="8" name="Picture 7" descr="Bubble chart&#10;&#10;Description automatically generated with medium confidence">
              <a:extLst>
                <a:ext uri="{FF2B5EF4-FFF2-40B4-BE49-F238E27FC236}">
                  <a16:creationId xmlns:a16="http://schemas.microsoft.com/office/drawing/2014/main" id="{DA557EFC-92CA-E912-52DB-D397C4171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1576" y="668180"/>
              <a:ext cx="6429374" cy="3383280"/>
            </a:xfrm>
            <a:prstGeom prst="rect">
              <a:avLst/>
            </a:prstGeom>
          </p:spPr>
        </p:pic>
        <p:sp>
          <p:nvSpPr>
            <p:cNvPr id="9" name="TextBox 8">
              <a:extLst>
                <a:ext uri="{FF2B5EF4-FFF2-40B4-BE49-F238E27FC236}">
                  <a16:creationId xmlns:a16="http://schemas.microsoft.com/office/drawing/2014/main" id="{9C882CF6-68E5-E633-C3F2-B960867099D7}"/>
                </a:ext>
              </a:extLst>
            </p:cNvPr>
            <p:cNvSpPr txBox="1"/>
            <p:nvPr/>
          </p:nvSpPr>
          <p:spPr>
            <a:xfrm>
              <a:off x="9931176" y="1507158"/>
              <a:ext cx="4086019" cy="1520416"/>
            </a:xfrm>
            <a:prstGeom prst="rect">
              <a:avLst/>
            </a:prstGeom>
            <a:noFill/>
          </p:spPr>
          <p:txBody>
            <a:bodyPr wrap="square">
              <a:spAutoFit/>
            </a:bodyPr>
            <a:lstStyle/>
            <a:p>
              <a:pPr marL="0" marR="0" algn="ctr">
                <a:lnSpc>
                  <a:spcPct val="120000"/>
                </a:lnSpc>
                <a:spcBef>
                  <a:spcPts val="0"/>
                </a:spcBef>
                <a:spcAft>
                  <a:spcPts val="0"/>
                </a:spcAft>
              </a:pPr>
              <a:r>
                <a:rPr lang="nl-NL" sz="4000" b="1" dirty="0">
                  <a:solidFill>
                    <a:srgbClr val="002060"/>
                  </a:solidFill>
                  <a:ea typeface="Times New Roman" panose="02020603050405020304" pitchFamily="18" charset="0"/>
                </a:rPr>
                <a:t>T</a:t>
              </a:r>
              <a:r>
                <a:rPr lang="nl-NL" sz="4000" b="1" dirty="0">
                  <a:solidFill>
                    <a:srgbClr val="002060"/>
                  </a:solidFill>
                  <a:effectLst/>
                  <a:ea typeface="Times New Roman" panose="02020603050405020304" pitchFamily="18" charset="0"/>
                </a:rPr>
                <a:t>ìm ví dụ viết vào bảng nhóm</a:t>
              </a:r>
              <a:endParaRPr lang="en-US" sz="4000" b="1" dirty="0">
                <a:solidFill>
                  <a:srgbClr val="002060"/>
                </a:solidFill>
                <a:effectLst/>
                <a:ea typeface="Times New Roman" panose="02020603050405020304" pitchFamily="18" charset="0"/>
              </a:endParaRPr>
            </a:p>
          </p:txBody>
        </p:sp>
      </p:grpSp>
    </p:spTree>
    <p:extLst>
      <p:ext uri="{BB962C8B-B14F-4D97-AF65-F5344CB8AC3E}">
        <p14:creationId xmlns:p14="http://schemas.microsoft.com/office/powerpoint/2010/main" val="13555471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602</Words>
  <Application>Microsoft Office PowerPoint</Application>
  <PresentationFormat>Widescreen</PresentationFormat>
  <Paragraphs>31</Paragraphs>
  <Slides>14</Slides>
  <Notes>2</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#9Slide02 Noi dung dai</vt:lpstr>
      <vt:lpstr>#9Slide02 Tieu de dai</vt:lpstr>
      <vt:lpstr>Arial</vt:lpstr>
      <vt:lpstr>Calibri</vt:lpstr>
      <vt:lpstr>Calibri Light</vt:lpstr>
      <vt:lpstr>UVN Banh Mi</vt:lpstr>
      <vt:lpstr>Wingdings</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25</cp:revision>
  <dcterms:created xsi:type="dcterms:W3CDTF">2023-01-31T07:25:04Z</dcterms:created>
  <dcterms:modified xsi:type="dcterms:W3CDTF">2023-04-11T05:16:47Z</dcterms:modified>
</cp:coreProperties>
</file>