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7" r:id="rId2"/>
    <p:sldId id="262" r:id="rId3"/>
    <p:sldId id="300" r:id="rId4"/>
    <p:sldId id="301" r:id="rId5"/>
    <p:sldId id="302" r:id="rId6"/>
    <p:sldId id="293" r:id="rId7"/>
    <p:sldId id="28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5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6.pn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5.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0" name="TextBox 19"/>
          <p:cNvSpPr txBox="1"/>
          <p:nvPr/>
        </p:nvSpPr>
        <p:spPr>
          <a:xfrm>
            <a:off x="3580485" y="958899"/>
            <a:ext cx="7670071"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TextBox 20"/>
          <p:cNvSpPr txBox="1"/>
          <p:nvPr/>
        </p:nvSpPr>
        <p:spPr>
          <a:xfrm>
            <a:off x="4994671" y="1451734"/>
            <a:ext cx="319349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2" name="TextBox 21"/>
          <p:cNvSpPr txBox="1"/>
          <p:nvPr/>
        </p:nvSpPr>
        <p:spPr>
          <a:xfrm>
            <a:off x="2750252" y="2311165"/>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75488" y="3267583"/>
            <a:ext cx="11873484" cy="1446550"/>
          </a:xfrm>
          <a:prstGeom prst="rect">
            <a:avLst/>
          </a:prstGeom>
          <a:noFill/>
        </p:spPr>
        <p:txBody>
          <a:bodyPr wrap="square" rtlCol="0">
            <a:spAutoFit/>
          </a:bodyPr>
          <a:lstStyle/>
          <a:p>
            <a:pPr algn="ctr"/>
            <a:r>
              <a:rPr lang="en-US" sz="4400" dirty="0" err="1">
                <a:solidFill>
                  <a:srgbClr val="FF0000"/>
                </a:solidFill>
                <a:latin typeface="Coiny" panose="02000903060500060000" pitchFamily="2" charset="0"/>
              </a:rPr>
              <a:t>Bài</a:t>
            </a:r>
            <a:r>
              <a:rPr lang="en-US" sz="4400" dirty="0">
                <a:solidFill>
                  <a:srgbClr val="FF0000"/>
                </a:solidFill>
                <a:latin typeface="Coiny" panose="02000903060500060000" pitchFamily="2" charset="0"/>
              </a:rPr>
              <a:t> 20 – </a:t>
            </a:r>
            <a:r>
              <a:rPr lang="en-US" sz="4400" dirty="0" err="1">
                <a:solidFill>
                  <a:srgbClr val="FF0000"/>
                </a:solidFill>
                <a:latin typeface="Coiny" panose="02000903060500060000" pitchFamily="2" charset="0"/>
              </a:rPr>
              <a:t>Tiết</a:t>
            </a:r>
            <a:r>
              <a:rPr lang="en-US" sz="4400" dirty="0">
                <a:solidFill>
                  <a:srgbClr val="FF0000"/>
                </a:solidFill>
                <a:latin typeface="Coiny" panose="02000903060500060000" pitchFamily="2" charset="0"/>
              </a:rPr>
              <a:t> 3</a:t>
            </a:r>
          </a:p>
          <a:p>
            <a:r>
              <a:rPr lang="en-US" sz="4400" dirty="0">
                <a:solidFill>
                  <a:srgbClr val="FF0000"/>
                </a:solidFill>
                <a:latin typeface="Coiny" panose="02000903060500060000" pitchFamily="2" charset="0"/>
              </a:rPr>
              <a:t>Mở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by="(-#ppt_w*2)" calcmode="lin" valueType="num">
                                      <p:cBhvr rctx="PPT">
                                        <p:cTn id="21" dur="250" autoRev="1" fill="hold">
                                          <p:stCondLst>
                                            <p:cond delay="0"/>
                                          </p:stCondLst>
                                        </p:cTn>
                                        <p:tgtEl>
                                          <p:spTgt spid="20"/>
                                        </p:tgtEl>
                                        <p:attrNameLst>
                                          <p:attrName>ppt_w</p:attrName>
                                        </p:attrNameLst>
                                      </p:cBhvr>
                                    </p:anim>
                                    <p:anim by="(#ppt_w*0.50)" calcmode="lin" valueType="num">
                                      <p:cBhvr>
                                        <p:cTn id="22" dur="250" decel="50000" autoRev="1" fill="hold">
                                          <p:stCondLst>
                                            <p:cond delay="0"/>
                                          </p:stCondLst>
                                        </p:cTn>
                                        <p:tgtEl>
                                          <p:spTgt spid="20"/>
                                        </p:tgtEl>
                                        <p:attrNameLst>
                                          <p:attrName>ppt_x</p:attrName>
                                        </p:attrNameLst>
                                      </p:cBhvr>
                                    </p:anim>
                                    <p:anim from="(-#ppt_h/2)" to="(#ppt_y)" calcmode="lin" valueType="num">
                                      <p:cBhvr>
                                        <p:cTn id="23" dur="500" fill="hold">
                                          <p:stCondLst>
                                            <p:cond delay="0"/>
                                          </p:stCondLst>
                                        </p:cTn>
                                        <p:tgtEl>
                                          <p:spTgt spid="20"/>
                                        </p:tgtEl>
                                        <p:attrNameLst>
                                          <p:attrName>ppt_y</p:attrName>
                                        </p:attrNameLst>
                                      </p:cBhvr>
                                    </p:anim>
                                    <p:animRot by="21600000">
                                      <p:cBhvr>
                                        <p:cTn id="24" dur="500" fill="hold">
                                          <p:stCondLst>
                                            <p:cond delay="0"/>
                                          </p:stCondLst>
                                        </p:cTn>
                                        <p:tgtEl>
                                          <p:spTgt spid="20"/>
                                        </p:tgtEl>
                                        <p:attrNameLst>
                                          <p:attrName>r</p:attrName>
                                        </p:attrNameLst>
                                      </p:cBhvr>
                                    </p:animRot>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75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0" grpId="0"/>
      <p:bldP spid="21" grpId="0"/>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629920"/>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chỉ người thân trong đoạn văn dưới đây:</a:t>
            </a:r>
          </a:p>
        </p:txBody>
      </p:sp>
      <p:sp>
        <p:nvSpPr>
          <p:cNvPr id="37" name="TextBox 36"/>
          <p:cNvSpPr txBox="1"/>
          <p:nvPr/>
        </p:nvSpPr>
        <p:spPr>
          <a:xfrm>
            <a:off x="967873" y="1458951"/>
            <a:ext cx="10424027" cy="2245360"/>
          </a:xfrm>
          <a:prstGeom prst="rect">
            <a:avLst/>
          </a:prstGeom>
          <a:noFill/>
        </p:spPr>
        <p:txBody>
          <a:bodyPr wrap="square">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 Box 1"/>
          <p:cNvSpPr txBox="1"/>
          <p:nvPr/>
        </p:nvSpPr>
        <p:spPr>
          <a:xfrm>
            <a:off x="968375" y="3826510"/>
            <a:ext cx="7381240" cy="829945"/>
          </a:xfrm>
          <a:prstGeom prst="rect">
            <a:avLst/>
          </a:prstGeom>
          <a:noFill/>
        </p:spPr>
        <p:txBody>
          <a:bodyPr wrap="square" rtlCol="0" anchor="t">
            <a:spAutoFit/>
          </a:bodyPr>
          <a:lstStyle/>
          <a:p>
            <a:r>
              <a:rPr lang="en-US" sz="2400">
                <a:solidFill>
                  <a:srgbClr val="FF0000"/>
                </a:solidFill>
                <a:latin typeface="Times New Roman" panose="02020603050405020304" pitchFamily="18" charset="0"/>
                <a:cs typeface="Times New Roman" panose="02020603050405020304" pitchFamily="18" charset="0"/>
              </a:rPr>
              <a:t>Các từ chỉ người thân trong đoạn văn là: bà nội, bà ngoại, chị em, em Đốm, em My, em Chấm, bà</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953135"/>
          </a:xfrm>
          <a:prstGeom prst="rect">
            <a:avLst/>
          </a:prstGeom>
          <a:noFill/>
        </p:spPr>
        <p:txBody>
          <a:bodyPr wrap="square" rtlCol="0" anchor="t">
            <a:spAutoFit/>
          </a:bodyPr>
          <a:lstStyle/>
          <a:p>
            <a:r>
              <a:rPr lang="en-US" sz="2800" b="1" i="1">
                <a:solidFill>
                  <a:srgbClr val="FF000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5" name="Text Box 4"/>
          <p:cNvSpPr txBox="1"/>
          <p:nvPr/>
        </p:nvSpPr>
        <p:spPr>
          <a:xfrm>
            <a:off x="2371090" y="2944495"/>
            <a:ext cx="6008370" cy="2245360"/>
          </a:xfrm>
          <a:prstGeom prst="rect">
            <a:avLst/>
          </a:prstGeom>
          <a:noFill/>
        </p:spPr>
        <p:txBody>
          <a:bodyPr wrap="square" rtlCol="0" anchor="t">
            <a:spAutoFit/>
          </a:bodyPr>
          <a:lstStyle/>
          <a:p>
            <a:r>
              <a:rPr lang="en-US" sz="2800">
                <a:latin typeface="Times New Roman" panose="02020603050405020304" pitchFamily="18" charset="0"/>
                <a:cs typeface="Times New Roman" panose="02020603050405020304" pitchFamily="18" charset="0"/>
              </a:rPr>
              <a:t>a. Để báo hiệu lời nói trực tiếp</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 Để báo hiệu phần giải thích</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c. Để báo hiệu phần liệt kê</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5">
                                            <p:txEl>
                                              <p:pRg st="0" end="0"/>
                                            </p:txEl>
                                          </p:spTgt>
                                        </p:tgtEl>
                                      </p:cBhvr>
                                    </p:animEffect>
                                    <p:set>
                                      <p:cBhvr>
                                        <p:cTn id="17"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5">
                                            <p:txEl>
                                              <p:pRg st="4" end="4"/>
                                            </p:txEl>
                                          </p:spTgt>
                                        </p:tgtEl>
                                      </p:cBhvr>
                                    </p:animEffect>
                                    <p:set>
                                      <p:cBhvr>
                                        <p:cTn id="22" dur="1" fill="hold">
                                          <p:stCondLst>
                                            <p:cond delay="19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5" y="280670"/>
            <a:ext cx="9842500" cy="521970"/>
          </a:xfrm>
          <a:prstGeom prst="rect">
            <a:avLst/>
          </a:prstGeom>
          <a:noFill/>
        </p:spPr>
        <p:txBody>
          <a:bodyPr wrap="square" rtlCol="0" anchor="t">
            <a:spAutoFit/>
          </a:bodyPr>
          <a:lstStyle/>
          <a:p>
            <a:r>
              <a:rPr lang="en-US" sz="2800">
                <a:latin typeface="Times New Roman" panose="02020603050405020304" pitchFamily="18" charset="0"/>
                <a:cs typeface="Times New Roman" panose="02020603050405020304" pitchFamily="18" charset="0"/>
              </a:rPr>
              <a:t>Xác định công dụng của dấu hai chấm trong mỗi câu văn dưới đây:</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342265" y="2888615"/>
            <a:ext cx="10654030" cy="3784600"/>
          </a:xfrm>
          <a:prstGeom prst="rect">
            <a:avLst/>
          </a:prstGeom>
          <a:noFill/>
        </p:spPr>
        <p:txBody>
          <a:bodyPr wrap="square" rtlCol="0" anchor="t">
            <a:spAutoFit/>
          </a:bodyPr>
          <a:lstStyle/>
          <a:p>
            <a:r>
              <a:rPr lang="en-US" sz="20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Ma Văn Kháng)</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Trần Hoài Dương)</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c. Chú sóc có bộ lông khá đẹp: lưng xám nhưng bụng và chóp đuôi lại đỏ rực.</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Ngô Quân Miện)</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4246573" y="4190555"/>
            <a:ext cx="236220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 name="Straight Connector 40"/>
          <p:cNvCxnSpPr>
            <a:stCxn id="39" idx="3"/>
            <a:endCxn id="42" idx="1"/>
          </p:cNvCxnSpPr>
          <p:nvPr/>
        </p:nvCxnSpPr>
        <p:spPr>
          <a:xfrm flipV="1">
            <a:off x="6494476" y="816800"/>
            <a:ext cx="762000" cy="113538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56780" y="523240"/>
            <a:ext cx="3820160" cy="5867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456690"/>
            <a:ext cx="384175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365</Words>
  <Application>Microsoft Office PowerPoint</Application>
  <PresentationFormat>Widescreen</PresentationFormat>
  <Paragraphs>38</Paragraphs>
  <Slides>7</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宋体</vt:lpstr>
      <vt:lpstr>Arial</vt:lpstr>
      <vt:lpstr>Arial-Rounded</vt:lpstr>
      <vt:lpstr>Calibri</vt:lpstr>
      <vt:lpstr>Calibri Light</vt:lpstr>
      <vt:lpstr>Coiny</vt:lpstr>
      <vt:lpstr>Times New Roman</vt:lpstr>
      <vt:lpstr>Office 主题</vt:lpstr>
      <vt:lpstr>PowerPoint Presentation</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11</cp:revision>
  <dcterms:created xsi:type="dcterms:W3CDTF">2022-06-21T11:25:00Z</dcterms:created>
  <dcterms:modified xsi:type="dcterms:W3CDTF">2022-11-13T14:21:51Z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