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7" r:id="rId2"/>
    <p:sldMasterId id="2147483760" r:id="rId3"/>
  </p:sldMasterIdLst>
  <p:notesMasterIdLst>
    <p:notesMasterId r:id="rId18"/>
  </p:notesMasterIdLst>
  <p:sldIdLst>
    <p:sldId id="11649" r:id="rId4"/>
    <p:sldId id="11699" r:id="rId5"/>
    <p:sldId id="11659" r:id="rId6"/>
    <p:sldId id="11657" r:id="rId7"/>
    <p:sldId id="11660" r:id="rId8"/>
    <p:sldId id="260" r:id="rId9"/>
    <p:sldId id="11695" r:id="rId10"/>
    <p:sldId id="11696" r:id="rId11"/>
    <p:sldId id="11687" r:id="rId12"/>
    <p:sldId id="259" r:id="rId13"/>
    <p:sldId id="11675" r:id="rId14"/>
    <p:sldId id="11685" r:id="rId15"/>
    <p:sldId id="11684" r:id="rId16"/>
    <p:sldId id="116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33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8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897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067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47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23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980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85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097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79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911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40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298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067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669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966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524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598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1" y="170975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828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117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66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2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821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00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96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3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80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3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89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286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53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78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7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162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831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4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image" Target="../media/image3.pn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1.jpe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a16="http://schemas.microsoft.com/office/drawing/2014/main"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id="{5D0CE4C1-BF0F-40B7-9E32-83D4885251F7}"/>
              </a:ext>
            </a:extLst>
          </p:cNvPr>
          <p:cNvSpPr txBox="1"/>
          <p:nvPr/>
        </p:nvSpPr>
        <p:spPr>
          <a:xfrm>
            <a:off x="1948441" y="1119565"/>
            <a:ext cx="80971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Thứ</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ngày</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tháng</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 </a:t>
            </a:r>
            <a:r>
              <a:rPr kumimoji="0" lang="en-US" sz="3600" b="0" i="0" u="none" strike="noStrike" kern="1200" cap="none" spc="0" normalizeH="0" baseline="0" noProof="0" dirty="0" err="1">
                <a:ln>
                  <a:noFill/>
                </a:ln>
                <a:solidFill>
                  <a:srgbClr val="1F705D"/>
                </a:solidFill>
                <a:effectLst/>
                <a:uLnTx/>
                <a:uFillTx/>
                <a:latin typeface="Pattaya" panose="00000500000000000000" pitchFamily="2" charset="-34"/>
                <a:ea typeface="+mn-ea"/>
                <a:cs typeface="Pattaya" panose="00000500000000000000" pitchFamily="2" charset="-34"/>
              </a:rPr>
              <a:t>năm</a:t>
            </a:r>
            <a:r>
              <a:rPr kumimoji="0" lang="en-US" sz="3600" b="0" i="0" u="none" strike="noStrike" kern="1200" cap="none" spc="0" normalizeH="0" baseline="0" noProof="0" dirty="0">
                <a:ln>
                  <a:noFill/>
                </a:ln>
                <a:solidFill>
                  <a:srgbClr val="1F705D"/>
                </a:solidFill>
                <a:effectLst/>
                <a:uLnTx/>
                <a:uFillTx/>
                <a:latin typeface="Pattaya" panose="00000500000000000000" pitchFamily="2" charset="-34"/>
                <a:ea typeface="+mn-ea"/>
                <a:cs typeface="Pattaya" panose="00000500000000000000" pitchFamily="2" charset="-34"/>
              </a:rPr>
              <a:t> 2022</a:t>
            </a:r>
          </a:p>
        </p:txBody>
      </p:sp>
      <p:pic>
        <p:nvPicPr>
          <p:cNvPr id="5" name="Picture 4">
            <a:extLst>
              <a:ext uri="{FF2B5EF4-FFF2-40B4-BE49-F238E27FC236}">
                <a16:creationId xmlns:a16="http://schemas.microsoft.com/office/drawing/2014/main" id="{84439D86-1E59-4787-B41F-75EB93844206}"/>
              </a:ext>
            </a:extLst>
          </p:cNvPr>
          <p:cNvPicPr>
            <a:picLocks noChangeAspect="1"/>
          </p:cNvPicPr>
          <p:nvPr/>
        </p:nvPicPr>
        <p:blipFill>
          <a:blip r:embed="rId5"/>
          <a:stretch>
            <a:fillRect/>
          </a:stretch>
        </p:blipFill>
        <p:spPr>
          <a:xfrm>
            <a:off x="4444214" y="1848091"/>
            <a:ext cx="3475021" cy="1072989"/>
          </a:xfrm>
          <a:prstGeom prst="rect">
            <a:avLst/>
          </a:prstGeom>
        </p:spPr>
      </p:pic>
      <p:sp>
        <p:nvSpPr>
          <p:cNvPr id="3" name="TextBox 2"/>
          <p:cNvSpPr txBox="1"/>
          <p:nvPr/>
        </p:nvSpPr>
        <p:spPr>
          <a:xfrm>
            <a:off x="3802878" y="2692400"/>
            <a:ext cx="5571857" cy="769441"/>
          </a:xfrm>
          <a:prstGeom prst="rect">
            <a:avLst/>
          </a:prstGeom>
          <a:noFill/>
        </p:spPr>
        <p:txBody>
          <a:bodyPr wrap="square" rtlCol="0">
            <a:spAutoFit/>
          </a:bodyPr>
          <a:lstStyle/>
          <a:p>
            <a:r>
              <a:rPr lang="en-US" sz="4400" b="1">
                <a:solidFill>
                  <a:srgbClr val="002060"/>
                </a:solidFill>
              </a:rPr>
              <a:t>Bài 26- Luyện tập 2</a:t>
            </a:r>
            <a:endParaRPr lang="vi-VN" sz="4400" b="1">
              <a:solidFill>
                <a:srgbClr val="002060"/>
              </a:solidFill>
            </a:endParaRPr>
          </a:p>
        </p:txBody>
      </p:sp>
      <p:sp>
        <p:nvSpPr>
          <p:cNvPr id="4" name="TextBox 3"/>
          <p:cNvSpPr txBox="1"/>
          <p:nvPr/>
        </p:nvSpPr>
        <p:spPr>
          <a:xfrm>
            <a:off x="1324598" y="3514851"/>
            <a:ext cx="8720974" cy="1446550"/>
          </a:xfrm>
          <a:prstGeom prst="rect">
            <a:avLst/>
          </a:prstGeom>
          <a:noFill/>
        </p:spPr>
        <p:txBody>
          <a:bodyPr wrap="square" rtlCol="0">
            <a:spAutoFit/>
          </a:bodyPr>
          <a:lstStyle/>
          <a:p>
            <a:r>
              <a:rPr lang="en-US" sz="4400" b="1">
                <a:solidFill>
                  <a:srgbClr val="002060"/>
                </a:solidFill>
              </a:rPr>
              <a:t>Viết đoạn văn nêu lí do thích hay không thích về một nhân vật</a:t>
            </a:r>
            <a:endParaRPr lang="vi-VN" sz="4400" b="1">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a16="http://schemas.microsoft.com/office/drawing/2014/main"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a:solidFill>
                  <a:srgbClr val="FF0000"/>
                </a:solidFill>
              </a:rPr>
              <a:t>* Vận dụng</a:t>
            </a:r>
            <a:r>
              <a:rPr lang="en-US" sz="2800" b="1"/>
              <a:t>: </a:t>
            </a:r>
            <a:r>
              <a:rPr lang="en-US" sz="240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7" y="1567318"/>
            <a:ext cx="4520727" cy="646331"/>
          </a:xfrm>
          <a:prstGeom prst="rect">
            <a:avLst/>
          </a:prstGeom>
          <a:noFill/>
        </p:spPr>
        <p:txBody>
          <a:bodyPr wrap="square" rtlCol="0">
            <a:spAutoFit/>
          </a:bodyPr>
          <a:lstStyle/>
          <a:p>
            <a:r>
              <a:rPr lang="en-US" sz="3600" b="1">
                <a:solidFill>
                  <a:srgbClr val="FF0000"/>
                </a:solidFill>
                <a:effectLst>
                  <a:outerShdw blurRad="38100" dist="38100" dir="2700000" algn="tl">
                    <a:srgbClr val="000000">
                      <a:alpha val="43137"/>
                    </a:srgbClr>
                  </a:outerShdw>
                </a:effectLst>
              </a:rPr>
              <a:t>Bài hát trồng cây</a:t>
            </a:r>
          </a:p>
        </p:txBody>
      </p:sp>
      <p:sp>
        <p:nvSpPr>
          <p:cNvPr id="8" name="TextBox 7"/>
          <p:cNvSpPr txBox="1"/>
          <p:nvPr/>
        </p:nvSpPr>
        <p:spPr>
          <a:xfrm>
            <a:off x="2439824" y="2223579"/>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a:latin typeface="Times New Roman" pitchFamily="18" charset="0"/>
                <a:cs typeface="Times New Roman" pitchFamily="18" charset="0"/>
              </a:rPr>
              <a:t>Người đó đó có bóng mát</a:t>
            </a:r>
          </a:p>
          <a:p>
            <a:r>
              <a:rPr lang="en-US" sz="2000">
                <a:latin typeface="Times New Roman" pitchFamily="18" charset="0"/>
                <a:cs typeface="Times New Roman" pitchFamily="18" charset="0"/>
              </a:rPr>
              <a:t>Trong vòm cây</a:t>
            </a:r>
          </a:p>
          <a:p>
            <a:r>
              <a:rPr lang="en-US" sz="200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1" y="1486968"/>
            <a:ext cx="1888621" cy="584775"/>
          </a:xfrm>
          <a:prstGeom prst="rect">
            <a:avLst/>
          </a:prstGeom>
          <a:noFill/>
        </p:spPr>
        <p:txBody>
          <a:bodyPr wrap="square" rtlCol="0">
            <a:spAutoFit/>
          </a:bodyPr>
          <a:lstStyle/>
          <a:p>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6" y="2538101"/>
            <a:ext cx="3443955" cy="2862322"/>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hạnh phúc</a:t>
            </a:r>
          </a:p>
          <a:p>
            <a:r>
              <a:rPr lang="en-US" sz="2000">
                <a:latin typeface="Times New Roman" pitchFamily="18" charset="0"/>
                <a:cs typeface="Times New Roman" pitchFamily="18" charset="0"/>
              </a:rPr>
              <a:t>Mong chờ cây</a:t>
            </a:r>
          </a:p>
          <a:p>
            <a:r>
              <a:rPr lang="en-US" sz="2000">
                <a:latin typeface="Times New Roman" pitchFamily="18" charset="0"/>
                <a:cs typeface="Times New Roman" pitchFamily="18" charset="0"/>
              </a:rPr>
              <a:t>Mau lớn lên từng ngày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Em trồng cây ...</a:t>
            </a:r>
          </a:p>
          <a:p>
            <a:r>
              <a:rPr lang="en-US" sz="200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65103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000799-4353-476C-8657-9F7AE3FB7DC3}"/>
              </a:ext>
            </a:extLst>
          </p:cNvPr>
          <p:cNvGrpSpPr/>
          <p:nvPr/>
        </p:nvGrpSpPr>
        <p:grpSpPr>
          <a:xfrm>
            <a:off x="2847975" y="617250"/>
            <a:ext cx="7024658" cy="5328225"/>
            <a:chOff x="6369338" y="2855274"/>
            <a:chExt cx="5760720" cy="4235076"/>
          </a:xfrm>
        </p:grpSpPr>
        <p:sp>
          <p:nvSpPr>
            <p:cNvPr id="15" name="TextBox 14">
              <a:extLst>
                <a:ext uri="{FF2B5EF4-FFF2-40B4-BE49-F238E27FC236}">
                  <a16:creationId xmlns:a16="http://schemas.microsoft.com/office/drawing/2014/main"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a16="http://schemas.microsoft.com/office/drawing/2014/main"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193106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60458d79f32e0">
            <a:hlinkClick r:id="" action="ppaction://media"/>
            <a:extLst>
              <a:ext uri="{FF2B5EF4-FFF2-40B4-BE49-F238E27FC236}">
                <a16:creationId xmlns:a16="http://schemas.microsoft.com/office/drawing/2014/main"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a16="http://schemas.microsoft.com/office/drawing/2014/main" id="{E45E04AF-4AD2-42BE-9262-61B48E9412D1}"/>
              </a:ext>
            </a:extLst>
          </p:cNvPr>
          <p:cNvSpPr txBox="1"/>
          <p:nvPr/>
        </p:nvSpPr>
        <p:spPr>
          <a:xfrm>
            <a:off x="1324597"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p:ext uri="{E180D4A7-C9FB-4DFB-919C-405C955672EB}">
      <p14:showEvtLst xmlns:p14="http://schemas.microsoft.com/office/powerpoint/2010/main">
        <p14:playEvt time="94"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a:noFill/>
        </p:spPr>
        <p:txBody>
          <a:bodyPr wrap="square" rtlCol="0">
            <a:spAutoFit/>
          </a:bodyPr>
          <a:lstStyle/>
          <a:p>
            <a:r>
              <a:rPr lang="en-US" sz="3600" b="1">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0"/>
            <a:ext cx="10734675" cy="2246769"/>
          </a:xfrm>
          <a:prstGeom prst="rect">
            <a:avLst/>
          </a:prstGeom>
          <a:noFill/>
        </p:spPr>
        <p:txBody>
          <a:bodyPr wrap="square" rtlCol="0">
            <a:spAutoFit/>
          </a:bodyPr>
          <a:lstStyle/>
          <a:p>
            <a:r>
              <a:rPr lang="nl-NL" sz="2800">
                <a:latin typeface="Arial" pitchFamily="34" charset="0"/>
                <a:cs typeface="Arial" pitchFamily="34" charset="0"/>
              </a:rPr>
              <a:t>- Biết kể tên một số câu chuyện đã đọc hay đã nghe. Nắm được nội dung câu chuyện đã đọc và câu chuyện bạn kể.</a:t>
            </a:r>
            <a:endParaRPr lang="vi-VN" sz="2800">
              <a:latin typeface="Arial" pitchFamily="34" charset="0"/>
              <a:cs typeface="Arial" pitchFamily="34" charset="0"/>
            </a:endParaRPr>
          </a:p>
          <a:p>
            <a:r>
              <a:rPr lang="nl-NL" sz="2800">
                <a:latin typeface="Arial" pitchFamily="34" charset="0"/>
                <a:cs typeface="Arial" pitchFamily="34" charset="0"/>
              </a:rPr>
              <a:t>- Hiểu được nhân vật mà bạn thích hay không thích.</a:t>
            </a:r>
            <a:endParaRPr lang="vi-VN" sz="2800">
              <a:latin typeface="Arial" pitchFamily="34" charset="0"/>
              <a:cs typeface="Arial" pitchFamily="34" charset="0"/>
            </a:endParaRPr>
          </a:p>
          <a:p>
            <a:r>
              <a:rPr lang="nl-NL" sz="2800">
                <a:latin typeface="Arial" pitchFamily="34" charset="0"/>
                <a:cs typeface="Arial" pitchFamily="34" charset="0"/>
              </a:rPr>
              <a:t>- Đọc mở rộng theo yêu cầu.</a:t>
            </a:r>
            <a:endParaRPr lang="vi-VN" sz="2800">
              <a:latin typeface="Arial" pitchFamily="34" charset="0"/>
              <a:cs typeface="Arial" pitchFamily="34" charset="0"/>
            </a:endParaRPr>
          </a:p>
          <a:p>
            <a:endParaRPr lang="vi-VN" sz="2800">
              <a:latin typeface="Arial" pitchFamily="34" charset="0"/>
              <a:cs typeface="Arial" pitchFamily="34" charset="0"/>
            </a:endParaRPr>
          </a:p>
        </p:txBody>
      </p:sp>
      <p:sp>
        <p:nvSpPr>
          <p:cNvPr id="5" name="TextBox 4"/>
          <p:cNvSpPr txBox="1"/>
          <p:nvPr/>
        </p:nvSpPr>
        <p:spPr>
          <a:xfrm>
            <a:off x="504825" y="4019550"/>
            <a:ext cx="10953750" cy="954107"/>
          </a:xfrm>
          <a:prstGeom prst="rect">
            <a:avLst/>
          </a:prstGeom>
          <a:noFill/>
        </p:spPr>
        <p:txBody>
          <a:bodyPr wrap="square" rtlCol="0">
            <a:spAutoFit/>
          </a:bodyPr>
          <a:lstStyle/>
          <a:p>
            <a:r>
              <a:rPr lang="nl-NL" sz="2800">
                <a:latin typeface="Arial" pitchFamily="34" charset="0"/>
                <a:cs typeface="Arial" pitchFamily="34" charset="0"/>
              </a:rPr>
              <a:t>- Biết viết một đoạn văn nêu được lí do em thích hoặc không thích một nhân vật trong câu chuyện đã đọc hoặc đã nghe.</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13" name="Group 12">
            <a:extLst>
              <a:ext uri="{FF2B5EF4-FFF2-40B4-BE49-F238E27FC236}">
                <a16:creationId xmlns:a16="http://schemas.microsoft.com/office/drawing/2014/main" id="{601DDC39-9764-4498-89A0-050D8BDEE034}"/>
              </a:ext>
            </a:extLst>
          </p:cNvPr>
          <p:cNvGrpSpPr/>
          <p:nvPr/>
        </p:nvGrpSpPr>
        <p:grpSpPr>
          <a:xfrm>
            <a:off x="625269" y="127636"/>
            <a:ext cx="11966780" cy="653810"/>
            <a:chOff x="-398834" y="64982"/>
            <a:chExt cx="11656025" cy="653810"/>
          </a:xfrm>
        </p:grpSpPr>
        <p:sp>
          <p:nvSpPr>
            <p:cNvPr id="14" name="Rectangle: Rounded Corners 13">
              <a:extLst>
                <a:ext uri="{FF2B5EF4-FFF2-40B4-BE49-F238E27FC236}">
                  <a16:creationId xmlns:a16="http://schemas.microsoft.com/office/drawing/2014/main"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C8BA3EE-7779-4D6C-AC65-92426F97AC5F}"/>
                </a:ext>
              </a:extLst>
            </p:cNvPr>
            <p:cNvSpPr txBox="1"/>
            <p:nvPr/>
          </p:nvSpPr>
          <p:spPr>
            <a:xfrm>
              <a:off x="-266287" y="64982"/>
              <a:ext cx="11523478" cy="646331"/>
            </a:xfrm>
            <a:prstGeom prst="rect">
              <a:avLst/>
            </a:prstGeom>
            <a:noFill/>
          </p:spPr>
          <p:txBody>
            <a:bodyPr wrap="square">
              <a:spAutoFit/>
            </a:bodyPr>
            <a:lstStyle/>
            <a:p>
              <a:pPr algn="l"/>
              <a:r>
                <a:rPr lang="vi-VN" sz="3600" b="1">
                  <a:solidFill>
                    <a:srgbClr val="2888E1"/>
                  </a:solidFill>
                  <a:latin typeface="OpenSans"/>
                </a:rPr>
                <a:t>* Bài</a:t>
              </a:r>
              <a:r>
                <a:rPr lang="vi-VN" sz="3600" b="1" i="0">
                  <a:solidFill>
                    <a:srgbClr val="2888E1"/>
                  </a:solidFill>
                  <a:effectLst/>
                  <a:latin typeface="OpenSans"/>
                </a:rPr>
                <a:t> 1</a:t>
              </a:r>
              <a:r>
                <a:rPr lang="en-US" sz="360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a16="http://schemas.microsoft.com/office/drawing/2014/main" id="{4F79578B-727C-4A3F-9CCD-BE9A4AD392FD}"/>
              </a:ext>
            </a:extLst>
          </p:cNvPr>
          <p:cNvSpPr txBox="1"/>
          <p:nvPr/>
        </p:nvSpPr>
        <p:spPr>
          <a:xfrm>
            <a:off x="569755"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8"/>
            <a:ext cx="4285130"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3" y="3042768"/>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3"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18" y="3895187"/>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2"/>
            <a:ext cx="1809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a16="http://schemas.microsoft.com/office/drawing/2014/main" id="{6345DBF7-6E28-4795-ACCB-871870BCFF18}"/>
              </a:ext>
            </a:extLst>
          </p:cNvPr>
          <p:cNvSpPr txBox="1"/>
          <p:nvPr/>
        </p:nvSpPr>
        <p:spPr>
          <a:xfrm>
            <a:off x="2409887" y="72380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a16="http://schemas.microsoft.com/office/drawing/2014/main"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7" y="2004903"/>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989877"/>
            <a:ext cx="3472406" cy="3657600"/>
          </a:xfrm>
          <a:prstGeom prst="rect">
            <a:avLst/>
          </a:prstGeom>
        </p:spPr>
      </p:pic>
      <p:grpSp>
        <p:nvGrpSpPr>
          <p:cNvPr id="6" name="Group 5">
            <a:extLst>
              <a:ext uri="{FF2B5EF4-FFF2-40B4-BE49-F238E27FC236}">
                <a16:creationId xmlns:a16="http://schemas.microsoft.com/office/drawing/2014/main" id="{8D2A2F73-45E6-4C94-AAF2-1D7013033E76}"/>
              </a:ext>
            </a:extLst>
          </p:cNvPr>
          <p:cNvGrpSpPr/>
          <p:nvPr/>
        </p:nvGrpSpPr>
        <p:grpSpPr>
          <a:xfrm>
            <a:off x="3009900" y="5057775"/>
            <a:ext cx="7339056" cy="1894911"/>
            <a:chOff x="8133073" y="822960"/>
            <a:chExt cx="3414824" cy="2560320"/>
          </a:xfrm>
        </p:grpSpPr>
        <p:pic>
          <p:nvPicPr>
            <p:cNvPr id="8" name="Picture 7" descr="Background pattern&#10;&#10;Description automatically generated">
              <a:extLst>
                <a:ext uri="{FF2B5EF4-FFF2-40B4-BE49-F238E27FC236}">
                  <a16:creationId xmlns:a16="http://schemas.microsoft.com/office/drawing/2014/main"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a16="http://schemas.microsoft.com/office/drawing/2014/main" id="{98EAE882-297A-4B9C-9A29-C93857791253}"/>
                </a:ext>
              </a:extLst>
            </p:cNvPr>
            <p:cNvSpPr txBox="1"/>
            <p:nvPr/>
          </p:nvSpPr>
          <p:spPr>
            <a:xfrm>
              <a:off x="8370822" y="1494186"/>
              <a:ext cx="3057785" cy="1455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47" name="Picture 2" descr="air/are words for articulation | Baamboozle">
            <a:extLst>
              <a:ext uri="{FF2B5EF4-FFF2-40B4-BE49-F238E27FC236}">
                <a16:creationId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C7CB6E6-14DA-4A21-8679-B2896CF167B0}"/>
              </a:ext>
            </a:extLst>
          </p:cNvPr>
          <p:cNvSpPr txBox="1"/>
          <p:nvPr/>
        </p:nvSpPr>
        <p:spPr>
          <a:xfrm>
            <a:off x="4457400" y="921092"/>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56" name="Picture 55" descr="Icon&#10;&#10;Description automatically generated with low confidence">
            <a:extLst>
              <a:ext uri="{FF2B5EF4-FFF2-40B4-BE49-F238E27FC236}">
                <a16:creationId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62" name="Group 61">
            <a:extLst>
              <a:ext uri="{FF2B5EF4-FFF2-40B4-BE49-F238E27FC236}">
                <a16:creationId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a16="http://schemas.microsoft.com/office/drawing/2014/main" id="{798B2443-E6D5-4E39-878E-48DA151261FE}"/>
                </a:ext>
              </a:extLst>
            </p:cNvPr>
            <p:cNvSpPr txBox="1"/>
            <p:nvPr/>
          </p:nvSpPr>
          <p:spPr>
            <a:xfrm>
              <a:off x="1040251" y="1738850"/>
              <a:ext cx="23566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a16="http://schemas.microsoft.com/office/drawing/2014/main" id="{8504AA47-68E2-47C4-AF28-01E49D2C29DB}"/>
              </a:ext>
            </a:extLst>
          </p:cNvPr>
          <p:cNvGrpSpPr/>
          <p:nvPr/>
        </p:nvGrpSpPr>
        <p:grpSpPr>
          <a:xfrm>
            <a:off x="8133073" y="822960"/>
            <a:ext cx="3190991" cy="2560320"/>
            <a:chOff x="8133073" y="822960"/>
            <a:chExt cx="3190991" cy="2560320"/>
          </a:xfrm>
        </p:grpSpPr>
        <p:pic>
          <p:nvPicPr>
            <p:cNvPr id="58" name="Picture 57" descr="Background pattern&#10;&#10;Description automatically generated">
              <a:extLst>
                <a:ext uri="{FF2B5EF4-FFF2-40B4-BE49-F238E27FC236}">
                  <a16:creationId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a16="http://schemas.microsoft.com/office/drawing/2014/main" id="{CC08AC53-B9FF-44B3-9EF0-B85B476003B2}"/>
                </a:ext>
              </a:extLst>
            </p:cNvPr>
            <p:cNvSpPr txBox="1"/>
            <p:nvPr/>
          </p:nvSpPr>
          <p:spPr>
            <a:xfrm>
              <a:off x="8722319" y="1718399"/>
              <a:ext cx="2209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399032" y="55188"/>
            <a:ext cx="11488167" cy="1077218"/>
            <a:chOff x="0" y="99414"/>
            <a:chExt cx="7182465" cy="1030583"/>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0" cy="1077218"/>
          </a:xfrm>
          <a:prstGeom prst="rect">
            <a:avLst/>
          </a:prstGeom>
          <a:noFill/>
        </p:spPr>
        <p:txBody>
          <a:bodyPr wrap="square" rtlCol="0">
            <a:spAutoFit/>
          </a:bodyPr>
          <a:lstStyle/>
          <a:p>
            <a:r>
              <a:rPr lang="en-US" sz="32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3" y="2834040"/>
            <a:ext cx="10408773" cy="1077218"/>
          </a:xfrm>
          <a:prstGeom prst="rect">
            <a:avLst/>
          </a:prstGeom>
          <a:noFill/>
        </p:spPr>
        <p:txBody>
          <a:bodyPr wrap="square" rtlCol="0">
            <a:spAutoFit/>
          </a:bodyPr>
          <a:lstStyle/>
          <a:p>
            <a:pPr marL="457200" indent="-457200">
              <a:buFontTx/>
              <a:buChar char="-"/>
            </a:pPr>
            <a:r>
              <a:rPr lang="en-US" sz="3200">
                <a:latin typeface="Times New Roman" pitchFamily="18" charset="0"/>
                <a:cs typeface="Times New Roman" pitchFamily="18" charset="0"/>
              </a:rPr>
              <a:t>Em thích hoặc không thích nhân vật đó ở điểm nào? </a:t>
            </a:r>
          </a:p>
          <a:p>
            <a:r>
              <a:rPr lang="en-US" sz="320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6" y="4398372"/>
            <a:ext cx="9767844" cy="1077218"/>
          </a:xfrm>
          <a:prstGeom prst="rect">
            <a:avLst/>
          </a:prstGeom>
          <a:noFill/>
        </p:spPr>
        <p:txBody>
          <a:bodyPr wrap="square" rtlCol="0">
            <a:spAutoFit/>
          </a:bodyPr>
          <a:lstStyle/>
          <a:p>
            <a:r>
              <a:rPr lang="en-US" sz="320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a16="http://schemas.microsoft.com/office/drawing/2014/main"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a16="http://schemas.microsoft.com/office/drawing/2014/main" id="{B6A4111C-7370-4873-86DC-6ECD0C13079E}"/>
              </a:ext>
            </a:extLst>
          </p:cNvPr>
          <p:cNvSpPr txBox="1"/>
          <p:nvPr/>
        </p:nvSpPr>
        <p:spPr>
          <a:xfrm>
            <a:off x="571017" y="1348800"/>
            <a:ext cx="11647918"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7" y="1751886"/>
            <a:ext cx="4360974"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5" y="1412014"/>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2"/>
            <a:ext cx="3674693" cy="1200329"/>
          </a:xfrm>
          <a:prstGeom prst="rect">
            <a:avLst/>
          </a:prstGeom>
          <a:noFill/>
        </p:spPr>
        <p:txBody>
          <a:bodyPr wrap="square" rtlCol="0">
            <a:spAutoFit/>
          </a:bodyPr>
          <a:lstStyle/>
          <a:p>
            <a:r>
              <a:rPr lang="en-US" sz="240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6" y="2054332"/>
            <a:ext cx="3931066" cy="1569660"/>
          </a:xfrm>
          <a:prstGeom prst="rect">
            <a:avLst/>
          </a:prstGeom>
          <a:noFill/>
        </p:spPr>
        <p:txBody>
          <a:bodyPr wrap="square" rtlCol="0">
            <a:spAutoFit/>
          </a:bodyPr>
          <a:lstStyle/>
          <a:p>
            <a:r>
              <a:rPr lang="en-US" sz="240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6"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3"/>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a16="http://schemas.microsoft.com/office/drawing/2014/main"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a16="http://schemas.microsoft.com/office/drawing/2014/main"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0"/>
            <a:ext cx="2000096" cy="934533"/>
          </a:xfrm>
          <a:prstGeom prst="rect">
            <a:avLst/>
          </a:prstGeom>
        </p:spPr>
      </p:pic>
      <p:sp>
        <p:nvSpPr>
          <p:cNvPr id="2" name="TextBox 1"/>
          <p:cNvSpPr txBox="1"/>
          <p:nvPr/>
        </p:nvSpPr>
        <p:spPr>
          <a:xfrm>
            <a:off x="609600" y="151419"/>
            <a:ext cx="10072424" cy="954107"/>
          </a:xfrm>
          <a:prstGeom prst="rect">
            <a:avLst/>
          </a:prstGeom>
          <a:noFill/>
        </p:spPr>
        <p:txBody>
          <a:bodyPr wrap="square" rtlCol="0">
            <a:spAutoFit/>
          </a:bodyPr>
          <a:lstStyle/>
          <a:p>
            <a:pPr marL="457200" indent="-457200">
              <a:buFont typeface="Arial" charset="0"/>
              <a:buChar char="•"/>
            </a:pPr>
            <a:r>
              <a:rPr lang="en-US" sz="2800" b="1">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8"/>
            <a:ext cx="10120576" cy="2246769"/>
          </a:xfrm>
          <a:prstGeom prst="rect">
            <a:avLst/>
          </a:prstGeom>
          <a:noFill/>
        </p:spPr>
        <p:txBody>
          <a:bodyPr wrap="square" rtlCol="0">
            <a:spAutoFit/>
          </a:bodyPr>
          <a:lstStyle/>
          <a:p>
            <a:r>
              <a:rPr lang="en-US" sz="280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9" y="3549017"/>
            <a:ext cx="9690902" cy="1815882"/>
          </a:xfrm>
          <a:prstGeom prst="rect">
            <a:avLst/>
          </a:prstGeom>
          <a:noFill/>
        </p:spPr>
        <p:txBody>
          <a:bodyPr wrap="square" rtlCol="0">
            <a:spAutoFit/>
          </a:bodyPr>
          <a:lstStyle/>
          <a:p>
            <a:r>
              <a:rPr lang="en-US" sz="280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5|0.4"/>
</p:tagLst>
</file>

<file path=ppt/tags/tag12.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3|0.5|0.4"/>
</p:tagLst>
</file>

<file path=ppt/tags/tag4.xml><?xml version="1.0" encoding="utf-8"?>
<p:tagLst xmlns:a="http://schemas.openxmlformats.org/drawingml/2006/main" xmlns:r="http://schemas.openxmlformats.org/officeDocument/2006/relationships" xmlns:p="http://schemas.openxmlformats.org/presentationml/2006/main">
  <p:tag name="TIMING" val="|0.4|0.4"/>
</p:tagLst>
</file>

<file path=ppt/tags/tag5.xml><?xml version="1.0" encoding="utf-8"?>
<p:tagLst xmlns:a="http://schemas.openxmlformats.org/drawingml/2006/main" xmlns:r="http://schemas.openxmlformats.org/officeDocument/2006/relationships" xmlns:p="http://schemas.openxmlformats.org/presentationml/2006/main">
  <p:tag name="TIMING" val="|0.5|0.4"/>
</p:tagLst>
</file>

<file path=ppt/tags/tag6.xml><?xml version="1.0" encoding="utf-8"?>
<p:tagLst xmlns:a="http://schemas.openxmlformats.org/drawingml/2006/main" xmlns:r="http://schemas.openxmlformats.org/officeDocument/2006/relationships" xmlns:p="http://schemas.openxmlformats.org/presentationml/2006/main">
  <p:tag name="TIMING" val="|0.4|0.5|0.5|0.7|0.6|0.3|0.5"/>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589</Words>
  <Application>Microsoft Office PowerPoint</Application>
  <PresentationFormat>Widescreen</PresentationFormat>
  <Paragraphs>96</Paragraphs>
  <Slides>14</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等线</vt:lpstr>
      <vt:lpstr>等线 Light</vt:lpstr>
      <vt:lpstr>Arial</vt:lpstr>
      <vt:lpstr>Arial-Rounded</vt:lpstr>
      <vt:lpstr>Calibri</vt:lpstr>
      <vt:lpstr>OpenSans</vt:lpstr>
      <vt:lpstr>Pattaya</vt:lpstr>
      <vt:lpstr>SVN-Hole Hearted</vt:lpstr>
      <vt:lpstr>Times New Roman</vt:lpstr>
      <vt:lpstr>Office 主题</vt:lpstr>
      <vt:lpstr>2_Office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68</cp:revision>
  <dcterms:created xsi:type="dcterms:W3CDTF">2022-06-19T14:38:22Z</dcterms:created>
  <dcterms:modified xsi:type="dcterms:W3CDTF">2022-12-14T15:51:17Z</dcterms:modified>
</cp:coreProperties>
</file>