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60" r:id="rId5"/>
    <p:sldId id="261" r:id="rId6"/>
    <p:sldId id="257" r:id="rId7"/>
    <p:sldId id="259" r:id="rId8"/>
    <p:sldId id="262" r:id="rId9"/>
    <p:sldId id="263" r:id="rId10"/>
    <p:sldId id="264" r:id="rId11"/>
    <p:sldId id="265" r:id="rId12"/>
    <p:sldId id="266" r:id="rId13"/>
    <p:sldId id="287" r:id="rId14"/>
    <p:sldId id="272" r:id="rId15"/>
    <p:sldId id="275" r:id="rId16"/>
    <p:sldId id="280" r:id="rId17"/>
    <p:sldId id="279" r:id="rId18"/>
    <p:sldId id="286" r:id="rId19"/>
    <p:sldId id="268" r:id="rId20"/>
    <p:sldId id="288" r:id="rId21"/>
    <p:sldId id="289" r:id="rId22"/>
    <p:sldId id="267" r:id="rId23"/>
    <p:sldId id="269" r:id="rId24"/>
    <p:sldId id="270" r:id="rId25"/>
    <p:sldId id="271" r:id="rId26"/>
    <p:sldId id="273" r:id="rId27"/>
    <p:sldId id="274" r:id="rId28"/>
    <p:sldId id="276" r:id="rId29"/>
    <p:sldId id="277" r:id="rId30"/>
    <p:sldId id="278" r:id="rId31"/>
    <p:sldId id="281" r:id="rId32"/>
    <p:sldId id="282" r:id="rId33"/>
    <p:sldId id="283" r:id="rId34"/>
    <p:sldId id="284"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F7FA"/>
    <a:srgbClr val="FFFAE7"/>
    <a:srgbClr val="FFC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66"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B0CE-1FE8-CBBD-D762-D5991DB37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DD779B-9613-5199-27CB-D9491C9A0B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2D2A1A-4DF2-17D0-553A-EE87DC0DF07C}"/>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5" name="Footer Placeholder 4">
            <a:extLst>
              <a:ext uri="{FF2B5EF4-FFF2-40B4-BE49-F238E27FC236}">
                <a16:creationId xmlns:a16="http://schemas.microsoft.com/office/drawing/2014/main" id="{F53B701A-9C1E-DF07-D392-8A88B2EA5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9CE9E-2FDA-AF71-E49C-CF9A035BA3FE}"/>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1619093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378C-5029-8814-EA46-0CBB068D0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D1962-99D8-182C-D28B-FEC5C204F1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3F180-5BAB-DE84-A261-C4B9BB965B8D}"/>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5" name="Footer Placeholder 4">
            <a:extLst>
              <a:ext uri="{FF2B5EF4-FFF2-40B4-BE49-F238E27FC236}">
                <a16:creationId xmlns:a16="http://schemas.microsoft.com/office/drawing/2014/main" id="{167A7674-1737-9D2B-255D-F37FCEE0F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50326-81F8-F936-9542-A80900239608}"/>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2445523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3E78D-CD9F-3D47-52E3-D267A1F242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8A0C8-9206-95D6-CE18-1868E89DD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23103-DD56-EA07-0A00-0948A8786176}"/>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5" name="Footer Placeholder 4">
            <a:extLst>
              <a:ext uri="{FF2B5EF4-FFF2-40B4-BE49-F238E27FC236}">
                <a16:creationId xmlns:a16="http://schemas.microsoft.com/office/drawing/2014/main" id="{77576EC4-5F6A-71BC-8115-732CD96EA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7DCEA-57E5-F656-F299-691355B3F5A3}"/>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3435746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86343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4371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8740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85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74782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11368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24315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9048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194E-0DFD-B03B-BF0A-22B77EEA04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A752E-3809-8C66-FEEC-B89C036501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15661-DE81-976D-062C-0C0BA5A06119}"/>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5" name="Footer Placeholder 4">
            <a:extLst>
              <a:ext uri="{FF2B5EF4-FFF2-40B4-BE49-F238E27FC236}">
                <a16:creationId xmlns:a16="http://schemas.microsoft.com/office/drawing/2014/main" id="{9D0278AE-723B-92D3-0F63-3E5DE3150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364AD-5ED6-DFD7-A165-53D9E4178B3B}"/>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2207506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87558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94721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779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47CC-E0E4-C410-EE52-5F35B9358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7BD524-2A74-E82B-C2E4-B4432C9BE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663C83-211C-CD94-0977-49489707A83A}"/>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5" name="Footer Placeholder 4">
            <a:extLst>
              <a:ext uri="{FF2B5EF4-FFF2-40B4-BE49-F238E27FC236}">
                <a16:creationId xmlns:a16="http://schemas.microsoft.com/office/drawing/2014/main" id="{41CD1669-D644-0923-E18D-E10F80026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59083-ABAC-1FDC-C171-C29D0063871D}"/>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144701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596E-1417-B448-DDA4-91B4B2CCEF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74C018-8415-5406-66B8-F5E042EF7C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FD93E8-FED9-1AC3-953E-398669BBA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1DF389-6290-155C-CFE3-4702E2049B5B}"/>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6" name="Footer Placeholder 5">
            <a:extLst>
              <a:ext uri="{FF2B5EF4-FFF2-40B4-BE49-F238E27FC236}">
                <a16:creationId xmlns:a16="http://schemas.microsoft.com/office/drawing/2014/main" id="{715B30EE-80CF-B806-9D36-6D7A3E397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5E411-022E-B7F4-9953-46C3E0D6F348}"/>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389563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45A2-BA06-4491-0AB7-5DB3E48AEF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5160C-6BCE-2147-F31E-02634519A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BBE205-C0FB-1331-BF12-45CE9A765A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20AD3C-0DD5-60F5-5644-238D38F4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0171EA-DE20-46AD-3D56-1B0F4935A3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AAC9A9-53D1-3B49-8737-05B64836279F}"/>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8" name="Footer Placeholder 7">
            <a:extLst>
              <a:ext uri="{FF2B5EF4-FFF2-40B4-BE49-F238E27FC236}">
                <a16:creationId xmlns:a16="http://schemas.microsoft.com/office/drawing/2014/main" id="{882C64DC-6211-6D42-06D9-1940F661A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6759C-6FC1-F7E6-A1AE-3A8B4DB7FEC5}"/>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338300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B0C5-AB7F-093C-A891-885F0A2A1A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85279-2D5F-BF73-FC63-5262AAFB3CEA}"/>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4" name="Footer Placeholder 3">
            <a:extLst>
              <a:ext uri="{FF2B5EF4-FFF2-40B4-BE49-F238E27FC236}">
                <a16:creationId xmlns:a16="http://schemas.microsoft.com/office/drawing/2014/main" id="{5934B247-DF89-1B53-CBC9-911D182729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2B9995-5309-9EC9-4581-DA7FF23C22F4}"/>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38175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54F33-7371-806F-7ADE-CB343D3FDFE6}"/>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3" name="Footer Placeholder 2">
            <a:extLst>
              <a:ext uri="{FF2B5EF4-FFF2-40B4-BE49-F238E27FC236}">
                <a16:creationId xmlns:a16="http://schemas.microsoft.com/office/drawing/2014/main" id="{B5FAED0B-74CF-3855-7142-E6748714A8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C1803-B03B-A2DC-B6F1-ECD4A138EE1B}"/>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1829238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6281-F6B0-E65A-B718-95E15E419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4B65B8-CFA7-0D01-C101-922812F9E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91463-BD19-D511-9FEB-B96598B19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3F7C3-82EE-60E5-6B31-1850FB9B1630}"/>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6" name="Footer Placeholder 5">
            <a:extLst>
              <a:ext uri="{FF2B5EF4-FFF2-40B4-BE49-F238E27FC236}">
                <a16:creationId xmlns:a16="http://schemas.microsoft.com/office/drawing/2014/main" id="{5E301342-F4F1-D4F7-8584-576E6DBF5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9D15-4B29-9073-60E3-507BAF57F630}"/>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309319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B525-E6FD-A271-DBCC-3607ABF2CF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8C7C52-B52B-0792-F332-CEA8993F0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E49A1-4098-3FDA-B6B0-D70118071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8ADED-4644-A3C1-23C0-0F11710FD5B8}"/>
              </a:ext>
            </a:extLst>
          </p:cNvPr>
          <p:cNvSpPr>
            <a:spLocks noGrp="1"/>
          </p:cNvSpPr>
          <p:nvPr>
            <p:ph type="dt" sz="half" idx="10"/>
          </p:nvPr>
        </p:nvSpPr>
        <p:spPr/>
        <p:txBody>
          <a:bodyPr/>
          <a:lstStyle/>
          <a:p>
            <a:fld id="{44CA1907-90FF-470E-A95E-46D274065EE3}" type="datetimeFigureOut">
              <a:rPr lang="en-US" smtClean="0"/>
              <a:t>10/9/2023</a:t>
            </a:fld>
            <a:endParaRPr lang="en-US"/>
          </a:p>
        </p:txBody>
      </p:sp>
      <p:sp>
        <p:nvSpPr>
          <p:cNvPr id="6" name="Footer Placeholder 5">
            <a:extLst>
              <a:ext uri="{FF2B5EF4-FFF2-40B4-BE49-F238E27FC236}">
                <a16:creationId xmlns:a16="http://schemas.microsoft.com/office/drawing/2014/main" id="{03485A5B-3D12-A18A-E12C-3A7C0AD64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3A74C-2178-3B3D-091B-F8E11DE906A9}"/>
              </a:ext>
            </a:extLst>
          </p:cNvPr>
          <p:cNvSpPr>
            <a:spLocks noGrp="1"/>
          </p:cNvSpPr>
          <p:nvPr>
            <p:ph type="sldNum" sz="quarter" idx="12"/>
          </p:nvPr>
        </p:nvSpPr>
        <p:spPr/>
        <p:txBody>
          <a:bodyPr/>
          <a:lstStyle/>
          <a:p>
            <a:fld id="{E49B08B4-416B-4FDB-8278-6F83FDE61896}" type="slidenum">
              <a:rPr lang="en-US" smtClean="0"/>
              <a:t>‹#›</a:t>
            </a:fld>
            <a:endParaRPr lang="en-US"/>
          </a:p>
        </p:txBody>
      </p:sp>
    </p:spTree>
    <p:extLst>
      <p:ext uri="{BB962C8B-B14F-4D97-AF65-F5344CB8AC3E}">
        <p14:creationId xmlns:p14="http://schemas.microsoft.com/office/powerpoint/2010/main" val="51036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418D7-F277-E002-0596-764869AA8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D8AF32-4AB7-4DF5-5568-032703E50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06CD6-0560-3F72-EBF3-F77E104C9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A1907-90FF-470E-A95E-46D274065EE3}" type="datetimeFigureOut">
              <a:rPr lang="en-US" smtClean="0"/>
              <a:t>10/9/2023</a:t>
            </a:fld>
            <a:endParaRPr lang="en-US"/>
          </a:p>
        </p:txBody>
      </p:sp>
      <p:sp>
        <p:nvSpPr>
          <p:cNvPr id="5" name="Footer Placeholder 4">
            <a:extLst>
              <a:ext uri="{FF2B5EF4-FFF2-40B4-BE49-F238E27FC236}">
                <a16:creationId xmlns:a16="http://schemas.microsoft.com/office/drawing/2014/main" id="{F25D99FB-C493-5B62-0422-D8DB593D6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A1F072-64D1-DFA3-F2B1-E267AA282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B08B4-416B-4FDB-8278-6F83FDE61896}" type="slidenum">
              <a:rPr lang="en-US" smtClean="0"/>
              <a:t>‹#›</a:t>
            </a:fld>
            <a:endParaRPr lang="en-US"/>
          </a:p>
        </p:txBody>
      </p:sp>
    </p:spTree>
    <p:extLst>
      <p:ext uri="{BB962C8B-B14F-4D97-AF65-F5344CB8AC3E}">
        <p14:creationId xmlns:p14="http://schemas.microsoft.com/office/powerpoint/2010/main" val="2087984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8096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28.png"/><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1.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43.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image" Target="../media/image41.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7.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3.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1.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43.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3.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F7FA"/>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3CE82EE-A440-72EC-64A5-4091D76494CA}"/>
              </a:ext>
            </a:extLst>
          </p:cNvPr>
          <p:cNvPicPr>
            <a:picLocks noChangeAspect="1"/>
          </p:cNvPicPr>
          <p:nvPr/>
        </p:nvPicPr>
        <p:blipFill>
          <a:blip r:embed="rId2"/>
          <a:srcRect/>
          <a:stretch>
            <a:fillRect/>
          </a:stretch>
        </p:blipFill>
        <p:spPr>
          <a:xfrm>
            <a:off x="4279359" y="4364876"/>
            <a:ext cx="6452868" cy="3194170"/>
          </a:xfrm>
          <a:prstGeom prst="rect">
            <a:avLst/>
          </a:prstGeom>
        </p:spPr>
      </p:pic>
      <p:pic>
        <p:nvPicPr>
          <p:cNvPr id="4" name="Picture 2">
            <a:extLst>
              <a:ext uri="{FF2B5EF4-FFF2-40B4-BE49-F238E27FC236}">
                <a16:creationId xmlns:a16="http://schemas.microsoft.com/office/drawing/2014/main" id="{4D4DBB94-3303-6A2C-9E10-300C7747596C}"/>
              </a:ext>
            </a:extLst>
          </p:cNvPr>
          <p:cNvPicPr>
            <a:picLocks noChangeAspect="1"/>
          </p:cNvPicPr>
          <p:nvPr/>
        </p:nvPicPr>
        <p:blipFill>
          <a:blip r:embed="rId2"/>
          <a:srcRect/>
          <a:stretch>
            <a:fillRect/>
          </a:stretch>
        </p:blipFill>
        <p:spPr>
          <a:xfrm>
            <a:off x="-1503735" y="3898802"/>
            <a:ext cx="6200022" cy="3069011"/>
          </a:xfrm>
          <a:prstGeom prst="rect">
            <a:avLst/>
          </a:prstGeom>
        </p:spPr>
      </p:pic>
      <p:pic>
        <p:nvPicPr>
          <p:cNvPr id="5" name="Picture 3">
            <a:extLst>
              <a:ext uri="{FF2B5EF4-FFF2-40B4-BE49-F238E27FC236}">
                <a16:creationId xmlns:a16="http://schemas.microsoft.com/office/drawing/2014/main" id="{F7DB408A-9732-EDDB-CE78-F503B1F81AD9}"/>
              </a:ext>
            </a:extLst>
          </p:cNvPr>
          <p:cNvPicPr>
            <a:picLocks noChangeAspect="1"/>
          </p:cNvPicPr>
          <p:nvPr/>
        </p:nvPicPr>
        <p:blipFill>
          <a:blip r:embed="rId3"/>
          <a:srcRect/>
          <a:stretch>
            <a:fillRect/>
          </a:stretch>
        </p:blipFill>
        <p:spPr>
          <a:xfrm rot="945634">
            <a:off x="3900460" y="4912009"/>
            <a:ext cx="4391079" cy="2618181"/>
          </a:xfrm>
          <a:prstGeom prst="rect">
            <a:avLst/>
          </a:prstGeom>
        </p:spPr>
      </p:pic>
      <p:pic>
        <p:nvPicPr>
          <p:cNvPr id="7" name="Picture 3">
            <a:extLst>
              <a:ext uri="{FF2B5EF4-FFF2-40B4-BE49-F238E27FC236}">
                <a16:creationId xmlns:a16="http://schemas.microsoft.com/office/drawing/2014/main" id="{777D41D2-EE95-9A74-2A54-1EA7B04BB76F}"/>
              </a:ext>
            </a:extLst>
          </p:cNvPr>
          <p:cNvPicPr>
            <a:picLocks noChangeAspect="1"/>
          </p:cNvPicPr>
          <p:nvPr/>
        </p:nvPicPr>
        <p:blipFill>
          <a:blip r:embed="rId3"/>
          <a:srcRect/>
          <a:stretch>
            <a:fillRect/>
          </a:stretch>
        </p:blipFill>
        <p:spPr>
          <a:xfrm rot="21277931">
            <a:off x="9378315" y="4596585"/>
            <a:ext cx="4654920" cy="2775496"/>
          </a:xfrm>
          <a:prstGeom prst="rect">
            <a:avLst/>
          </a:prstGeom>
        </p:spPr>
      </p:pic>
      <p:pic>
        <p:nvPicPr>
          <p:cNvPr id="10" name="Picture 11">
            <a:extLst>
              <a:ext uri="{FF2B5EF4-FFF2-40B4-BE49-F238E27FC236}">
                <a16:creationId xmlns:a16="http://schemas.microsoft.com/office/drawing/2014/main" id="{8186D408-19C3-80B8-CBD6-F64B8AF6FB0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5475" y="194750"/>
            <a:ext cx="3141425" cy="1684946"/>
          </a:xfrm>
          <a:prstGeom prst="rect">
            <a:avLst/>
          </a:prstGeom>
        </p:spPr>
      </p:pic>
      <p:pic>
        <p:nvPicPr>
          <p:cNvPr id="11" name="Picture 17">
            <a:extLst>
              <a:ext uri="{FF2B5EF4-FFF2-40B4-BE49-F238E27FC236}">
                <a16:creationId xmlns:a16="http://schemas.microsoft.com/office/drawing/2014/main" id="{BA5DA16E-6EB0-D219-AAC8-B338A1CD46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2092" y="685018"/>
            <a:ext cx="2227366" cy="1194678"/>
          </a:xfrm>
          <a:prstGeom prst="rect">
            <a:avLst/>
          </a:prstGeom>
        </p:spPr>
      </p:pic>
      <p:sp>
        <p:nvSpPr>
          <p:cNvPr id="13" name="TextBox 12">
            <a:extLst>
              <a:ext uri="{FF2B5EF4-FFF2-40B4-BE49-F238E27FC236}">
                <a16:creationId xmlns:a16="http://schemas.microsoft.com/office/drawing/2014/main" id="{CE84BFBD-2E21-F7B9-1942-61CE59A0EC90}"/>
              </a:ext>
            </a:extLst>
          </p:cNvPr>
          <p:cNvSpPr txBox="1"/>
          <p:nvPr/>
        </p:nvSpPr>
        <p:spPr>
          <a:xfrm>
            <a:off x="682491" y="1660265"/>
            <a:ext cx="10827015" cy="2258054"/>
          </a:xfrm>
          <a:prstGeom prst="rect">
            <a:avLst/>
          </a:prstGeom>
          <a:noFill/>
        </p:spPr>
        <p:txBody>
          <a:bodyPr wrap="square" rtlCol="0">
            <a:spAutoFit/>
          </a:bodyPr>
          <a:lstStyle/>
          <a:p>
            <a:pPr algn="ctr">
              <a:lnSpc>
                <a:spcPct val="150000"/>
              </a:lnSpc>
            </a:pPr>
            <a:r>
              <a:rPr lang="en-US" sz="5000" b="1">
                <a:solidFill>
                  <a:schemeClr val="accent6">
                    <a:lumMod val="75000"/>
                  </a:schemeClr>
                </a:solidFill>
                <a:latin typeface="Arial" panose="020B0604020202020204" pitchFamily="34" charset="0"/>
                <a:cs typeface="Arial" panose="020B0604020202020204" pitchFamily="34" charset="0"/>
              </a:rPr>
              <a:t>CHÀO MỪNG CÁC EM ĐẾN VỚI BUỔI HỌC NGÀY HÔM NAY!</a:t>
            </a:r>
          </a:p>
        </p:txBody>
      </p:sp>
    </p:spTree>
    <p:extLst>
      <p:ext uri="{BB962C8B-B14F-4D97-AF65-F5344CB8AC3E}">
        <p14:creationId xmlns:p14="http://schemas.microsoft.com/office/powerpoint/2010/main" val="453052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6908EB-D74B-F375-2A9F-4042C9769A32}"/>
              </a:ext>
            </a:extLst>
          </p:cNvPr>
          <p:cNvSpPr txBox="1"/>
          <p:nvPr/>
        </p:nvSpPr>
        <p:spPr>
          <a:xfrm>
            <a:off x="3766868" y="336430"/>
            <a:ext cx="4658264" cy="630942"/>
          </a:xfrm>
          <a:prstGeom prst="rect">
            <a:avLst/>
          </a:prstGeom>
          <a:noFill/>
        </p:spPr>
        <p:txBody>
          <a:bodyPr wrap="square" rtlCol="0">
            <a:spAutoFit/>
          </a:bodyPr>
          <a:lstStyle/>
          <a:p>
            <a:pPr algn="ctr"/>
            <a:r>
              <a:rPr lang="en-US" sz="3500" b="1">
                <a:solidFill>
                  <a:schemeClr val="accent2">
                    <a:lumMod val="75000"/>
                  </a:schemeClr>
                </a:solidFill>
                <a:latin typeface="Arial" panose="020B0604020202020204" pitchFamily="34" charset="0"/>
                <a:cs typeface="Arial" panose="020B0604020202020204" pitchFamily="34" charset="0"/>
              </a:rPr>
              <a:t>CÂU HỎI CỦNG CỐ </a:t>
            </a:r>
          </a:p>
        </p:txBody>
      </p:sp>
      <p:sp>
        <p:nvSpPr>
          <p:cNvPr id="5" name="TextBox 4">
            <a:extLst>
              <a:ext uri="{FF2B5EF4-FFF2-40B4-BE49-F238E27FC236}">
                <a16:creationId xmlns:a16="http://schemas.microsoft.com/office/drawing/2014/main" id="{A876545D-E3FF-68CF-9F01-ECA4B8B75E0A}"/>
              </a:ext>
            </a:extLst>
          </p:cNvPr>
          <p:cNvSpPr txBox="1"/>
          <p:nvPr/>
        </p:nvSpPr>
        <p:spPr>
          <a:xfrm>
            <a:off x="1818736" y="1100947"/>
            <a:ext cx="8554528" cy="477054"/>
          </a:xfrm>
          <a:prstGeom prst="rect">
            <a:avLst/>
          </a:prstGeom>
          <a:noFill/>
        </p:spPr>
        <p:txBody>
          <a:bodyPr wrap="square" rtlCol="0">
            <a:spAutoFit/>
          </a:bodyPr>
          <a:lstStyle/>
          <a:p>
            <a:pPr algn="ctr"/>
            <a:r>
              <a:rPr lang="fr-FR" sz="2500" b="1" i="1">
                <a:effectLst/>
                <a:latin typeface="Arial" panose="020B0604020202020204" pitchFamily="34" charset="0"/>
                <a:ea typeface="Calibri" panose="020F0502020204030204" pitchFamily="34" charset="0"/>
                <a:cs typeface="Arial" panose="020B0604020202020204" pitchFamily="34" charset="0"/>
              </a:rPr>
              <a:t>1. Trên trang web có các loại thông tin nào?</a:t>
            </a:r>
            <a:endParaRPr lang="en-US" sz="2500" b="1" i="1">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8">
            <a:extLst>
              <a:ext uri="{FF2B5EF4-FFF2-40B4-BE49-F238E27FC236}">
                <a16:creationId xmlns:a16="http://schemas.microsoft.com/office/drawing/2014/main" id="{73DDAC3E-0F7B-4950-C87B-85D9FF772A6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10780" y="3070171"/>
            <a:ext cx="3581220" cy="3787829"/>
          </a:xfrm>
          <a:prstGeom prst="rect">
            <a:avLst/>
          </a:prstGeom>
        </p:spPr>
      </p:pic>
      <p:sp>
        <p:nvSpPr>
          <p:cNvPr id="8" name="Rectangle: Rounded Corners 7">
            <a:extLst>
              <a:ext uri="{FF2B5EF4-FFF2-40B4-BE49-F238E27FC236}">
                <a16:creationId xmlns:a16="http://schemas.microsoft.com/office/drawing/2014/main" id="{BFE96B05-E194-D928-01F0-F7C4A37C2769}"/>
              </a:ext>
            </a:extLst>
          </p:cNvPr>
          <p:cNvSpPr/>
          <p:nvPr/>
        </p:nvSpPr>
        <p:spPr>
          <a:xfrm>
            <a:off x="932416" y="2001026"/>
            <a:ext cx="7564603" cy="5952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A. Chỉ có thông tin là văn bản và hình ảnh</a:t>
            </a:r>
          </a:p>
        </p:txBody>
      </p:sp>
      <p:sp>
        <p:nvSpPr>
          <p:cNvPr id="3" name="Rectangle: Rounded Corners 2">
            <a:extLst>
              <a:ext uri="{FF2B5EF4-FFF2-40B4-BE49-F238E27FC236}">
                <a16:creationId xmlns:a16="http://schemas.microsoft.com/office/drawing/2014/main" id="{F91EBB0A-9EDF-A3E5-2070-FC84A5927C27}"/>
              </a:ext>
            </a:extLst>
          </p:cNvPr>
          <p:cNvSpPr/>
          <p:nvPr/>
        </p:nvSpPr>
        <p:spPr>
          <a:xfrm>
            <a:off x="932414" y="2783076"/>
            <a:ext cx="7564603" cy="5952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B. Chỉ có thông tin là hình ảnh và âm thanh</a:t>
            </a:r>
          </a:p>
        </p:txBody>
      </p:sp>
      <p:sp>
        <p:nvSpPr>
          <p:cNvPr id="7" name="Rectangle: Rounded Corners 6">
            <a:extLst>
              <a:ext uri="{FF2B5EF4-FFF2-40B4-BE49-F238E27FC236}">
                <a16:creationId xmlns:a16="http://schemas.microsoft.com/office/drawing/2014/main" id="{954226F4-9FFA-B3AE-D1A3-0854B72B6809}"/>
              </a:ext>
            </a:extLst>
          </p:cNvPr>
          <p:cNvSpPr/>
          <p:nvPr/>
        </p:nvSpPr>
        <p:spPr>
          <a:xfrm>
            <a:off x="932414" y="3591690"/>
            <a:ext cx="7564603" cy="5952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C. Chỉ có thông tin là video</a:t>
            </a:r>
          </a:p>
        </p:txBody>
      </p:sp>
      <p:sp>
        <p:nvSpPr>
          <p:cNvPr id="9" name="Rectangle: Rounded Corners 8">
            <a:extLst>
              <a:ext uri="{FF2B5EF4-FFF2-40B4-BE49-F238E27FC236}">
                <a16:creationId xmlns:a16="http://schemas.microsoft.com/office/drawing/2014/main" id="{37116141-CE47-0416-96A2-FD9124D16395}"/>
              </a:ext>
            </a:extLst>
          </p:cNvPr>
          <p:cNvSpPr/>
          <p:nvPr/>
        </p:nvSpPr>
        <p:spPr>
          <a:xfrm>
            <a:off x="932414" y="4400305"/>
            <a:ext cx="7564603" cy="11818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500">
                <a:solidFill>
                  <a:schemeClr val="tx1"/>
                </a:solidFill>
                <a:latin typeface="Arial" panose="020B0604020202020204" pitchFamily="34" charset="0"/>
                <a:cs typeface="Arial" panose="020B0604020202020204" pitchFamily="34" charset="0"/>
              </a:rPr>
              <a:t>D. Có các thông tin là văn bản, hình ảnh, âm thanh, video và siêu liên kết</a:t>
            </a:r>
          </a:p>
        </p:txBody>
      </p:sp>
    </p:spTree>
    <p:extLst>
      <p:ext uri="{BB962C8B-B14F-4D97-AF65-F5344CB8AC3E}">
        <p14:creationId xmlns:p14="http://schemas.microsoft.com/office/powerpoint/2010/main" val="1550049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92D05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P spid="3" grpId="0" animBg="1"/>
      <p:bldP spid="7"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6908EB-D74B-F375-2A9F-4042C9769A32}"/>
              </a:ext>
            </a:extLst>
          </p:cNvPr>
          <p:cNvSpPr txBox="1"/>
          <p:nvPr/>
        </p:nvSpPr>
        <p:spPr>
          <a:xfrm>
            <a:off x="3766868" y="336430"/>
            <a:ext cx="4658264" cy="630942"/>
          </a:xfrm>
          <a:prstGeom prst="rect">
            <a:avLst/>
          </a:prstGeom>
          <a:noFill/>
        </p:spPr>
        <p:txBody>
          <a:bodyPr wrap="square" rtlCol="0">
            <a:spAutoFit/>
          </a:bodyPr>
          <a:lstStyle/>
          <a:p>
            <a:pPr algn="ctr"/>
            <a:r>
              <a:rPr lang="en-US" sz="3500" b="1">
                <a:solidFill>
                  <a:schemeClr val="accent2">
                    <a:lumMod val="75000"/>
                  </a:schemeClr>
                </a:solidFill>
                <a:latin typeface="Arial" panose="020B0604020202020204" pitchFamily="34" charset="0"/>
                <a:cs typeface="Arial" panose="020B0604020202020204" pitchFamily="34" charset="0"/>
              </a:rPr>
              <a:t>CÂU HỎI CỦNG CỐ </a:t>
            </a:r>
          </a:p>
        </p:txBody>
      </p:sp>
      <p:sp>
        <p:nvSpPr>
          <p:cNvPr id="5" name="TextBox 4">
            <a:extLst>
              <a:ext uri="{FF2B5EF4-FFF2-40B4-BE49-F238E27FC236}">
                <a16:creationId xmlns:a16="http://schemas.microsoft.com/office/drawing/2014/main" id="{A876545D-E3FF-68CF-9F01-ECA4B8B75E0A}"/>
              </a:ext>
            </a:extLst>
          </p:cNvPr>
          <p:cNvSpPr txBox="1"/>
          <p:nvPr/>
        </p:nvSpPr>
        <p:spPr>
          <a:xfrm>
            <a:off x="521538" y="1489136"/>
            <a:ext cx="11148923" cy="1175258"/>
          </a:xfrm>
          <a:prstGeom prst="rect">
            <a:avLst/>
          </a:prstGeom>
          <a:noFill/>
        </p:spPr>
        <p:txBody>
          <a:bodyPr wrap="square" rtlCol="0">
            <a:spAutoFit/>
          </a:bodyPr>
          <a:lstStyle/>
          <a:p>
            <a:pPr algn="just">
              <a:lnSpc>
                <a:spcPct val="150000"/>
              </a:lnSpc>
            </a:pPr>
            <a:r>
              <a:rPr lang="fr-FR" sz="2500" b="1" i="1">
                <a:latin typeface="Arial" panose="020B0604020202020204" pitchFamily="34" charset="0"/>
                <a:ea typeface="Calibri" panose="020F0502020204030204" pitchFamily="34" charset="0"/>
                <a:cs typeface="Arial" panose="020B0604020202020204" pitchFamily="34" charset="0"/>
              </a:rPr>
              <a:t>2. Sau đây là hình ảnh khi con trỏ chuột đến một số vị trí trên trang web. Em hãy cho biết mục nào có chứa siêu liên kết?</a:t>
            </a:r>
            <a:endParaRPr lang="en-US" sz="2500" b="1" i="1">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969FA86-4BDE-B79D-8FD3-E8E254D11727}"/>
              </a:ext>
            </a:extLst>
          </p:cNvPr>
          <p:cNvPicPr>
            <a:picLocks noChangeAspect="1"/>
          </p:cNvPicPr>
          <p:nvPr/>
        </p:nvPicPr>
        <p:blipFill rotWithShape="1">
          <a:blip r:embed="rId2">
            <a:extLst>
              <a:ext uri="{28A0092B-C50C-407E-A947-70E740481C1C}">
                <a14:useLocalDpi xmlns:a14="http://schemas.microsoft.com/office/drawing/2010/main" val="0"/>
              </a:ext>
            </a:extLst>
          </a:blip>
          <a:srcRect t="3079"/>
          <a:stretch/>
        </p:blipFill>
        <p:spPr>
          <a:xfrm>
            <a:off x="270248" y="3140015"/>
            <a:ext cx="11651503" cy="1505699"/>
          </a:xfrm>
          <a:prstGeom prst="rect">
            <a:avLst/>
          </a:prstGeom>
        </p:spPr>
      </p:pic>
      <p:pic>
        <p:nvPicPr>
          <p:cNvPr id="13" name="Graphic 12" descr="Checkmark with solid fill">
            <a:extLst>
              <a:ext uri="{FF2B5EF4-FFF2-40B4-BE49-F238E27FC236}">
                <a16:creationId xmlns:a16="http://schemas.microsoft.com/office/drawing/2014/main" id="{507F59A5-C3E9-00C9-9E2C-D137A49BC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352135" y="3398283"/>
            <a:ext cx="1063925" cy="1063925"/>
          </a:xfrm>
          <a:prstGeom prst="rect">
            <a:avLst/>
          </a:prstGeom>
        </p:spPr>
      </p:pic>
    </p:spTree>
    <p:extLst>
      <p:ext uri="{BB962C8B-B14F-4D97-AF65-F5344CB8AC3E}">
        <p14:creationId xmlns:p14="http://schemas.microsoft.com/office/powerpoint/2010/main" val="3479298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3CE82EE-A440-72EC-64A5-4091D76494CA}"/>
              </a:ext>
            </a:extLst>
          </p:cNvPr>
          <p:cNvPicPr>
            <a:picLocks noChangeAspect="1"/>
          </p:cNvPicPr>
          <p:nvPr/>
        </p:nvPicPr>
        <p:blipFill>
          <a:blip r:embed="rId2"/>
          <a:srcRect/>
          <a:stretch>
            <a:fillRect/>
          </a:stretch>
        </p:blipFill>
        <p:spPr>
          <a:xfrm>
            <a:off x="4279359" y="4364876"/>
            <a:ext cx="6452868" cy="3194170"/>
          </a:xfrm>
          <a:prstGeom prst="rect">
            <a:avLst/>
          </a:prstGeom>
        </p:spPr>
      </p:pic>
      <p:pic>
        <p:nvPicPr>
          <p:cNvPr id="4" name="Picture 2">
            <a:extLst>
              <a:ext uri="{FF2B5EF4-FFF2-40B4-BE49-F238E27FC236}">
                <a16:creationId xmlns:a16="http://schemas.microsoft.com/office/drawing/2014/main" id="{4D4DBB94-3303-6A2C-9E10-300C7747596C}"/>
              </a:ext>
            </a:extLst>
          </p:cNvPr>
          <p:cNvPicPr>
            <a:picLocks noChangeAspect="1"/>
          </p:cNvPicPr>
          <p:nvPr/>
        </p:nvPicPr>
        <p:blipFill>
          <a:blip r:embed="rId2"/>
          <a:srcRect/>
          <a:stretch>
            <a:fillRect/>
          </a:stretch>
        </p:blipFill>
        <p:spPr>
          <a:xfrm>
            <a:off x="-1503735" y="3898802"/>
            <a:ext cx="6200022" cy="3069011"/>
          </a:xfrm>
          <a:prstGeom prst="rect">
            <a:avLst/>
          </a:prstGeom>
        </p:spPr>
      </p:pic>
      <p:pic>
        <p:nvPicPr>
          <p:cNvPr id="5" name="Picture 3">
            <a:extLst>
              <a:ext uri="{FF2B5EF4-FFF2-40B4-BE49-F238E27FC236}">
                <a16:creationId xmlns:a16="http://schemas.microsoft.com/office/drawing/2014/main" id="{F7DB408A-9732-EDDB-CE78-F503B1F81AD9}"/>
              </a:ext>
            </a:extLst>
          </p:cNvPr>
          <p:cNvPicPr>
            <a:picLocks noChangeAspect="1"/>
          </p:cNvPicPr>
          <p:nvPr/>
        </p:nvPicPr>
        <p:blipFill>
          <a:blip r:embed="rId3"/>
          <a:srcRect/>
          <a:stretch>
            <a:fillRect/>
          </a:stretch>
        </p:blipFill>
        <p:spPr>
          <a:xfrm rot="945634">
            <a:off x="3900460" y="4912009"/>
            <a:ext cx="4391079" cy="2618181"/>
          </a:xfrm>
          <a:prstGeom prst="rect">
            <a:avLst/>
          </a:prstGeom>
        </p:spPr>
      </p:pic>
      <p:pic>
        <p:nvPicPr>
          <p:cNvPr id="7" name="Picture 3">
            <a:extLst>
              <a:ext uri="{FF2B5EF4-FFF2-40B4-BE49-F238E27FC236}">
                <a16:creationId xmlns:a16="http://schemas.microsoft.com/office/drawing/2014/main" id="{777D41D2-EE95-9A74-2A54-1EA7B04BB76F}"/>
              </a:ext>
            </a:extLst>
          </p:cNvPr>
          <p:cNvPicPr>
            <a:picLocks noChangeAspect="1"/>
          </p:cNvPicPr>
          <p:nvPr/>
        </p:nvPicPr>
        <p:blipFill>
          <a:blip r:embed="rId3"/>
          <a:srcRect/>
          <a:stretch>
            <a:fillRect/>
          </a:stretch>
        </p:blipFill>
        <p:spPr>
          <a:xfrm rot="21277931">
            <a:off x="9378315" y="4596585"/>
            <a:ext cx="4654920" cy="2775496"/>
          </a:xfrm>
          <a:prstGeom prst="rect">
            <a:avLst/>
          </a:prstGeom>
        </p:spPr>
      </p:pic>
      <p:pic>
        <p:nvPicPr>
          <p:cNvPr id="10" name="Picture 11">
            <a:extLst>
              <a:ext uri="{FF2B5EF4-FFF2-40B4-BE49-F238E27FC236}">
                <a16:creationId xmlns:a16="http://schemas.microsoft.com/office/drawing/2014/main" id="{8186D408-19C3-80B8-CBD6-F64B8AF6FB0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5475" y="194750"/>
            <a:ext cx="3141425" cy="1684946"/>
          </a:xfrm>
          <a:prstGeom prst="rect">
            <a:avLst/>
          </a:prstGeom>
        </p:spPr>
      </p:pic>
      <p:pic>
        <p:nvPicPr>
          <p:cNvPr id="11" name="Picture 17">
            <a:extLst>
              <a:ext uri="{FF2B5EF4-FFF2-40B4-BE49-F238E27FC236}">
                <a16:creationId xmlns:a16="http://schemas.microsoft.com/office/drawing/2014/main" id="{BA5DA16E-6EB0-D219-AAC8-B338A1CD46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2092" y="685018"/>
            <a:ext cx="2227366" cy="1194678"/>
          </a:xfrm>
          <a:prstGeom prst="rect">
            <a:avLst/>
          </a:prstGeom>
        </p:spPr>
      </p:pic>
      <p:sp>
        <p:nvSpPr>
          <p:cNvPr id="13" name="TextBox 12">
            <a:extLst>
              <a:ext uri="{FF2B5EF4-FFF2-40B4-BE49-F238E27FC236}">
                <a16:creationId xmlns:a16="http://schemas.microsoft.com/office/drawing/2014/main" id="{CE84BFBD-2E21-F7B9-1942-61CE59A0EC90}"/>
              </a:ext>
            </a:extLst>
          </p:cNvPr>
          <p:cNvSpPr txBox="1"/>
          <p:nvPr/>
        </p:nvSpPr>
        <p:spPr>
          <a:xfrm>
            <a:off x="755237" y="1305424"/>
            <a:ext cx="10827015" cy="2258054"/>
          </a:xfrm>
          <a:prstGeom prst="rect">
            <a:avLst/>
          </a:prstGeom>
          <a:noFill/>
        </p:spPr>
        <p:txBody>
          <a:bodyPr wrap="square" rtlCol="0">
            <a:spAutoFit/>
          </a:bodyPr>
          <a:lstStyle/>
          <a:p>
            <a:pPr algn="ctr">
              <a:lnSpc>
                <a:spcPct val="150000"/>
              </a:lnSpc>
            </a:pPr>
            <a:r>
              <a:rPr lang="en-US" sz="5000" b="1" dirty="0">
                <a:solidFill>
                  <a:schemeClr val="accent6">
                    <a:lumMod val="75000"/>
                  </a:schemeClr>
                </a:solidFill>
                <a:latin typeface="Arial" panose="020B0604020202020204" pitchFamily="34" charset="0"/>
                <a:cs typeface="Arial" panose="020B0604020202020204" pitchFamily="34" charset="0"/>
              </a:rPr>
              <a:t>CHÀO MỪNG CÁC EM ĐẾN VỚI BUỔI HỌC NGÀY HÔM NAY!</a:t>
            </a:r>
          </a:p>
        </p:txBody>
      </p:sp>
    </p:spTree>
    <p:extLst>
      <p:ext uri="{BB962C8B-B14F-4D97-AF65-F5344CB8AC3E}">
        <p14:creationId xmlns:p14="http://schemas.microsoft.com/office/powerpoint/2010/main" val="27323665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DDCEBC-666D-322D-6A43-9BC54F5F8318}"/>
              </a:ext>
            </a:extLst>
          </p:cNvPr>
          <p:cNvSpPr txBox="1"/>
          <p:nvPr/>
        </p:nvSpPr>
        <p:spPr>
          <a:xfrm>
            <a:off x="3197522" y="241416"/>
            <a:ext cx="5796951" cy="707886"/>
          </a:xfrm>
          <a:prstGeom prst="rect">
            <a:avLst/>
          </a:prstGeom>
          <a:noFill/>
        </p:spPr>
        <p:txBody>
          <a:bodyPr wrap="square" rtlCol="0">
            <a:spAutoFit/>
          </a:bodyPr>
          <a:lstStyle/>
          <a:p>
            <a:pPr algn="ctr"/>
            <a:r>
              <a:rPr lang="en-US" sz="4000" b="1" dirty="0" smtClean="0">
                <a:solidFill>
                  <a:schemeClr val="accent5">
                    <a:lumMod val="75000"/>
                  </a:schemeClr>
                </a:solidFill>
                <a:latin typeface="Arial" panose="020B0604020202020204" pitchFamily="34" charset="0"/>
                <a:cs typeface="Arial" panose="020B0604020202020204" pitchFamily="34" charset="0"/>
              </a:rPr>
              <a:t>ÔN BÀI CŨ</a:t>
            </a:r>
            <a:endParaRPr lang="en-US" sz="4000" b="1" dirty="0">
              <a:solidFill>
                <a:schemeClr val="accent5">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85972E4-8B03-A634-2BAF-EEAA0B86F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25" y="3251320"/>
            <a:ext cx="11311747" cy="2689764"/>
          </a:xfrm>
          <a:prstGeom prst="rect">
            <a:avLst/>
          </a:prstGeom>
        </p:spPr>
      </p:pic>
      <p:sp>
        <p:nvSpPr>
          <p:cNvPr id="7" name="TextBox 6">
            <a:extLst>
              <a:ext uri="{FF2B5EF4-FFF2-40B4-BE49-F238E27FC236}">
                <a16:creationId xmlns:a16="http://schemas.microsoft.com/office/drawing/2014/main" id="{63BCF235-5879-4152-582D-4CC4D2A23531}"/>
              </a:ext>
            </a:extLst>
          </p:cNvPr>
          <p:cNvSpPr txBox="1"/>
          <p:nvPr/>
        </p:nvSpPr>
        <p:spPr>
          <a:xfrm>
            <a:off x="562153" y="1132528"/>
            <a:ext cx="11067690" cy="1951496"/>
          </a:xfrm>
          <a:prstGeom prst="rect">
            <a:avLst/>
          </a:prstGeom>
          <a:noFill/>
        </p:spPr>
        <p:txBody>
          <a:bodyPr wrap="square">
            <a:spAutoFit/>
          </a:bodyPr>
          <a:lstStyle/>
          <a:p>
            <a:pPr algn="just">
              <a:lnSpc>
                <a:spcPct val="150000"/>
              </a:lnSpc>
            </a:pPr>
            <a:r>
              <a:rPr lang="en-US" sz="2800" b="1" i="1" dirty="0" err="1" smtClean="0">
                <a:latin typeface="Arial" panose="020B0604020202020204" pitchFamily="34" charset="0"/>
                <a:cs typeface="Arial" panose="020B0604020202020204" pitchFamily="34" charset="0"/>
              </a:rPr>
              <a:t>Sau</a:t>
            </a:r>
            <a:r>
              <a:rPr lang="en-US" sz="2800" b="1" i="1" dirty="0" smtClean="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đây</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là</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ảnh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khi</a:t>
            </a:r>
            <a:r>
              <a:rPr lang="en-US" sz="2800" b="1" i="1" dirty="0">
                <a:latin typeface="Arial" panose="020B0604020202020204" pitchFamily="34" charset="0"/>
                <a:cs typeface="Arial" panose="020B0604020202020204" pitchFamily="34" charset="0"/>
              </a:rPr>
              <a:t> con </a:t>
            </a:r>
            <a:r>
              <a:rPr lang="en-US" sz="2800" b="1" i="1" dirty="0" err="1">
                <a:latin typeface="Arial" panose="020B0604020202020204" pitchFamily="34" charset="0"/>
                <a:cs typeface="Arial" panose="020B0604020202020204" pitchFamily="34" charset="0"/>
              </a:rPr>
              <a:t>trỏ</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chuột</a:t>
            </a:r>
            <a:r>
              <a:rPr lang="en-US" sz="2800" b="1" i="1" dirty="0">
                <a:latin typeface="Arial" panose="020B0604020202020204" pitchFamily="34" charset="0"/>
                <a:cs typeface="Arial" panose="020B0604020202020204" pitchFamily="34" charset="0"/>
              </a:rPr>
              <a:t> di </a:t>
            </a:r>
            <a:r>
              <a:rPr lang="en-US" sz="2800" b="1" i="1" dirty="0" err="1">
                <a:latin typeface="Arial" panose="020B0604020202020204" pitchFamily="34" charset="0"/>
                <a:cs typeface="Arial" panose="020B0604020202020204" pitchFamily="34" charset="0"/>
              </a:rPr>
              <a:t>chuyển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đến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một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số</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vị</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trí</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trên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trang</a:t>
            </a:r>
            <a:r>
              <a:rPr lang="en-US" sz="2800" b="1" i="1" dirty="0">
                <a:latin typeface="Arial" panose="020B0604020202020204" pitchFamily="34" charset="0"/>
                <a:cs typeface="Arial" panose="020B0604020202020204" pitchFamily="34" charset="0"/>
              </a:rPr>
              <a:t> web </a:t>
            </a:r>
            <a:r>
              <a:rPr lang="en-US" sz="2800" b="1" i="1" dirty="0" err="1">
                <a:latin typeface="Arial" panose="020B0604020202020204" pitchFamily="34" charset="0"/>
                <a:cs typeface="Arial" panose="020B0604020202020204" pitchFamily="34" charset="0"/>
              </a:rPr>
              <a:t>mà</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bạn</a:t>
            </a:r>
            <a:r>
              <a:rPr lang="en-US" sz="2800" b="1" i="1" dirty="0">
                <a:latin typeface="Arial" panose="020B0604020202020204" pitchFamily="34" charset="0"/>
                <a:cs typeface="Arial" panose="020B0604020202020204" pitchFamily="34" charset="0"/>
              </a:rPr>
              <a:t> An </a:t>
            </a:r>
            <a:r>
              <a:rPr lang="en-US" sz="2800" b="1" i="1" dirty="0" err="1">
                <a:latin typeface="Arial" panose="020B0604020202020204" pitchFamily="34" charset="0"/>
                <a:cs typeface="Arial" panose="020B0604020202020204" pitchFamily="34" charset="0"/>
              </a:rPr>
              <a:t>đang</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xem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hãy</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cho</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biết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những</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vị</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trí</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nào</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chứa</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siêu</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liên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kết</a:t>
            </a:r>
            <a:r>
              <a:rPr lang="en-US" sz="2800" b="1" i="1" dirty="0">
                <a:latin typeface="Arial" panose="020B0604020202020204" pitchFamily="34" charset="0"/>
                <a:cs typeface="Arial" panose="020B0604020202020204" pitchFamily="34" charset="0"/>
              </a:rPr>
              <a:t>?</a:t>
            </a:r>
          </a:p>
        </p:txBody>
      </p:sp>
      <p:pic>
        <p:nvPicPr>
          <p:cNvPr id="9" name="Graphic 8" descr="Checkmark with solid fill">
            <a:extLst>
              <a:ext uri="{FF2B5EF4-FFF2-40B4-BE49-F238E27FC236}">
                <a16:creationId xmlns:a16="http://schemas.microsoft.com/office/drawing/2014/main" id="{742E7CD1-9934-9A48-9A32-A15A0892E53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663351" y="3429000"/>
            <a:ext cx="914400" cy="914400"/>
          </a:xfrm>
          <a:prstGeom prst="rect">
            <a:avLst/>
          </a:prstGeom>
        </p:spPr>
      </p:pic>
      <p:pic>
        <p:nvPicPr>
          <p:cNvPr id="10" name="Graphic 9" descr="Checkmark with solid fill">
            <a:extLst>
              <a:ext uri="{FF2B5EF4-FFF2-40B4-BE49-F238E27FC236}">
                <a16:creationId xmlns:a16="http://schemas.microsoft.com/office/drawing/2014/main" id="{A097D5F5-E623-F267-9909-2C98A749CBE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10182" y="4942936"/>
            <a:ext cx="914400" cy="914400"/>
          </a:xfrm>
          <a:prstGeom prst="rect">
            <a:avLst/>
          </a:prstGeom>
        </p:spPr>
      </p:pic>
      <p:grpSp>
        <p:nvGrpSpPr>
          <p:cNvPr id="11" name="Group 10">
            <a:extLst>
              <a:ext uri="{FF2B5EF4-FFF2-40B4-BE49-F238E27FC236}">
                <a16:creationId xmlns:a16="http://schemas.microsoft.com/office/drawing/2014/main" id="{7381B218-A72A-4B8A-7901-7541CA4FFCF3}"/>
              </a:ext>
            </a:extLst>
          </p:cNvPr>
          <p:cNvGrpSpPr/>
          <p:nvPr/>
        </p:nvGrpSpPr>
        <p:grpSpPr>
          <a:xfrm>
            <a:off x="-212785" y="395824"/>
            <a:ext cx="2481532" cy="707886"/>
            <a:chOff x="-152400" y="687287"/>
            <a:chExt cx="2481532" cy="707886"/>
          </a:xfrm>
        </p:grpSpPr>
        <p:sp>
          <p:nvSpPr>
            <p:cNvPr id="12" name="Rectangle 11">
              <a:extLst>
                <a:ext uri="{FF2B5EF4-FFF2-40B4-BE49-F238E27FC236}">
                  <a16:creationId xmlns:a16="http://schemas.microsoft.com/office/drawing/2014/main" id="{C4297FB5-0096-81F5-448B-090ED50A8AB8}"/>
                </a:ext>
              </a:extLst>
            </p:cNvPr>
            <p:cNvSpPr/>
            <p:nvPr/>
          </p:nvSpPr>
          <p:spPr>
            <a:xfrm>
              <a:off x="-152400" y="687287"/>
              <a:ext cx="2481532"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C4E023-9ABE-8808-C780-C520381E2E6C}"/>
                </a:ext>
              </a:extLst>
            </p:cNvPr>
            <p:cNvSpPr txBox="1"/>
            <p:nvPr/>
          </p:nvSpPr>
          <p:spPr>
            <a:xfrm>
              <a:off x="396121" y="764231"/>
              <a:ext cx="1679043" cy="584775"/>
            </a:xfrm>
            <a:prstGeom prst="rect">
              <a:avLst/>
            </a:prstGeom>
            <a:noFill/>
          </p:spPr>
          <p:txBody>
            <a:bodyPr wrap="square" rtlCol="0">
              <a:spAutoFit/>
            </a:bodyPr>
            <a:lstStyle/>
            <a:p>
              <a:r>
                <a:rPr lang="en-US" sz="3200" b="1" i="1" dirty="0" err="1">
                  <a:latin typeface="Arial" panose="020B0604020202020204" pitchFamily="34" charset="0"/>
                  <a:cs typeface="Arial" panose="020B0604020202020204" pitchFamily="34" charset="0"/>
                </a:rPr>
                <a:t>Câu</a:t>
              </a:r>
              <a:r>
                <a:rPr lang="en-US" sz="3200" b="1" i="1" dirty="0">
                  <a:latin typeface="Arial" panose="020B0604020202020204" pitchFamily="34" charset="0"/>
                  <a:cs typeface="Arial" panose="020B0604020202020204" pitchFamily="34" charset="0"/>
                </a:rPr>
                <a:t> </a:t>
              </a:r>
              <a:r>
                <a:rPr lang="en-US" sz="3200" b="1" i="1" dirty="0" smtClean="0">
                  <a:latin typeface="Arial" panose="020B0604020202020204" pitchFamily="34" charset="0"/>
                  <a:cs typeface="Arial" panose="020B0604020202020204" pitchFamily="34" charset="0"/>
                </a:rPr>
                <a:t>1</a:t>
              </a:r>
              <a:endParaRPr lang="en-US" sz="3000" b="1" dirty="0">
                <a:latin typeface="Arial" panose="020B0604020202020204" pitchFamily="34" charset="0"/>
                <a:cs typeface="Arial" panose="020B0604020202020204" pitchFamily="34" charset="0"/>
              </a:endParaRPr>
            </a:p>
          </p:txBody>
        </p:sp>
      </p:grpSp>
      <p:pic>
        <p:nvPicPr>
          <p:cNvPr id="15" name="Picture 2">
            <a:extLst>
              <a:ext uri="{FF2B5EF4-FFF2-40B4-BE49-F238E27FC236}">
                <a16:creationId xmlns:a16="http://schemas.microsoft.com/office/drawing/2014/main" id="{9D751645-B05A-B915-0945-4B036718424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1767" y="236421"/>
            <a:ext cx="1081762" cy="1026692"/>
          </a:xfrm>
          <a:prstGeom prst="rect">
            <a:avLst/>
          </a:prstGeom>
        </p:spPr>
      </p:pic>
    </p:spTree>
    <p:extLst>
      <p:ext uri="{BB962C8B-B14F-4D97-AF65-F5344CB8AC3E}">
        <p14:creationId xmlns:p14="http://schemas.microsoft.com/office/powerpoint/2010/main" val="1240513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BCF235-5879-4152-582D-4CC4D2A23531}"/>
              </a:ext>
            </a:extLst>
          </p:cNvPr>
          <p:cNvSpPr txBox="1"/>
          <p:nvPr/>
        </p:nvSpPr>
        <p:spPr>
          <a:xfrm>
            <a:off x="562155" y="1334123"/>
            <a:ext cx="11067690" cy="901593"/>
          </a:xfrm>
          <a:prstGeom prst="rect">
            <a:avLst/>
          </a:prstGeom>
          <a:noFill/>
        </p:spPr>
        <p:txBody>
          <a:bodyPr wrap="square">
            <a:spAutoFit/>
          </a:bodyPr>
          <a:lstStyle/>
          <a:p>
            <a:pPr algn="ctr">
              <a:lnSpc>
                <a:spcPct val="150000"/>
              </a:lnSpc>
            </a:pPr>
            <a:r>
              <a:rPr lang="vi-VN" sz="4000" b="1" i="1" dirty="0">
                <a:cs typeface="Arial" panose="020B0604020202020204" pitchFamily="34" charset="0"/>
              </a:rPr>
              <a:t>Câu 2. Trang web còn được gọi là</a:t>
            </a:r>
            <a:endParaRPr lang="en-US" sz="4000" b="1" i="1"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96F8106-BF03-D117-3BD3-A8AEFDB50FAB}"/>
              </a:ext>
            </a:extLst>
          </p:cNvPr>
          <p:cNvSpPr/>
          <p:nvPr/>
        </p:nvSpPr>
        <p:spPr>
          <a:xfrm>
            <a:off x="968446" y="3144927"/>
            <a:ext cx="4658265"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Siêu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liên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kết</a:t>
            </a:r>
            <a:r>
              <a:rPr lang="en-US" sz="4000" dirty="0">
                <a:solidFill>
                  <a:schemeClr val="tx1"/>
                </a:solidFill>
                <a:latin typeface="Arial" panose="020B0604020202020204" pitchFamily="34" charset="0"/>
                <a:cs typeface="Arial" panose="020B0604020202020204" pitchFamily="34" charset="0"/>
              </a:rPr>
              <a:t> </a:t>
            </a:r>
          </a:p>
        </p:txBody>
      </p:sp>
      <p:sp>
        <p:nvSpPr>
          <p:cNvPr id="6" name="Rectangle: Rounded Corners 5">
            <a:extLst>
              <a:ext uri="{FF2B5EF4-FFF2-40B4-BE49-F238E27FC236}">
                <a16:creationId xmlns:a16="http://schemas.microsoft.com/office/drawing/2014/main" id="{B1EC51F5-2A5B-F5BD-BFD4-E61D23B9E14C}"/>
              </a:ext>
            </a:extLst>
          </p:cNvPr>
          <p:cNvSpPr/>
          <p:nvPr/>
        </p:nvSpPr>
        <p:spPr>
          <a:xfrm>
            <a:off x="968446" y="4519733"/>
            <a:ext cx="4658265"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Siêu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r>
              <a:rPr lang="en-US" sz="4000" dirty="0">
                <a:solidFill>
                  <a:schemeClr val="tx1"/>
                </a:solidFill>
                <a:latin typeface="Arial" panose="020B0604020202020204" pitchFamily="34" charset="0"/>
                <a:cs typeface="Arial" panose="020B0604020202020204" pitchFamily="34" charset="0"/>
              </a:rPr>
              <a:t> </a:t>
            </a:r>
          </a:p>
        </p:txBody>
      </p:sp>
      <p:sp>
        <p:nvSpPr>
          <p:cNvPr id="8" name="Rectangle: Rounded Corners 7">
            <a:extLst>
              <a:ext uri="{FF2B5EF4-FFF2-40B4-BE49-F238E27FC236}">
                <a16:creationId xmlns:a16="http://schemas.microsoft.com/office/drawing/2014/main" id="{7E9D4F62-AE89-6DFA-7BE3-0FFCCAAB5FF3}"/>
              </a:ext>
            </a:extLst>
          </p:cNvPr>
          <p:cNvSpPr/>
          <p:nvPr/>
        </p:nvSpPr>
        <p:spPr>
          <a:xfrm>
            <a:off x="6861725" y="3146033"/>
            <a:ext cx="4658265"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Siêu văn bản</a:t>
            </a:r>
          </a:p>
        </p:txBody>
      </p:sp>
      <p:sp>
        <p:nvSpPr>
          <p:cNvPr id="11" name="Rectangle: Rounded Corners 10">
            <a:extLst>
              <a:ext uri="{FF2B5EF4-FFF2-40B4-BE49-F238E27FC236}">
                <a16:creationId xmlns:a16="http://schemas.microsoft.com/office/drawing/2014/main" id="{B62AF845-0F1A-103B-309F-D4FE2A3411B7}"/>
              </a:ext>
            </a:extLst>
          </p:cNvPr>
          <p:cNvSpPr/>
          <p:nvPr/>
        </p:nvSpPr>
        <p:spPr>
          <a:xfrm>
            <a:off x="6861725" y="4520839"/>
            <a:ext cx="4658265"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Arial" panose="020B0604020202020204" pitchFamily="34" charset="0"/>
                <a:cs typeface="Arial" panose="020B0604020202020204" pitchFamily="34" charset="0"/>
              </a:rPr>
              <a:t>  D</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âm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thanh</a:t>
            </a:r>
            <a:endParaRPr lang="en-US" sz="4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DDCEBC-666D-322D-6A43-9BC54F5F8318}"/>
              </a:ext>
            </a:extLst>
          </p:cNvPr>
          <p:cNvSpPr txBox="1"/>
          <p:nvPr/>
        </p:nvSpPr>
        <p:spPr>
          <a:xfrm>
            <a:off x="3393907" y="290030"/>
            <a:ext cx="5796951" cy="707886"/>
          </a:xfrm>
          <a:prstGeom prst="rect">
            <a:avLst/>
          </a:prstGeom>
          <a:noFill/>
        </p:spPr>
        <p:txBody>
          <a:bodyPr wrap="square" rtlCol="0">
            <a:spAutoFit/>
          </a:bodyPr>
          <a:lstStyle/>
          <a:p>
            <a:pPr algn="ctr"/>
            <a:r>
              <a:rPr lang="en-US" sz="4000" b="1" dirty="0" smtClean="0">
                <a:solidFill>
                  <a:schemeClr val="accent5">
                    <a:lumMod val="75000"/>
                  </a:schemeClr>
                </a:solidFill>
                <a:latin typeface="Arial" panose="020B0604020202020204" pitchFamily="34" charset="0"/>
                <a:cs typeface="Arial" panose="020B0604020202020204" pitchFamily="34" charset="0"/>
              </a:rPr>
              <a:t>ÔN BÀI CŨ</a:t>
            </a:r>
            <a:endParaRPr lang="en-US" sz="4000" b="1" dirty="0">
              <a:solidFill>
                <a:schemeClr val="accent5">
                  <a:lumMod val="75000"/>
                </a:schemeClr>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381B218-A72A-4B8A-7901-7541CA4FFCF3}"/>
              </a:ext>
            </a:extLst>
          </p:cNvPr>
          <p:cNvGrpSpPr/>
          <p:nvPr/>
        </p:nvGrpSpPr>
        <p:grpSpPr>
          <a:xfrm>
            <a:off x="-162465" y="137886"/>
            <a:ext cx="2481532" cy="707886"/>
            <a:chOff x="-152400" y="687287"/>
            <a:chExt cx="2481532" cy="707886"/>
          </a:xfrm>
        </p:grpSpPr>
        <p:sp>
          <p:nvSpPr>
            <p:cNvPr id="12" name="Rectangle 11">
              <a:extLst>
                <a:ext uri="{FF2B5EF4-FFF2-40B4-BE49-F238E27FC236}">
                  <a16:creationId xmlns:a16="http://schemas.microsoft.com/office/drawing/2014/main" id="{C4297FB5-0096-81F5-448B-090ED50A8AB8}"/>
                </a:ext>
              </a:extLst>
            </p:cNvPr>
            <p:cNvSpPr/>
            <p:nvPr/>
          </p:nvSpPr>
          <p:spPr>
            <a:xfrm>
              <a:off x="-152400" y="687287"/>
              <a:ext cx="2481532"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FC4E023-9ABE-8808-C780-C520381E2E6C}"/>
                </a:ext>
              </a:extLst>
            </p:cNvPr>
            <p:cNvSpPr txBox="1"/>
            <p:nvPr/>
          </p:nvSpPr>
          <p:spPr>
            <a:xfrm>
              <a:off x="396121" y="764231"/>
              <a:ext cx="1679043" cy="584775"/>
            </a:xfrm>
            <a:prstGeom prst="rect">
              <a:avLst/>
            </a:prstGeom>
            <a:noFill/>
          </p:spPr>
          <p:txBody>
            <a:bodyPr wrap="square" rtlCol="0">
              <a:spAutoFit/>
            </a:bodyPr>
            <a:lstStyle/>
            <a:p>
              <a:r>
                <a:rPr lang="en-US" sz="3200" b="1" i="1" dirty="0" err="1">
                  <a:latin typeface="Arial" panose="020B0604020202020204" pitchFamily="34" charset="0"/>
                  <a:cs typeface="Arial" panose="020B0604020202020204" pitchFamily="34" charset="0"/>
                </a:rPr>
                <a:t>Câu</a:t>
              </a:r>
              <a:r>
                <a:rPr lang="en-US" sz="3200" b="1" i="1" dirty="0">
                  <a:latin typeface="Arial" panose="020B0604020202020204" pitchFamily="34" charset="0"/>
                  <a:cs typeface="Arial" panose="020B0604020202020204" pitchFamily="34" charset="0"/>
                </a:rPr>
                <a:t> </a:t>
              </a:r>
              <a:r>
                <a:rPr lang="en-US" sz="3200" b="1" i="1" dirty="0" smtClean="0">
                  <a:latin typeface="Arial" panose="020B0604020202020204" pitchFamily="34" charset="0"/>
                  <a:cs typeface="Arial" panose="020B0604020202020204" pitchFamily="34" charset="0"/>
                </a:rPr>
                <a:t>2</a:t>
              </a:r>
              <a:endParaRPr lang="en-US" sz="3000" b="1" dirty="0">
                <a:latin typeface="Arial" panose="020B0604020202020204" pitchFamily="34" charset="0"/>
                <a:cs typeface="Arial" panose="020B0604020202020204" pitchFamily="34" charset="0"/>
              </a:endParaRPr>
            </a:p>
          </p:txBody>
        </p:sp>
      </p:grpSp>
      <p:pic>
        <p:nvPicPr>
          <p:cNvPr id="14" name="Picture 2">
            <a:extLst>
              <a:ext uri="{FF2B5EF4-FFF2-40B4-BE49-F238E27FC236}">
                <a16:creationId xmlns:a16="http://schemas.microsoft.com/office/drawing/2014/main" id="{9D751645-B05A-B915-0945-4B036718424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51202" y="-93775"/>
            <a:ext cx="1081762" cy="1026692"/>
          </a:xfrm>
          <a:prstGeom prst="rect">
            <a:avLst/>
          </a:prstGeom>
        </p:spPr>
      </p:pic>
    </p:spTree>
    <p:extLst>
      <p:ext uri="{BB962C8B-B14F-4D97-AF65-F5344CB8AC3E}">
        <p14:creationId xmlns:p14="http://schemas.microsoft.com/office/powerpoint/2010/main" val="277614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 presetClass="emph" presetSubtype="2" fill="hold" nodeType="withEffect">
                                  <p:stCondLst>
                                    <p:cond delay="0"/>
                                  </p:stCondLst>
                                  <p:childTnLst>
                                    <p:animClr clrSpc="rgb" dir="cw">
                                      <p:cBhvr>
                                        <p:cTn id="31" dur="2000" fill="hold"/>
                                        <p:tgtEl>
                                          <p:spTgt spid="8"/>
                                        </p:tgtEl>
                                        <p:attrNameLst>
                                          <p:attrName>fillcolor</p:attrName>
                                        </p:attrNameLst>
                                      </p:cBhvr>
                                      <p:to>
                                        <a:srgbClr val="00B050"/>
                                      </p:to>
                                    </p:animClr>
                                    <p:set>
                                      <p:cBhvr>
                                        <p:cTn id="32" dur="2000" fill="hold"/>
                                        <p:tgtEl>
                                          <p:spTgt spid="8"/>
                                        </p:tgtEl>
                                        <p:attrNameLst>
                                          <p:attrName>fill.type</p:attrName>
                                        </p:attrNameLst>
                                      </p:cBhvr>
                                      <p:to>
                                        <p:strVal val="solid"/>
                                      </p:to>
                                    </p:set>
                                    <p:set>
                                      <p:cBhvr>
                                        <p:cTn id="33"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P spid="8" grpId="0" animBg="1"/>
      <p:bldP spid="8" grpId="1" animBg="1"/>
      <p:bldP spid="11"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937AD48-30BD-78C7-514B-5412F9962785}"/>
              </a:ext>
            </a:extLst>
          </p:cNvPr>
          <p:cNvGrpSpPr/>
          <p:nvPr/>
        </p:nvGrpSpPr>
        <p:grpSpPr>
          <a:xfrm>
            <a:off x="-212785" y="162138"/>
            <a:ext cx="11955308" cy="1175258"/>
            <a:chOff x="-212785" y="162138"/>
            <a:chExt cx="11955308" cy="1175258"/>
          </a:xfrm>
        </p:grpSpPr>
        <p:grpSp>
          <p:nvGrpSpPr>
            <p:cNvPr id="6" name="Group 5">
              <a:extLst>
                <a:ext uri="{FF2B5EF4-FFF2-40B4-BE49-F238E27FC236}">
                  <a16:creationId xmlns:a16="http://schemas.microsoft.com/office/drawing/2014/main" id="{729D1F76-CE28-EB28-19D7-70CC22304DDC}"/>
                </a:ext>
              </a:extLst>
            </p:cNvPr>
            <p:cNvGrpSpPr/>
            <p:nvPr/>
          </p:nvGrpSpPr>
          <p:grpSpPr>
            <a:xfrm>
              <a:off x="-212785" y="236421"/>
              <a:ext cx="2916314" cy="1026692"/>
              <a:chOff x="-152400" y="527884"/>
              <a:chExt cx="2916314" cy="1026692"/>
            </a:xfrm>
          </p:grpSpPr>
          <p:sp>
            <p:nvSpPr>
              <p:cNvPr id="11" name="Rectangle 10">
                <a:extLst>
                  <a:ext uri="{FF2B5EF4-FFF2-40B4-BE49-F238E27FC236}">
                    <a16:creationId xmlns:a16="http://schemas.microsoft.com/office/drawing/2014/main" id="{7C7F315B-8F39-6394-D9EE-17EDA6B22E1E}"/>
                  </a:ext>
                </a:extLst>
              </p:cNvPr>
              <p:cNvSpPr/>
              <p:nvPr/>
            </p:nvSpPr>
            <p:spPr>
              <a:xfrm>
                <a:off x="-152400" y="687287"/>
                <a:ext cx="2481532"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D751645-B05A-B915-0945-4B036718424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2152" y="527884"/>
                <a:ext cx="1081762" cy="1026692"/>
              </a:xfrm>
              <a:prstGeom prst="rect">
                <a:avLst/>
              </a:prstGeom>
            </p:spPr>
          </p:pic>
          <p:sp>
            <p:nvSpPr>
              <p:cNvPr id="13" name="TextBox 12">
                <a:extLst>
                  <a:ext uri="{FF2B5EF4-FFF2-40B4-BE49-F238E27FC236}">
                    <a16:creationId xmlns:a16="http://schemas.microsoft.com/office/drawing/2014/main" id="{5ABEE4E2-A8F1-70DB-5C87-1B0FE417336F}"/>
                  </a:ext>
                </a:extLst>
              </p:cNvPr>
              <p:cNvSpPr txBox="1"/>
              <p:nvPr/>
            </p:nvSpPr>
            <p:spPr>
              <a:xfrm>
                <a:off x="396122" y="764231"/>
                <a:ext cx="1286030"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Câu</a:t>
                </a:r>
                <a:r>
                  <a:rPr lang="en-US" sz="3000" b="1" dirty="0" smtClean="0">
                    <a:latin typeface="Arial" panose="020B0604020202020204" pitchFamily="34" charset="0"/>
                    <a:cs typeface="Arial" panose="020B0604020202020204" pitchFamily="34" charset="0"/>
                  </a:rPr>
                  <a:t> 3</a:t>
                </a:r>
                <a:endParaRPr lang="en-US" sz="3000" b="1" dirty="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B3B7A06D-2D23-6B1C-5C93-568A5FBBD5BF}"/>
                </a:ext>
              </a:extLst>
            </p:cNvPr>
            <p:cNvSpPr txBox="1"/>
            <p:nvPr/>
          </p:nvSpPr>
          <p:spPr>
            <a:xfrm>
              <a:off x="2703529" y="162138"/>
              <a:ext cx="9038994" cy="1175258"/>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Em hãy ghép mỗi hình ảnh cắt từ trang web với loại thông tin phù hợp</a:t>
              </a:r>
            </a:p>
          </p:txBody>
        </p:sp>
      </p:grpSp>
      <p:pic>
        <p:nvPicPr>
          <p:cNvPr id="23" name="Picture 4" descr="truyện ngắn ý nghĩa cậu bé chăn cừu và chó sói">
            <a:extLst>
              <a:ext uri="{FF2B5EF4-FFF2-40B4-BE49-F238E27FC236}">
                <a16:creationId xmlns:a16="http://schemas.microsoft.com/office/drawing/2014/main" id="{795B6CBE-6F90-73AA-E6BB-F8CC72573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97" y="1576169"/>
            <a:ext cx="4139947" cy="3107720"/>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81564C9-6305-F597-D8CF-1AD1B017F7E3}"/>
              </a:ext>
            </a:extLst>
          </p:cNvPr>
          <p:cNvPicPr>
            <a:picLocks noChangeAspect="1"/>
          </p:cNvPicPr>
          <p:nvPr/>
        </p:nvPicPr>
        <p:blipFill rotWithShape="1">
          <a:blip r:embed="rId5"/>
          <a:srcRect l="25191" r="24695"/>
          <a:stretch/>
        </p:blipFill>
        <p:spPr>
          <a:xfrm>
            <a:off x="5551318" y="2750241"/>
            <a:ext cx="6016031" cy="1252948"/>
          </a:xfrm>
          <a:prstGeom prst="rect">
            <a:avLst/>
          </a:prstGeom>
        </p:spPr>
      </p:pic>
      <p:sp>
        <p:nvSpPr>
          <p:cNvPr id="2" name="Rectangle: Rounded Corners 1">
            <a:extLst>
              <a:ext uri="{FF2B5EF4-FFF2-40B4-BE49-F238E27FC236}">
                <a16:creationId xmlns:a16="http://schemas.microsoft.com/office/drawing/2014/main" id="{F718566D-B7BB-9138-3578-BE4E9382229D}"/>
              </a:ext>
            </a:extLst>
          </p:cNvPr>
          <p:cNvSpPr/>
          <p:nvPr/>
        </p:nvSpPr>
        <p:spPr>
          <a:xfrm>
            <a:off x="2825371" y="5416035"/>
            <a:ext cx="2725947" cy="88260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Âm thanh </a:t>
            </a:r>
          </a:p>
        </p:txBody>
      </p:sp>
      <p:sp>
        <p:nvSpPr>
          <p:cNvPr id="3" name="Rectangle: Rounded Corners 2">
            <a:extLst>
              <a:ext uri="{FF2B5EF4-FFF2-40B4-BE49-F238E27FC236}">
                <a16:creationId xmlns:a16="http://schemas.microsoft.com/office/drawing/2014/main" id="{CAC8E650-7608-AEC0-6A19-4AEF7D443075}"/>
              </a:ext>
            </a:extLst>
          </p:cNvPr>
          <p:cNvSpPr/>
          <p:nvPr/>
        </p:nvSpPr>
        <p:spPr>
          <a:xfrm>
            <a:off x="6412411" y="5416035"/>
            <a:ext cx="2725947" cy="88260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Hình ảnh </a:t>
            </a:r>
          </a:p>
        </p:txBody>
      </p:sp>
    </p:spTree>
    <p:extLst>
      <p:ext uri="{BB962C8B-B14F-4D97-AF65-F5344CB8AC3E}">
        <p14:creationId xmlns:p14="http://schemas.microsoft.com/office/powerpoint/2010/main" val="1518621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2.08333E-7 3.33333E-6 L -0.42825 -0.08912 " pathEditMode="relative" rAng="0" ptsTypes="AA">
                                      <p:cBhvr>
                                        <p:cTn id="20" dur="2000" fill="hold"/>
                                        <p:tgtEl>
                                          <p:spTgt spid="3"/>
                                        </p:tgtEl>
                                        <p:attrNameLst>
                                          <p:attrName>ppt_x</p:attrName>
                                          <p:attrName>ppt_y</p:attrName>
                                        </p:attrNameLst>
                                      </p:cBhvr>
                                      <p:rCtr x="-21419" y="-4468"/>
                                    </p:animMotion>
                                  </p:childTnLst>
                                </p:cTn>
                              </p:par>
                              <p:par>
                                <p:cTn id="21" presetID="42" presetClass="path" presetSubtype="0" accel="50000" decel="50000" fill="hold" grpId="1" nodeType="withEffect">
                                  <p:stCondLst>
                                    <p:cond delay="0"/>
                                  </p:stCondLst>
                                  <p:childTnLst>
                                    <p:animMotion origin="layout" path="M 4.16667E-7 3.33333E-6 L 0.37031 -0.10695 " pathEditMode="relative" rAng="0" ptsTypes="AA">
                                      <p:cBhvr>
                                        <p:cTn id="22" dur="2000" fill="hold"/>
                                        <p:tgtEl>
                                          <p:spTgt spid="2"/>
                                        </p:tgtEl>
                                        <p:attrNameLst>
                                          <p:attrName>ppt_x</p:attrName>
                                          <p:attrName>ppt_y</p:attrName>
                                        </p:attrNameLst>
                                      </p:cBhvr>
                                      <p:rCtr x="18516"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937AD48-30BD-78C7-514B-5412F9962785}"/>
              </a:ext>
            </a:extLst>
          </p:cNvPr>
          <p:cNvGrpSpPr/>
          <p:nvPr/>
        </p:nvGrpSpPr>
        <p:grpSpPr>
          <a:xfrm>
            <a:off x="-212785" y="162138"/>
            <a:ext cx="11955308" cy="1175258"/>
            <a:chOff x="-212785" y="162138"/>
            <a:chExt cx="11955308" cy="1175258"/>
          </a:xfrm>
        </p:grpSpPr>
        <p:grpSp>
          <p:nvGrpSpPr>
            <p:cNvPr id="6" name="Group 5">
              <a:extLst>
                <a:ext uri="{FF2B5EF4-FFF2-40B4-BE49-F238E27FC236}">
                  <a16:creationId xmlns:a16="http://schemas.microsoft.com/office/drawing/2014/main" id="{729D1F76-CE28-EB28-19D7-70CC22304DDC}"/>
                </a:ext>
              </a:extLst>
            </p:cNvPr>
            <p:cNvGrpSpPr/>
            <p:nvPr/>
          </p:nvGrpSpPr>
          <p:grpSpPr>
            <a:xfrm>
              <a:off x="-212785" y="236421"/>
              <a:ext cx="2916314" cy="1026692"/>
              <a:chOff x="-152400" y="527884"/>
              <a:chExt cx="2916314" cy="1026692"/>
            </a:xfrm>
          </p:grpSpPr>
          <p:sp>
            <p:nvSpPr>
              <p:cNvPr id="11" name="Rectangle 10">
                <a:extLst>
                  <a:ext uri="{FF2B5EF4-FFF2-40B4-BE49-F238E27FC236}">
                    <a16:creationId xmlns:a16="http://schemas.microsoft.com/office/drawing/2014/main" id="{7C7F315B-8F39-6394-D9EE-17EDA6B22E1E}"/>
                  </a:ext>
                </a:extLst>
              </p:cNvPr>
              <p:cNvSpPr/>
              <p:nvPr/>
            </p:nvSpPr>
            <p:spPr>
              <a:xfrm>
                <a:off x="-152400" y="687287"/>
                <a:ext cx="2481532"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D751645-B05A-B915-0945-4B036718424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2152" y="527884"/>
                <a:ext cx="1081762" cy="1026692"/>
              </a:xfrm>
              <a:prstGeom prst="rect">
                <a:avLst/>
              </a:prstGeom>
            </p:spPr>
          </p:pic>
          <p:sp>
            <p:nvSpPr>
              <p:cNvPr id="13" name="TextBox 12">
                <a:extLst>
                  <a:ext uri="{FF2B5EF4-FFF2-40B4-BE49-F238E27FC236}">
                    <a16:creationId xmlns:a16="http://schemas.microsoft.com/office/drawing/2014/main" id="{5ABEE4E2-A8F1-70DB-5C87-1B0FE417336F}"/>
                  </a:ext>
                </a:extLst>
              </p:cNvPr>
              <p:cNvSpPr txBox="1"/>
              <p:nvPr/>
            </p:nvSpPr>
            <p:spPr>
              <a:xfrm>
                <a:off x="396122" y="764231"/>
                <a:ext cx="1286030"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Câu</a:t>
                </a:r>
                <a:r>
                  <a:rPr lang="en-US" sz="3000" b="1" dirty="0" smtClean="0">
                    <a:latin typeface="Arial" panose="020B0604020202020204" pitchFamily="34" charset="0"/>
                    <a:cs typeface="Arial" panose="020B0604020202020204" pitchFamily="34" charset="0"/>
                  </a:rPr>
                  <a:t> 4</a:t>
                </a:r>
                <a:endParaRPr lang="en-US" sz="3000" b="1" dirty="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B3B7A06D-2D23-6B1C-5C93-568A5FBBD5BF}"/>
                </a:ext>
              </a:extLst>
            </p:cNvPr>
            <p:cNvSpPr txBox="1"/>
            <p:nvPr/>
          </p:nvSpPr>
          <p:spPr>
            <a:xfrm>
              <a:off x="2703529" y="162138"/>
              <a:ext cx="9038994" cy="1175258"/>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Em hãy ghép mỗi hình ảnh cắt từ trang web với loại thông tin phù hợp</a:t>
              </a:r>
            </a:p>
          </p:txBody>
        </p:sp>
      </p:grpSp>
      <p:pic>
        <p:nvPicPr>
          <p:cNvPr id="22" name="Picture 21">
            <a:extLst>
              <a:ext uri="{FF2B5EF4-FFF2-40B4-BE49-F238E27FC236}">
                <a16:creationId xmlns:a16="http://schemas.microsoft.com/office/drawing/2014/main" id="{9CD7ADEE-FB12-72D1-7C52-2CC2BA05019B}"/>
              </a:ext>
            </a:extLst>
          </p:cNvPr>
          <p:cNvPicPr>
            <a:picLocks noChangeAspect="1"/>
          </p:cNvPicPr>
          <p:nvPr/>
        </p:nvPicPr>
        <p:blipFill>
          <a:blip r:embed="rId4"/>
          <a:stretch>
            <a:fillRect/>
          </a:stretch>
        </p:blipFill>
        <p:spPr>
          <a:xfrm>
            <a:off x="768031" y="1610655"/>
            <a:ext cx="4114680" cy="2780190"/>
          </a:xfrm>
          <a:prstGeom prst="rect">
            <a:avLst/>
          </a:prstGeom>
          <a:ln>
            <a:solidFill>
              <a:schemeClr val="accent5">
                <a:lumMod val="75000"/>
              </a:schemeClr>
            </a:solidFill>
          </a:ln>
        </p:spPr>
      </p:pic>
      <p:pic>
        <p:nvPicPr>
          <p:cNvPr id="24" name="Picture 23">
            <a:extLst>
              <a:ext uri="{FF2B5EF4-FFF2-40B4-BE49-F238E27FC236}">
                <a16:creationId xmlns:a16="http://schemas.microsoft.com/office/drawing/2014/main" id="{7E3A0259-7C32-88F0-8D8D-E3CC34DD2D9C}"/>
              </a:ext>
            </a:extLst>
          </p:cNvPr>
          <p:cNvPicPr>
            <a:picLocks noChangeAspect="1"/>
          </p:cNvPicPr>
          <p:nvPr/>
        </p:nvPicPr>
        <p:blipFill>
          <a:blip r:embed="rId5"/>
          <a:stretch>
            <a:fillRect/>
          </a:stretch>
        </p:blipFill>
        <p:spPr>
          <a:xfrm>
            <a:off x="7154015" y="1610655"/>
            <a:ext cx="4336582" cy="2780190"/>
          </a:xfrm>
          <a:prstGeom prst="rect">
            <a:avLst/>
          </a:prstGeom>
          <a:ln>
            <a:solidFill>
              <a:schemeClr val="accent5">
                <a:lumMod val="75000"/>
              </a:schemeClr>
            </a:solidFill>
          </a:ln>
        </p:spPr>
      </p:pic>
      <p:sp>
        <p:nvSpPr>
          <p:cNvPr id="28" name="Rectangle: Rounded Corners 27">
            <a:extLst>
              <a:ext uri="{FF2B5EF4-FFF2-40B4-BE49-F238E27FC236}">
                <a16:creationId xmlns:a16="http://schemas.microsoft.com/office/drawing/2014/main" id="{E40FA756-44D9-5A4E-79B8-CE507000B20A}"/>
              </a:ext>
            </a:extLst>
          </p:cNvPr>
          <p:cNvSpPr/>
          <p:nvPr/>
        </p:nvSpPr>
        <p:spPr>
          <a:xfrm>
            <a:off x="2825371" y="5416035"/>
            <a:ext cx="2725947" cy="88260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Văn bản </a:t>
            </a:r>
          </a:p>
        </p:txBody>
      </p:sp>
      <p:sp>
        <p:nvSpPr>
          <p:cNvPr id="29" name="Rectangle: Rounded Corners 28">
            <a:extLst>
              <a:ext uri="{FF2B5EF4-FFF2-40B4-BE49-F238E27FC236}">
                <a16:creationId xmlns:a16="http://schemas.microsoft.com/office/drawing/2014/main" id="{BF1790DA-9ACD-91FA-01A5-538842A717BF}"/>
              </a:ext>
            </a:extLst>
          </p:cNvPr>
          <p:cNvSpPr/>
          <p:nvPr/>
        </p:nvSpPr>
        <p:spPr>
          <a:xfrm>
            <a:off x="6412411" y="5416035"/>
            <a:ext cx="2725947" cy="88260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Video </a:t>
            </a:r>
          </a:p>
        </p:txBody>
      </p:sp>
      <p:pic>
        <p:nvPicPr>
          <p:cNvPr id="2" name="Picture 1"/>
          <p:cNvPicPr>
            <a:picLocks noChangeAspect="1"/>
          </p:cNvPicPr>
          <p:nvPr/>
        </p:nvPicPr>
        <p:blipFill>
          <a:blip r:embed="rId6"/>
          <a:stretch>
            <a:fillRect/>
          </a:stretch>
        </p:blipFill>
        <p:spPr>
          <a:xfrm>
            <a:off x="5556457" y="2916891"/>
            <a:ext cx="1079086" cy="1024217"/>
          </a:xfrm>
          <a:prstGeom prst="rect">
            <a:avLst/>
          </a:prstGeom>
        </p:spPr>
      </p:pic>
    </p:spTree>
    <p:extLst>
      <p:ext uri="{BB962C8B-B14F-4D97-AF65-F5344CB8AC3E}">
        <p14:creationId xmlns:p14="http://schemas.microsoft.com/office/powerpoint/2010/main" val="20698317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2.08333E-7 3.33333E-6 L -0.42825 -0.08912 " pathEditMode="relative" rAng="0" ptsTypes="AA">
                                      <p:cBhvr>
                                        <p:cTn id="25" dur="2000" fill="hold"/>
                                        <p:tgtEl>
                                          <p:spTgt spid="29"/>
                                        </p:tgtEl>
                                        <p:attrNameLst>
                                          <p:attrName>ppt_x</p:attrName>
                                          <p:attrName>ppt_y</p:attrName>
                                        </p:attrNameLst>
                                      </p:cBhvr>
                                      <p:rCtr x="-21419" y="-4468"/>
                                    </p:animMotion>
                                  </p:childTnLst>
                                </p:cTn>
                              </p:par>
                              <p:par>
                                <p:cTn id="26" presetID="42" presetClass="path" presetSubtype="0" accel="50000" decel="50000" fill="hold" grpId="1" nodeType="withEffect">
                                  <p:stCondLst>
                                    <p:cond delay="0"/>
                                  </p:stCondLst>
                                  <p:childTnLst>
                                    <p:animMotion origin="layout" path="M 4.16667E-7 3.33333E-6 L 0.42474 -0.08912 " pathEditMode="relative" rAng="0" ptsTypes="AA">
                                      <p:cBhvr>
                                        <p:cTn id="27" dur="2000" fill="hold"/>
                                        <p:tgtEl>
                                          <p:spTgt spid="28"/>
                                        </p:tgtEl>
                                        <p:attrNameLst>
                                          <p:attrName>ppt_x</p:attrName>
                                          <p:attrName>ppt_y</p:attrName>
                                        </p:attrNameLst>
                                      </p:cBhvr>
                                      <p:rCtr x="21237"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d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718852"/>
          </a:xfrm>
        </p:spPr>
      </p:pic>
    </p:spTree>
    <p:extLst>
      <p:ext uri="{BB962C8B-B14F-4D97-AF65-F5344CB8AC3E}">
        <p14:creationId xmlns:p14="http://schemas.microsoft.com/office/powerpoint/2010/main" val="3187723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F7FA"/>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04D0F19-B045-743D-5BB2-4C7F3D68BCB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65785" y="4299085"/>
            <a:ext cx="4246030" cy="4360493"/>
          </a:xfrm>
          <a:prstGeom prst="rect">
            <a:avLst/>
          </a:prstGeom>
        </p:spPr>
      </p:pic>
      <p:pic>
        <p:nvPicPr>
          <p:cNvPr id="3" name="Picture 2">
            <a:extLst>
              <a:ext uri="{FF2B5EF4-FFF2-40B4-BE49-F238E27FC236}">
                <a16:creationId xmlns:a16="http://schemas.microsoft.com/office/drawing/2014/main" id="{4751D549-191B-FE4C-446B-3CA5D74F0A94}"/>
              </a:ext>
            </a:extLst>
          </p:cNvPr>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760252" y="-5692464"/>
            <a:ext cx="7731957" cy="7940392"/>
          </a:xfrm>
          <a:prstGeom prst="rect">
            <a:avLst/>
          </a:prstGeom>
        </p:spPr>
      </p:pic>
      <p:pic>
        <p:nvPicPr>
          <p:cNvPr id="18" name="Picture 18">
            <a:extLst>
              <a:ext uri="{FF2B5EF4-FFF2-40B4-BE49-F238E27FC236}">
                <a16:creationId xmlns:a16="http://schemas.microsoft.com/office/drawing/2014/main" id="{953C1796-B699-8DD0-9F8F-EFA210D4591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82688" y="69110"/>
            <a:ext cx="1885025" cy="1909325"/>
          </a:xfrm>
          <a:prstGeom prst="rect">
            <a:avLst/>
          </a:prstGeom>
        </p:spPr>
      </p:pic>
      <p:pic>
        <p:nvPicPr>
          <p:cNvPr id="19" name="Picture 11">
            <a:extLst>
              <a:ext uri="{FF2B5EF4-FFF2-40B4-BE49-F238E27FC236}">
                <a16:creationId xmlns:a16="http://schemas.microsoft.com/office/drawing/2014/main" id="{8550562E-5A7D-3285-5EBC-B388E86E8AA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7680" y="275206"/>
            <a:ext cx="3049094" cy="1635423"/>
          </a:xfrm>
          <a:prstGeom prst="rect">
            <a:avLst/>
          </a:prstGeom>
        </p:spPr>
      </p:pic>
      <p:pic>
        <p:nvPicPr>
          <p:cNvPr id="22" name="Picture 13">
            <a:extLst>
              <a:ext uri="{FF2B5EF4-FFF2-40B4-BE49-F238E27FC236}">
                <a16:creationId xmlns:a16="http://schemas.microsoft.com/office/drawing/2014/main" id="{ACA7F170-7DB7-5EB0-23F6-0F251CD930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72528" y="4520591"/>
            <a:ext cx="3823477" cy="2475702"/>
          </a:xfrm>
          <a:prstGeom prst="rect">
            <a:avLst/>
          </a:prstGeom>
        </p:spPr>
      </p:pic>
      <p:pic>
        <p:nvPicPr>
          <p:cNvPr id="23" name="Picture 7">
            <a:extLst>
              <a:ext uri="{FF2B5EF4-FFF2-40B4-BE49-F238E27FC236}">
                <a16:creationId xmlns:a16="http://schemas.microsoft.com/office/drawing/2014/main" id="{C325E16C-0DB3-66F8-6C32-BD2A1560BC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09693">
            <a:off x="790861" y="3945265"/>
            <a:ext cx="1638122" cy="3184139"/>
          </a:xfrm>
          <a:prstGeom prst="rect">
            <a:avLst/>
          </a:prstGeom>
        </p:spPr>
      </p:pic>
      <p:sp>
        <p:nvSpPr>
          <p:cNvPr id="25" name="TextBox 24">
            <a:extLst>
              <a:ext uri="{FF2B5EF4-FFF2-40B4-BE49-F238E27FC236}">
                <a16:creationId xmlns:a16="http://schemas.microsoft.com/office/drawing/2014/main" id="{06A39DF4-26D0-0B57-5517-70FE907C1117}"/>
              </a:ext>
            </a:extLst>
          </p:cNvPr>
          <p:cNvSpPr txBox="1"/>
          <p:nvPr/>
        </p:nvSpPr>
        <p:spPr>
          <a:xfrm>
            <a:off x="1232452" y="2678687"/>
            <a:ext cx="9416273" cy="2862322"/>
          </a:xfrm>
          <a:prstGeom prst="rect">
            <a:avLst/>
          </a:prstGeom>
          <a:noFill/>
        </p:spPr>
        <p:txBody>
          <a:bodyPr wrap="square" rtlCol="0">
            <a:spAutoFit/>
          </a:bodyPr>
          <a:lstStyle/>
          <a:p>
            <a:pPr algn="ctr">
              <a:lnSpc>
                <a:spcPct val="150000"/>
              </a:lnSpc>
            </a:pPr>
            <a:r>
              <a:rPr lang="en-US" sz="4000" b="1" dirty="0">
                <a:latin typeface="Arial" panose="020B0604020202020204" pitchFamily="34" charset="0"/>
                <a:cs typeface="Arial" panose="020B0604020202020204" pitchFamily="34" charset="0"/>
              </a:rPr>
              <a:t>PHẦN 2.</a:t>
            </a:r>
          </a:p>
          <a:p>
            <a:pPr algn="ctr">
              <a:lnSpc>
                <a:spcPct val="150000"/>
              </a:lnSpc>
            </a:pPr>
            <a:r>
              <a:rPr lang="en-US" sz="4000" b="1" dirty="0">
                <a:latin typeface="Arial" panose="020B0604020202020204" pitchFamily="34" charset="0"/>
                <a:cs typeface="Arial" panose="020B0604020202020204" pitchFamily="34" charset="0"/>
              </a:rPr>
              <a:t>TÁC HẠI KHI TRUY CẬP VÀO TRANG WEB KHÔNG PHÙ HỢP</a:t>
            </a:r>
          </a:p>
        </p:txBody>
      </p:sp>
      <p:pic>
        <p:nvPicPr>
          <p:cNvPr id="26" name="Picture 7">
            <a:extLst>
              <a:ext uri="{FF2B5EF4-FFF2-40B4-BE49-F238E27FC236}">
                <a16:creationId xmlns:a16="http://schemas.microsoft.com/office/drawing/2014/main" id="{944AAD96-ECF9-0F78-ECAD-FF3B00C1DDA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684150" y="4010326"/>
            <a:ext cx="3330072" cy="3151081"/>
          </a:xfrm>
          <a:prstGeom prst="rect">
            <a:avLst/>
          </a:prstGeom>
        </p:spPr>
      </p:pic>
      <p:sp>
        <p:nvSpPr>
          <p:cNvPr id="4" name="Rectangle 3"/>
          <p:cNvSpPr/>
          <p:nvPr/>
        </p:nvSpPr>
        <p:spPr>
          <a:xfrm>
            <a:off x="694438" y="381837"/>
            <a:ext cx="10654748" cy="2123658"/>
          </a:xfrm>
          <a:prstGeom prst="rect">
            <a:avLst/>
          </a:prstGeom>
        </p:spPr>
        <p:txBody>
          <a:bodyPr wrap="square">
            <a:spAutoFit/>
          </a:bodyPr>
          <a:lstStyle/>
          <a:p>
            <a:pPr algn="ctr">
              <a:lnSpc>
                <a:spcPct val="150000"/>
              </a:lnSpc>
            </a:pPr>
            <a:r>
              <a:rPr lang="en-US" sz="4400" b="1" dirty="0">
                <a:solidFill>
                  <a:schemeClr val="accent5">
                    <a:lumMod val="75000"/>
                  </a:schemeClr>
                </a:solidFill>
                <a:latin typeface="Arial" panose="020B0604020202020204" pitchFamily="34" charset="0"/>
                <a:cs typeface="Arial" panose="020B0604020202020204" pitchFamily="34" charset="0"/>
              </a:rPr>
              <a:t>BÀI 3. </a:t>
            </a:r>
          </a:p>
          <a:p>
            <a:pPr algn="ctr">
              <a:lnSpc>
                <a:spcPct val="150000"/>
              </a:lnSpc>
            </a:pPr>
            <a:r>
              <a:rPr lang="en-US" sz="4400" b="1" dirty="0">
                <a:solidFill>
                  <a:schemeClr val="accent5">
                    <a:lumMod val="75000"/>
                  </a:schemeClr>
                </a:solidFill>
                <a:latin typeface="Arial" panose="020B0604020202020204" pitchFamily="34" charset="0"/>
                <a:cs typeface="Arial" panose="020B0604020202020204" pitchFamily="34" charset="0"/>
              </a:rPr>
              <a:t>THÔNG TIN TRÊN TRANG WEB (</a:t>
            </a:r>
            <a:r>
              <a:rPr lang="en-US" sz="4400" b="1" dirty="0" smtClean="0">
                <a:solidFill>
                  <a:schemeClr val="accent5">
                    <a:lumMod val="75000"/>
                  </a:schemeClr>
                </a:solidFill>
                <a:latin typeface="Arial" panose="020B0604020202020204" pitchFamily="34" charset="0"/>
                <a:cs typeface="Arial" panose="020B0604020202020204" pitchFamily="34" charset="0"/>
              </a:rPr>
              <a:t>T2)</a:t>
            </a:r>
            <a:endParaRPr lang="en-US" sz="44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83948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8F4F6"/>
        </a:solidFill>
        <a:effectLst/>
      </p:bgPr>
    </p:bg>
    <p:spTree>
      <p:nvGrpSpPr>
        <p:cNvPr id="1" name=""/>
        <p:cNvGrpSpPr/>
        <p:nvPr/>
      </p:nvGrpSpPr>
      <p:grpSpPr>
        <a:xfrm>
          <a:off x="0" y="0"/>
          <a:ext cx="0" cy="0"/>
          <a:chOff x="0" y="0"/>
          <a:chExt cx="0" cy="0"/>
        </a:xfrm>
      </p:grpSpPr>
      <p:grpSp>
        <p:nvGrpSpPr>
          <p:cNvPr id="2" name="Group 2"/>
          <p:cNvGrpSpPr/>
          <p:nvPr/>
        </p:nvGrpSpPr>
        <p:grpSpPr>
          <a:xfrm>
            <a:off x="1164342" y="905108"/>
            <a:ext cx="9517646" cy="5412134"/>
            <a:chOff x="0" y="0"/>
            <a:chExt cx="7099677" cy="4037175"/>
          </a:xfrm>
          <a:solidFill>
            <a:schemeClr val="accent5">
              <a:lumMod val="60000"/>
              <a:lumOff val="40000"/>
            </a:schemeClr>
          </a:solidFill>
        </p:grpSpPr>
        <p:sp>
          <p:nvSpPr>
            <p:cNvPr id="3" name="Freeform 3"/>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grpFill/>
          </p:spPr>
        </p:sp>
      </p:grpSp>
      <p:grpSp>
        <p:nvGrpSpPr>
          <p:cNvPr id="4" name="Group 4"/>
          <p:cNvGrpSpPr/>
          <p:nvPr/>
        </p:nvGrpSpPr>
        <p:grpSpPr>
          <a:xfrm>
            <a:off x="935681" y="233100"/>
            <a:ext cx="9517646" cy="5864835"/>
            <a:chOff x="0" y="0"/>
            <a:chExt cx="7099677" cy="4037175"/>
          </a:xfrm>
          <a:solidFill>
            <a:schemeClr val="bg1"/>
          </a:solidFill>
        </p:grpSpPr>
        <p:sp>
          <p:nvSpPr>
            <p:cNvPr id="5" name="Freeform 5"/>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grpFill/>
          </p:spPr>
        </p:sp>
      </p:grpSp>
      <p:sp>
        <p:nvSpPr>
          <p:cNvPr id="7" name="AutoShape 7"/>
          <p:cNvSpPr/>
          <p:nvPr/>
        </p:nvSpPr>
        <p:spPr>
          <a:xfrm>
            <a:off x="11633429" y="0"/>
            <a:ext cx="558571" cy="6858000"/>
          </a:xfrm>
          <a:prstGeom prst="rect">
            <a:avLst/>
          </a:prstGeom>
          <a:solidFill>
            <a:srgbClr val="FFF3ED"/>
          </a:solidFill>
        </p:spPr>
      </p:sp>
      <p:grpSp>
        <p:nvGrpSpPr>
          <p:cNvPr id="8" name="Group 8"/>
          <p:cNvGrpSpPr>
            <a:grpSpLocks noChangeAspect="1"/>
          </p:cNvGrpSpPr>
          <p:nvPr/>
        </p:nvGrpSpPr>
        <p:grpSpPr>
          <a:xfrm>
            <a:off x="11795525" y="233100"/>
            <a:ext cx="219216" cy="189841"/>
            <a:chOff x="0" y="0"/>
            <a:chExt cx="6350000" cy="5499100"/>
          </a:xfrm>
          <a:solidFill>
            <a:schemeClr val="accent5">
              <a:lumMod val="60000"/>
              <a:lumOff val="40000"/>
            </a:schemeClr>
          </a:solidFill>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p:spPr>
        </p:sp>
      </p:grpSp>
      <p:grpSp>
        <p:nvGrpSpPr>
          <p:cNvPr id="10" name="Group 10"/>
          <p:cNvGrpSpPr>
            <a:grpSpLocks noChangeAspect="1"/>
          </p:cNvGrpSpPr>
          <p:nvPr/>
        </p:nvGrpSpPr>
        <p:grpSpPr>
          <a:xfrm rot="-10800000">
            <a:off x="11795525" y="6454364"/>
            <a:ext cx="219216" cy="189841"/>
            <a:chOff x="0" y="0"/>
            <a:chExt cx="6350000" cy="5499100"/>
          </a:xfrm>
          <a:solidFill>
            <a:schemeClr val="accent5">
              <a:lumMod val="60000"/>
              <a:lumOff val="40000"/>
            </a:schemeClr>
          </a:solidFill>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p:spPr>
        </p:sp>
      </p:grpSp>
      <p:grpSp>
        <p:nvGrpSpPr>
          <p:cNvPr id="12" name="Group 12"/>
          <p:cNvGrpSpPr/>
          <p:nvPr/>
        </p:nvGrpSpPr>
        <p:grpSpPr>
          <a:xfrm>
            <a:off x="11726428" y="1197846"/>
            <a:ext cx="372574" cy="1363509"/>
            <a:chOff x="0" y="0"/>
            <a:chExt cx="660400" cy="2416868"/>
          </a:xfrm>
          <a:solidFill>
            <a:schemeClr val="accent5">
              <a:lumMod val="60000"/>
              <a:lumOff val="40000"/>
            </a:schemeClr>
          </a:solidFill>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grpFill/>
          </p:spPr>
        </p:sp>
      </p:grpSp>
      <p:sp>
        <p:nvSpPr>
          <p:cNvPr id="14" name="AutoShape 14"/>
          <p:cNvSpPr/>
          <p:nvPr/>
        </p:nvSpPr>
        <p:spPr>
          <a:xfrm>
            <a:off x="11822602" y="1760673"/>
            <a:ext cx="180225" cy="0"/>
          </a:xfrm>
          <a:prstGeom prst="line">
            <a:avLst/>
          </a:prstGeom>
          <a:ln w="66675" cap="rnd">
            <a:solidFill>
              <a:schemeClr val="accent5">
                <a:lumMod val="75000"/>
              </a:schemeClr>
            </a:solidFill>
            <a:prstDash val="solid"/>
            <a:headEnd type="none" w="sm" len="sm"/>
            <a:tailEnd type="none" w="sm" len="sm"/>
          </a:ln>
        </p:spPr>
      </p:sp>
      <p:sp>
        <p:nvSpPr>
          <p:cNvPr id="15" name="AutoShape 15"/>
          <p:cNvSpPr/>
          <p:nvPr/>
        </p:nvSpPr>
        <p:spPr>
          <a:xfrm>
            <a:off x="11822602" y="1857375"/>
            <a:ext cx="180225" cy="0"/>
          </a:xfrm>
          <a:prstGeom prst="line">
            <a:avLst/>
          </a:prstGeom>
          <a:ln w="66675" cap="rnd">
            <a:solidFill>
              <a:schemeClr val="accent5">
                <a:lumMod val="75000"/>
              </a:schemeClr>
            </a:solidFill>
            <a:prstDash val="solid"/>
            <a:headEnd type="none" w="sm" len="sm"/>
            <a:tailEnd type="none" w="sm" len="sm"/>
          </a:ln>
        </p:spPr>
      </p:sp>
      <p:sp>
        <p:nvSpPr>
          <p:cNvPr id="16" name="AutoShape 16"/>
          <p:cNvSpPr/>
          <p:nvPr/>
        </p:nvSpPr>
        <p:spPr>
          <a:xfrm>
            <a:off x="11822602" y="1954077"/>
            <a:ext cx="180225" cy="0"/>
          </a:xfrm>
          <a:prstGeom prst="line">
            <a:avLst/>
          </a:prstGeom>
          <a:ln w="66675" cap="rnd">
            <a:solidFill>
              <a:schemeClr val="accent5">
                <a:lumMod val="75000"/>
              </a:schemeClr>
            </a:solidFill>
            <a:prstDash val="solid"/>
            <a:headEnd type="none" w="sm" len="sm"/>
            <a:tailEnd type="none" w="sm" len="sm"/>
          </a:ln>
        </p:spPr>
      </p:sp>
      <p:sp>
        <p:nvSpPr>
          <p:cNvPr id="17" name="AutoShape 17"/>
          <p:cNvSpPr/>
          <p:nvPr/>
        </p:nvSpPr>
        <p:spPr>
          <a:xfrm rot="4587">
            <a:off x="935676" y="1347649"/>
            <a:ext cx="9517655" cy="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1202442" y="898758"/>
            <a:ext cx="206410" cy="206410"/>
            <a:chOff x="0" y="0"/>
            <a:chExt cx="6350000" cy="6350000"/>
          </a:xfrm>
          <a:solidFill>
            <a:srgbClr val="664354"/>
          </a:solidFill>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0" name="Group 20"/>
          <p:cNvGrpSpPr/>
          <p:nvPr/>
        </p:nvGrpSpPr>
        <p:grpSpPr>
          <a:xfrm>
            <a:off x="1562701" y="898758"/>
            <a:ext cx="206410" cy="206410"/>
            <a:chOff x="0" y="0"/>
            <a:chExt cx="6350000" cy="6350000"/>
          </a:xfrm>
          <a:solidFill>
            <a:srgbClr val="664354"/>
          </a:solidFill>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2" name="Group 22"/>
          <p:cNvGrpSpPr/>
          <p:nvPr/>
        </p:nvGrpSpPr>
        <p:grpSpPr>
          <a:xfrm>
            <a:off x="1922960" y="898758"/>
            <a:ext cx="206410" cy="206410"/>
            <a:chOff x="0" y="0"/>
            <a:chExt cx="6350000" cy="6350000"/>
          </a:xfrm>
          <a:solidFill>
            <a:srgbClr val="664354"/>
          </a:solidFill>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19098" y="879579"/>
            <a:ext cx="266235" cy="266235"/>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9290781" y="879579"/>
            <a:ext cx="277289" cy="277289"/>
          </a:xfrm>
          <a:prstGeom prst="rect">
            <a:avLst/>
          </a:prstGeom>
        </p:spPr>
      </p:pic>
      <p:sp>
        <p:nvSpPr>
          <p:cNvPr id="26" name="TextBox 31">
            <a:extLst>
              <a:ext uri="{FF2B5EF4-FFF2-40B4-BE49-F238E27FC236}">
                <a16:creationId xmlns:a16="http://schemas.microsoft.com/office/drawing/2014/main" id="{A51F3AA3-6362-6D85-A7A8-2D1984D8062C}"/>
              </a:ext>
            </a:extLst>
          </p:cNvPr>
          <p:cNvSpPr txBox="1"/>
          <p:nvPr/>
        </p:nvSpPr>
        <p:spPr>
          <a:xfrm>
            <a:off x="2749287" y="742792"/>
            <a:ext cx="5879548" cy="357214"/>
          </a:xfrm>
          <a:prstGeom prst="rect">
            <a:avLst/>
          </a:prstGeom>
        </p:spPr>
        <p:txBody>
          <a:bodyPr lIns="0" tIns="0" rIns="0" bIns="0" rtlCol="0" anchor="t">
            <a:spAutoFit/>
          </a:bodyPr>
          <a:lstStyle/>
          <a:p>
            <a:pPr algn="ctr" defTabSz="609630">
              <a:lnSpc>
                <a:spcPts val="2533"/>
              </a:lnSpc>
            </a:pPr>
            <a:r>
              <a:rPr lang="en-US" sz="4000" b="1" dirty="0" smtClean="0">
                <a:solidFill>
                  <a:srgbClr val="664354"/>
                </a:solidFill>
                <a:latin typeface="Arial" panose="020B0604020202020204" pitchFamily="34" charset="0"/>
                <a:cs typeface="Arial" panose="020B0604020202020204" pitchFamily="34" charset="0"/>
              </a:rPr>
              <a:t>SAU BÀI NÀY EM SẼ: </a:t>
            </a:r>
            <a:endParaRPr lang="en-US" sz="4000" b="1" dirty="0">
              <a:solidFill>
                <a:srgbClr val="664354"/>
              </a:solidFill>
              <a:latin typeface="Arial" panose="020B0604020202020204" pitchFamily="34" charset="0"/>
              <a:cs typeface="Arial" panose="020B0604020202020204" pitchFamily="34" charset="0"/>
            </a:endParaRPr>
          </a:p>
        </p:txBody>
      </p:sp>
      <p:pic>
        <p:nvPicPr>
          <p:cNvPr id="28" name="Picture 7">
            <a:extLst>
              <a:ext uri="{FF2B5EF4-FFF2-40B4-BE49-F238E27FC236}">
                <a16:creationId xmlns:a16="http://schemas.microsoft.com/office/drawing/2014/main" id="{E5B215B4-37C5-CEFA-3DF9-CF5243FD9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53030" y="4736252"/>
            <a:ext cx="5403119" cy="1337272"/>
          </a:xfrm>
          <a:prstGeom prst="rect">
            <a:avLst/>
          </a:prstGeom>
        </p:spPr>
      </p:pic>
      <p:grpSp>
        <p:nvGrpSpPr>
          <p:cNvPr id="47" name="Group 46">
            <a:extLst>
              <a:ext uri="{FF2B5EF4-FFF2-40B4-BE49-F238E27FC236}">
                <a16:creationId xmlns:a16="http://schemas.microsoft.com/office/drawing/2014/main" id="{8109CB62-CADC-30E0-5998-6586F518AE6C}"/>
              </a:ext>
            </a:extLst>
          </p:cNvPr>
          <p:cNvGrpSpPr/>
          <p:nvPr/>
        </p:nvGrpSpPr>
        <p:grpSpPr>
          <a:xfrm>
            <a:off x="1152977" y="1890963"/>
            <a:ext cx="8716809" cy="2308324"/>
            <a:chOff x="1648913" y="3048149"/>
            <a:chExt cx="14685680" cy="3462488"/>
          </a:xfrm>
        </p:grpSpPr>
        <p:grpSp>
          <p:nvGrpSpPr>
            <p:cNvPr id="33" name="Group 32">
              <a:extLst>
                <a:ext uri="{FF2B5EF4-FFF2-40B4-BE49-F238E27FC236}">
                  <a16:creationId xmlns:a16="http://schemas.microsoft.com/office/drawing/2014/main" id="{91E181E1-BAE2-ECDB-BCAD-4B364ADA9153}"/>
                </a:ext>
              </a:extLst>
            </p:cNvPr>
            <p:cNvGrpSpPr/>
            <p:nvPr/>
          </p:nvGrpSpPr>
          <p:grpSpPr>
            <a:xfrm>
              <a:off x="1648913" y="3916708"/>
              <a:ext cx="1434790" cy="1361747"/>
              <a:chOff x="1648913" y="3916708"/>
              <a:chExt cx="1434790" cy="1361747"/>
            </a:xfrm>
          </p:grpSpPr>
          <p:pic>
            <p:nvPicPr>
              <p:cNvPr id="29" name="Picture 2">
                <a:extLst>
                  <a:ext uri="{FF2B5EF4-FFF2-40B4-BE49-F238E27FC236}">
                    <a16:creationId xmlns:a16="http://schemas.microsoft.com/office/drawing/2014/main" id="{553ED2E0-AAA5-13C4-A97E-B59871CED8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48913" y="3916708"/>
                <a:ext cx="1434790" cy="1361747"/>
              </a:xfrm>
              <a:prstGeom prst="rect">
                <a:avLst/>
              </a:prstGeom>
            </p:spPr>
          </p:pic>
          <p:sp>
            <p:nvSpPr>
              <p:cNvPr id="30" name="TextBox 29">
                <a:extLst>
                  <a:ext uri="{FF2B5EF4-FFF2-40B4-BE49-F238E27FC236}">
                    <a16:creationId xmlns:a16="http://schemas.microsoft.com/office/drawing/2014/main" id="{2B0FC82F-C5AF-1393-C215-5983731476D2}"/>
                  </a:ext>
                </a:extLst>
              </p:cNvPr>
              <p:cNvSpPr txBox="1"/>
              <p:nvPr/>
            </p:nvSpPr>
            <p:spPr>
              <a:xfrm>
                <a:off x="2016627" y="4239190"/>
                <a:ext cx="540388" cy="830997"/>
              </a:xfrm>
              <a:prstGeom prst="rect">
                <a:avLst/>
              </a:prstGeom>
              <a:noFill/>
            </p:spPr>
            <p:txBody>
              <a:bodyPr wrap="square" rtlCol="0">
                <a:spAutoFit/>
              </a:bodyPr>
              <a:lstStyle/>
              <a:p>
                <a:pPr defTabSz="609630"/>
                <a:r>
                  <a:rPr lang="en-US" sz="3000" b="1" dirty="0">
                    <a:solidFill>
                      <a:prstClr val="white"/>
                    </a:solidFill>
                    <a:latin typeface="Arial" panose="020B0604020202020204" pitchFamily="34" charset="0"/>
                    <a:cs typeface="Arial" panose="020B0604020202020204" pitchFamily="34" charset="0"/>
                  </a:rPr>
                  <a:t>1</a:t>
                </a:r>
              </a:p>
            </p:txBody>
          </p:sp>
        </p:grpSp>
        <p:sp>
          <p:nvSpPr>
            <p:cNvPr id="40" name="TextBox 39">
              <a:extLst>
                <a:ext uri="{FF2B5EF4-FFF2-40B4-BE49-F238E27FC236}">
                  <a16:creationId xmlns:a16="http://schemas.microsoft.com/office/drawing/2014/main" id="{1A4C860B-10AB-FC22-5D5F-E95EF9CD222A}"/>
                </a:ext>
              </a:extLst>
            </p:cNvPr>
            <p:cNvSpPr txBox="1"/>
            <p:nvPr/>
          </p:nvSpPr>
          <p:spPr>
            <a:xfrm>
              <a:off x="3481801" y="3048149"/>
              <a:ext cx="12852792" cy="3462488"/>
            </a:xfrm>
            <a:prstGeom prst="rect">
              <a:avLst/>
            </a:prstGeom>
            <a:noFill/>
          </p:spPr>
          <p:txBody>
            <a:bodyPr wrap="square" rtlCol="0">
              <a:spAutoFit/>
            </a:bodyPr>
            <a:lstStyle/>
            <a:p>
              <a:pPr algn="just" defTabSz="609630"/>
              <a:r>
                <a:rPr lang="en-US" sz="3600" dirty="0" err="1" smtClean="0">
                  <a:solidFill>
                    <a:prstClr val="black"/>
                  </a:solidFill>
                  <a:latin typeface="Times New Roman" panose="02020603050405020304" pitchFamily="18" charset="0"/>
                  <a:cs typeface="Times New Roman" panose="02020603050405020304" pitchFamily="18" charset="0"/>
                </a:rPr>
                <a:t>Giải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thích</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được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sơ</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lược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tác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hại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khi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trẻ</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em</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cố</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tình</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truy</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cập</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vào</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những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trang</a:t>
              </a:r>
              <a:r>
                <a:rPr lang="en-US" sz="3600" dirty="0" smtClean="0">
                  <a:solidFill>
                    <a:prstClr val="black"/>
                  </a:solidFill>
                  <a:latin typeface="Times New Roman" panose="02020603050405020304" pitchFamily="18" charset="0"/>
                  <a:cs typeface="Times New Roman" panose="02020603050405020304" pitchFamily="18" charset="0"/>
                </a:rPr>
                <a:t> web </a:t>
              </a:r>
              <a:r>
                <a:rPr lang="en-US" sz="3600" dirty="0" err="1" smtClean="0">
                  <a:solidFill>
                    <a:prstClr val="black"/>
                  </a:solidFill>
                  <a:latin typeface="Times New Roman" panose="02020603050405020304" pitchFamily="18" charset="0"/>
                  <a:cs typeface="Times New Roman" panose="02020603050405020304" pitchFamily="18" charset="0"/>
                </a:rPr>
                <a:t>không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phù</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hợp</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với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lứa</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tuổi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và</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không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nên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xem</a:t>
              </a:r>
              <a:r>
                <a:rPr lang="en-US" sz="3600" dirty="0" smtClean="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488352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a:extLst>
              <a:ext uri="{FF2B5EF4-FFF2-40B4-BE49-F238E27FC236}">
                <a16:creationId xmlns:a16="http://schemas.microsoft.com/office/drawing/2014/main" id="{B6C44686-51CC-A540-0CA8-A36C0402E4B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11497" y="78045"/>
            <a:ext cx="1297759" cy="1260449"/>
          </a:xfrm>
          <a:prstGeom prst="rect">
            <a:avLst/>
          </a:prstGeom>
        </p:spPr>
      </p:pic>
      <p:pic>
        <p:nvPicPr>
          <p:cNvPr id="11" name="Picture 19">
            <a:extLst>
              <a:ext uri="{FF2B5EF4-FFF2-40B4-BE49-F238E27FC236}">
                <a16:creationId xmlns:a16="http://schemas.microsoft.com/office/drawing/2014/main" id="{B2CE6177-A2B3-0A30-7199-B12FD616D9C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3620">
            <a:off x="2606026" y="-225441"/>
            <a:ext cx="1907840" cy="1094623"/>
          </a:xfrm>
          <a:prstGeom prst="rect">
            <a:avLst/>
          </a:prstGeom>
        </p:spPr>
      </p:pic>
      <p:grpSp>
        <p:nvGrpSpPr>
          <p:cNvPr id="7" name="Group 5">
            <a:extLst>
              <a:ext uri="{FF2B5EF4-FFF2-40B4-BE49-F238E27FC236}">
                <a16:creationId xmlns:a16="http://schemas.microsoft.com/office/drawing/2014/main" id="{DCB8DB88-0499-39C2-9C8F-7E82A02FBDF4}"/>
              </a:ext>
            </a:extLst>
          </p:cNvPr>
          <p:cNvGrpSpPr/>
          <p:nvPr/>
        </p:nvGrpSpPr>
        <p:grpSpPr>
          <a:xfrm>
            <a:off x="310718" y="321870"/>
            <a:ext cx="11316074" cy="9896295"/>
            <a:chOff x="0" y="-107997"/>
            <a:chExt cx="675594" cy="920797"/>
          </a:xfrm>
        </p:grpSpPr>
        <p:sp>
          <p:nvSpPr>
            <p:cNvPr id="8" name="Freeform 6">
              <a:extLst>
                <a:ext uri="{FF2B5EF4-FFF2-40B4-BE49-F238E27FC236}">
                  <a16:creationId xmlns:a16="http://schemas.microsoft.com/office/drawing/2014/main" id="{663991F9-A6F6-1F1C-A5B9-F56D797F23E5}"/>
                </a:ext>
              </a:extLst>
            </p:cNvPr>
            <p:cNvSpPr/>
            <p:nvPr/>
          </p:nvSpPr>
          <p:spPr>
            <a:xfrm>
              <a:off x="15194" y="-107997"/>
              <a:ext cx="660400" cy="882761"/>
            </a:xfrm>
            <a:custGeom>
              <a:avLst/>
              <a:gdLst/>
              <a:ahLst/>
              <a:cxnLst/>
              <a:rect l="l" t="t" r="r" b="b"/>
              <a:pathLst>
                <a:path w="660400" h="882761">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056"/>
                  </a:cubicBezTo>
                  <a:lnTo>
                    <a:pt x="660400" y="882761"/>
                  </a:lnTo>
                  <a:lnTo>
                    <a:pt x="0" y="882761"/>
                  </a:lnTo>
                  <a:lnTo>
                    <a:pt x="0" y="330466"/>
                  </a:lnTo>
                  <a:cubicBezTo>
                    <a:pt x="1782" y="185660"/>
                    <a:pt x="93019" y="64045"/>
                    <a:pt x="220252" y="19070"/>
                  </a:cubicBezTo>
                  <a:close/>
                </a:path>
              </a:pathLst>
            </a:custGeom>
            <a:solidFill>
              <a:schemeClr val="accent5">
                <a:lumMod val="20000"/>
                <a:lumOff val="80000"/>
              </a:schemeClr>
            </a:solidFill>
          </p:spPr>
        </p:sp>
        <p:sp>
          <p:nvSpPr>
            <p:cNvPr id="9" name="TextBox 7">
              <a:extLst>
                <a:ext uri="{FF2B5EF4-FFF2-40B4-BE49-F238E27FC236}">
                  <a16:creationId xmlns:a16="http://schemas.microsoft.com/office/drawing/2014/main" id="{C7F50BA0-1650-2766-A161-0E583E6D39D0}"/>
                </a:ext>
              </a:extLst>
            </p:cNvPr>
            <p:cNvSpPr txBox="1"/>
            <p:nvPr/>
          </p:nvSpPr>
          <p:spPr>
            <a:xfrm>
              <a:off x="0" y="69850"/>
              <a:ext cx="660400" cy="742950"/>
            </a:xfrm>
            <a:prstGeom prst="rect">
              <a:avLst/>
            </a:prstGeom>
          </p:spPr>
          <p:txBody>
            <a:bodyPr lIns="50800" tIns="50800" rIns="50800" bIns="50800" rtlCol="0" anchor="ctr"/>
            <a:lstStyle/>
            <a:p>
              <a:pPr algn="ctr">
                <a:lnSpc>
                  <a:spcPts val="4060"/>
                </a:lnSpc>
              </a:pPr>
              <a:endParaRPr/>
            </a:p>
          </p:txBody>
        </p:sp>
      </p:grpSp>
      <p:grpSp>
        <p:nvGrpSpPr>
          <p:cNvPr id="4" name="Group 8">
            <a:extLst>
              <a:ext uri="{FF2B5EF4-FFF2-40B4-BE49-F238E27FC236}">
                <a16:creationId xmlns:a16="http://schemas.microsoft.com/office/drawing/2014/main" id="{30767A68-A961-6598-39D9-8E258ADA40EA}"/>
              </a:ext>
            </a:extLst>
          </p:cNvPr>
          <p:cNvGrpSpPr/>
          <p:nvPr/>
        </p:nvGrpSpPr>
        <p:grpSpPr>
          <a:xfrm>
            <a:off x="-786889" y="5513032"/>
            <a:ext cx="13641490" cy="7573422"/>
            <a:chOff x="-5870" y="14043"/>
            <a:chExt cx="960401" cy="798757"/>
          </a:xfrm>
        </p:grpSpPr>
        <p:sp>
          <p:nvSpPr>
            <p:cNvPr id="5" name="Freeform 9">
              <a:extLst>
                <a:ext uri="{FF2B5EF4-FFF2-40B4-BE49-F238E27FC236}">
                  <a16:creationId xmlns:a16="http://schemas.microsoft.com/office/drawing/2014/main" id="{A651D983-2190-8BE9-CF4A-2A6AB441F72F}"/>
                </a:ext>
              </a:extLst>
            </p:cNvPr>
            <p:cNvSpPr/>
            <p:nvPr/>
          </p:nvSpPr>
          <p:spPr>
            <a:xfrm>
              <a:off x="-5870" y="14043"/>
              <a:ext cx="960401" cy="317500"/>
            </a:xfrm>
            <a:custGeom>
              <a:avLst/>
              <a:gdLst/>
              <a:ahLst/>
              <a:cxnLst/>
              <a:rect l="l" t="t" r="r" b="b"/>
              <a:pathLst>
                <a:path w="960401" h="317500">
                  <a:moveTo>
                    <a:pt x="320307" y="19070"/>
                  </a:moveTo>
                  <a:cubicBezTo>
                    <a:pt x="369385" y="7556"/>
                    <a:pt x="425520" y="0"/>
                    <a:pt x="480459" y="0"/>
                  </a:cubicBezTo>
                  <a:cubicBezTo>
                    <a:pt x="535399" y="0"/>
                    <a:pt x="588266" y="6476"/>
                    <a:pt x="636984" y="17990"/>
                  </a:cubicBezTo>
                  <a:cubicBezTo>
                    <a:pt x="638022" y="18350"/>
                    <a:pt x="639058" y="18350"/>
                    <a:pt x="640094" y="18710"/>
                  </a:cubicBezTo>
                  <a:cubicBezTo>
                    <a:pt x="823052" y="64765"/>
                    <a:pt x="957810" y="186379"/>
                    <a:pt x="960401" y="317500"/>
                  </a:cubicBezTo>
                  <a:lnTo>
                    <a:pt x="960401" y="317500"/>
                  </a:lnTo>
                  <a:lnTo>
                    <a:pt x="0" y="317500"/>
                  </a:lnTo>
                  <a:lnTo>
                    <a:pt x="0" y="317500"/>
                  </a:lnTo>
                  <a:cubicBezTo>
                    <a:pt x="2591" y="185660"/>
                    <a:pt x="135275" y="64045"/>
                    <a:pt x="320307" y="19070"/>
                  </a:cubicBezTo>
                  <a:close/>
                </a:path>
              </a:pathLst>
            </a:custGeom>
            <a:solidFill>
              <a:srgbClr val="6999BB"/>
            </a:solidFill>
          </p:spPr>
        </p:sp>
        <p:sp>
          <p:nvSpPr>
            <p:cNvPr id="6" name="TextBox 10">
              <a:extLst>
                <a:ext uri="{FF2B5EF4-FFF2-40B4-BE49-F238E27FC236}">
                  <a16:creationId xmlns:a16="http://schemas.microsoft.com/office/drawing/2014/main" id="{A48BBA05-A7F9-8FC6-4E76-960FE8288948}"/>
                </a:ext>
              </a:extLst>
            </p:cNvPr>
            <p:cNvSpPr txBox="1"/>
            <p:nvPr/>
          </p:nvSpPr>
          <p:spPr>
            <a:xfrm>
              <a:off x="0" y="69850"/>
              <a:ext cx="660400" cy="742950"/>
            </a:xfrm>
            <a:prstGeom prst="rect">
              <a:avLst/>
            </a:prstGeom>
          </p:spPr>
          <p:txBody>
            <a:bodyPr lIns="50800" tIns="50800" rIns="50800" bIns="50800" rtlCol="0" anchor="ctr"/>
            <a:lstStyle/>
            <a:p>
              <a:pPr algn="ctr">
                <a:lnSpc>
                  <a:spcPts val="4060"/>
                </a:lnSpc>
                <a:spcBef>
                  <a:spcPct val="0"/>
                </a:spcBef>
              </a:pPr>
              <a:endParaRPr/>
            </a:p>
          </p:txBody>
        </p:sp>
      </p:grpSp>
      <p:pic>
        <p:nvPicPr>
          <p:cNvPr id="10" name="Picture 21">
            <a:extLst>
              <a:ext uri="{FF2B5EF4-FFF2-40B4-BE49-F238E27FC236}">
                <a16:creationId xmlns:a16="http://schemas.microsoft.com/office/drawing/2014/main" id="{AEE690E8-1A50-0173-F39E-E1F1C15BC31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48392">
            <a:off x="403307" y="870112"/>
            <a:ext cx="1441176" cy="936764"/>
          </a:xfrm>
          <a:prstGeom prst="rect">
            <a:avLst/>
          </a:prstGeom>
        </p:spPr>
      </p:pic>
      <p:pic>
        <p:nvPicPr>
          <p:cNvPr id="13" name="Picture 20">
            <a:extLst>
              <a:ext uri="{FF2B5EF4-FFF2-40B4-BE49-F238E27FC236}">
                <a16:creationId xmlns:a16="http://schemas.microsoft.com/office/drawing/2014/main" id="{5FE7F083-9F72-C43E-D7A8-45E5E1FA9BB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21271">
            <a:off x="11096126" y="851296"/>
            <a:ext cx="1109054" cy="1314435"/>
          </a:xfrm>
          <a:prstGeom prst="rect">
            <a:avLst/>
          </a:prstGeom>
        </p:spPr>
      </p:pic>
      <p:pic>
        <p:nvPicPr>
          <p:cNvPr id="14" name="Picture 11">
            <a:extLst>
              <a:ext uri="{FF2B5EF4-FFF2-40B4-BE49-F238E27FC236}">
                <a16:creationId xmlns:a16="http://schemas.microsoft.com/office/drawing/2014/main" id="{D8FD4199-7373-637D-A851-5AEA84D1C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3441" y="4556885"/>
            <a:ext cx="8845118" cy="2410294"/>
          </a:xfrm>
          <a:prstGeom prst="rect">
            <a:avLst/>
          </a:prstGeom>
        </p:spPr>
      </p:pic>
      <p:sp>
        <p:nvSpPr>
          <p:cNvPr id="15" name="TextBox 14">
            <a:extLst>
              <a:ext uri="{FF2B5EF4-FFF2-40B4-BE49-F238E27FC236}">
                <a16:creationId xmlns:a16="http://schemas.microsoft.com/office/drawing/2014/main" id="{D04680D6-1FF0-746C-2960-1F1D887FEAC5}"/>
              </a:ext>
            </a:extLst>
          </p:cNvPr>
          <p:cNvSpPr txBox="1"/>
          <p:nvPr/>
        </p:nvSpPr>
        <p:spPr>
          <a:xfrm>
            <a:off x="692460" y="1508513"/>
            <a:ext cx="10807080" cy="630942"/>
          </a:xfrm>
          <a:prstGeom prst="rect">
            <a:avLst/>
          </a:prstGeom>
          <a:noFill/>
        </p:spPr>
        <p:txBody>
          <a:bodyPr wrap="square" rtlCol="0">
            <a:spAutoFit/>
          </a:bodyPr>
          <a:lstStyle/>
          <a:p>
            <a:pPr algn="ctr"/>
            <a:r>
              <a:rPr lang="vi-VN" sz="3500" b="1" kern="0">
                <a:effectLst/>
                <a:ea typeface="Times New Roman" panose="02020603050405020304" pitchFamily="18" charset="0"/>
                <a:cs typeface="Times New Roman" panose="02020603050405020304" pitchFamily="18" charset="0"/>
              </a:rPr>
              <a:t>CHỦ ĐỀ 2. MẠNG MÁY TÍNH VÀ INTERNET</a:t>
            </a:r>
            <a:endParaRPr lang="en-US" sz="3500" b="1" kern="0">
              <a:effectLst/>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268C758-FD34-BE08-E5C9-0B4F9CB59688}"/>
              </a:ext>
            </a:extLst>
          </p:cNvPr>
          <p:cNvSpPr txBox="1"/>
          <p:nvPr/>
        </p:nvSpPr>
        <p:spPr>
          <a:xfrm>
            <a:off x="310718" y="2231701"/>
            <a:ext cx="11493963" cy="2400657"/>
          </a:xfrm>
          <a:prstGeom prst="rect">
            <a:avLst/>
          </a:prstGeom>
          <a:noFill/>
        </p:spPr>
        <p:txBody>
          <a:bodyPr wrap="square" rtlCol="0">
            <a:spAutoFit/>
          </a:bodyPr>
          <a:lstStyle/>
          <a:p>
            <a:pPr algn="ctr">
              <a:lnSpc>
                <a:spcPct val="150000"/>
              </a:lnSpc>
            </a:pPr>
            <a:r>
              <a:rPr lang="en-US" sz="5000" b="1" dirty="0">
                <a:solidFill>
                  <a:schemeClr val="accent5">
                    <a:lumMod val="75000"/>
                  </a:schemeClr>
                </a:solidFill>
                <a:latin typeface="Arial" panose="020B0604020202020204" pitchFamily="34" charset="0"/>
                <a:cs typeface="Arial" panose="020B0604020202020204" pitchFamily="34" charset="0"/>
              </a:rPr>
              <a:t>BÀI 3. </a:t>
            </a:r>
          </a:p>
          <a:p>
            <a:pPr algn="ctr">
              <a:lnSpc>
                <a:spcPct val="150000"/>
              </a:lnSpc>
            </a:pPr>
            <a:r>
              <a:rPr lang="en-US" sz="5000" b="1" dirty="0">
                <a:solidFill>
                  <a:schemeClr val="accent5">
                    <a:lumMod val="75000"/>
                  </a:schemeClr>
                </a:solidFill>
                <a:latin typeface="Arial" panose="020B0604020202020204" pitchFamily="34" charset="0"/>
                <a:cs typeface="Arial" panose="020B0604020202020204" pitchFamily="34" charset="0"/>
              </a:rPr>
              <a:t>THÔNG TIN TRÊN TRANG </a:t>
            </a:r>
            <a:r>
              <a:rPr lang="en-US" sz="5000" b="1" dirty="0" smtClean="0">
                <a:solidFill>
                  <a:schemeClr val="accent5">
                    <a:lumMod val="75000"/>
                  </a:schemeClr>
                </a:solidFill>
                <a:latin typeface="Arial" panose="020B0604020202020204" pitchFamily="34" charset="0"/>
                <a:cs typeface="Arial" panose="020B0604020202020204" pitchFamily="34" charset="0"/>
              </a:rPr>
              <a:t>WEB (T1)</a:t>
            </a:r>
            <a:endParaRPr lang="en-US" sz="5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83574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6A922C6-011B-3A5D-C782-EF94504E1095}"/>
              </a:ext>
            </a:extLst>
          </p:cNvPr>
          <p:cNvGrpSpPr/>
          <p:nvPr/>
        </p:nvGrpSpPr>
        <p:grpSpPr>
          <a:xfrm>
            <a:off x="-212785" y="236421"/>
            <a:ext cx="9305027" cy="1026692"/>
            <a:chOff x="-212785" y="236421"/>
            <a:chExt cx="9305027" cy="1026692"/>
          </a:xfrm>
        </p:grpSpPr>
        <p:grpSp>
          <p:nvGrpSpPr>
            <p:cNvPr id="14" name="Group 13">
              <a:extLst>
                <a:ext uri="{FF2B5EF4-FFF2-40B4-BE49-F238E27FC236}">
                  <a16:creationId xmlns:a16="http://schemas.microsoft.com/office/drawing/2014/main" id="{060786DF-5A91-DB0B-0CA6-4E2B07BA8FD1}"/>
                </a:ext>
              </a:extLst>
            </p:cNvPr>
            <p:cNvGrpSpPr/>
            <p:nvPr/>
          </p:nvGrpSpPr>
          <p:grpSpPr>
            <a:xfrm>
              <a:off x="-212785" y="236421"/>
              <a:ext cx="4477806" cy="1026692"/>
              <a:chOff x="-152400" y="527884"/>
              <a:chExt cx="4477806" cy="1026692"/>
            </a:xfrm>
          </p:grpSpPr>
          <p:sp>
            <p:nvSpPr>
              <p:cNvPr id="16" name="Rectangle 15">
                <a:extLst>
                  <a:ext uri="{FF2B5EF4-FFF2-40B4-BE49-F238E27FC236}">
                    <a16:creationId xmlns:a16="http://schemas.microsoft.com/office/drawing/2014/main" id="{ABBE8711-EF9A-077C-46F9-28DD3C3F292B}"/>
                  </a:ext>
                </a:extLst>
              </p:cNvPr>
              <p:cNvSpPr/>
              <p:nvPr/>
            </p:nvSpPr>
            <p:spPr>
              <a:xfrm>
                <a:off x="-152400" y="687287"/>
                <a:ext cx="3801374"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8F107F33-F606-EC5D-C618-21F2E0C19F3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43644" y="527884"/>
                <a:ext cx="1081762" cy="1026692"/>
              </a:xfrm>
              <a:prstGeom prst="rect">
                <a:avLst/>
              </a:prstGeom>
            </p:spPr>
          </p:pic>
          <p:sp>
            <p:nvSpPr>
              <p:cNvPr id="18" name="TextBox 17">
                <a:extLst>
                  <a:ext uri="{FF2B5EF4-FFF2-40B4-BE49-F238E27FC236}">
                    <a16:creationId xmlns:a16="http://schemas.microsoft.com/office/drawing/2014/main" id="{10E92659-DFAE-4339-1FDC-309F8CED426D}"/>
                  </a:ext>
                </a:extLst>
              </p:cNvPr>
              <p:cNvSpPr txBox="1"/>
              <p:nvPr/>
            </p:nvSpPr>
            <p:spPr>
              <a:xfrm>
                <a:off x="396121" y="764231"/>
                <a:ext cx="2856149"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HOẠT ĐỘNG 2 </a:t>
                </a:r>
              </a:p>
            </p:txBody>
          </p:sp>
        </p:grpSp>
        <p:sp>
          <p:nvSpPr>
            <p:cNvPr id="15" name="TextBox 14">
              <a:extLst>
                <a:ext uri="{FF2B5EF4-FFF2-40B4-BE49-F238E27FC236}">
                  <a16:creationId xmlns:a16="http://schemas.microsoft.com/office/drawing/2014/main" id="{7C7BE6DA-8339-F120-40C0-1FCCA6AB4B7B}"/>
                </a:ext>
              </a:extLst>
            </p:cNvPr>
            <p:cNvSpPr txBox="1"/>
            <p:nvPr/>
          </p:nvSpPr>
          <p:spPr>
            <a:xfrm>
              <a:off x="4137110" y="472768"/>
              <a:ext cx="4955132" cy="553998"/>
            </a:xfrm>
            <a:prstGeom prst="rect">
              <a:avLst/>
            </a:prstGeom>
            <a:noFill/>
          </p:spPr>
          <p:txBody>
            <a:bodyPr wrap="square" rtlCol="0">
              <a:spAutoFit/>
            </a:bodyPr>
            <a:lstStyle/>
            <a:p>
              <a:r>
                <a:rPr lang="en-US" sz="3000" b="1">
                  <a:solidFill>
                    <a:srgbClr val="C00000"/>
                  </a:solidFill>
                  <a:latin typeface="Arial" panose="020B0604020202020204" pitchFamily="34" charset="0"/>
                  <a:cs typeface="Arial" panose="020B0604020202020204" pitchFamily="34" charset="0"/>
                </a:rPr>
                <a:t>An gặp rắc rối gì? </a:t>
              </a:r>
            </a:p>
          </p:txBody>
        </p:sp>
      </p:grpSp>
      <p:pic>
        <p:nvPicPr>
          <p:cNvPr id="21" name="Picture 20">
            <a:extLst>
              <a:ext uri="{FF2B5EF4-FFF2-40B4-BE49-F238E27FC236}">
                <a16:creationId xmlns:a16="http://schemas.microsoft.com/office/drawing/2014/main" id="{2F4D6A43-642D-9DF3-D714-AF4010E5F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305" y="1103710"/>
            <a:ext cx="4884335" cy="4577627"/>
          </a:xfrm>
          <a:prstGeom prst="rect">
            <a:avLst/>
          </a:prstGeom>
        </p:spPr>
      </p:pic>
      <p:grpSp>
        <p:nvGrpSpPr>
          <p:cNvPr id="24" name="Group 23">
            <a:extLst>
              <a:ext uri="{FF2B5EF4-FFF2-40B4-BE49-F238E27FC236}">
                <a16:creationId xmlns:a16="http://schemas.microsoft.com/office/drawing/2014/main" id="{82E6AA97-C39E-134A-CE01-CCFF3FB29B0A}"/>
              </a:ext>
            </a:extLst>
          </p:cNvPr>
          <p:cNvGrpSpPr/>
          <p:nvPr/>
        </p:nvGrpSpPr>
        <p:grpSpPr>
          <a:xfrm>
            <a:off x="132134" y="1499460"/>
            <a:ext cx="6010250" cy="4049695"/>
            <a:chOff x="715993" y="1768544"/>
            <a:chExt cx="5402268" cy="4049695"/>
          </a:xfrm>
        </p:grpSpPr>
        <p:sp>
          <p:nvSpPr>
            <p:cNvPr id="19" name="TextBox 18">
              <a:extLst>
                <a:ext uri="{FF2B5EF4-FFF2-40B4-BE49-F238E27FC236}">
                  <a16:creationId xmlns:a16="http://schemas.microsoft.com/office/drawing/2014/main" id="{00F7B21C-178B-B8DE-541A-B9F879A9ED4A}"/>
                </a:ext>
              </a:extLst>
            </p:cNvPr>
            <p:cNvSpPr txBox="1"/>
            <p:nvPr/>
          </p:nvSpPr>
          <p:spPr>
            <a:xfrm>
              <a:off x="980907" y="1768544"/>
              <a:ext cx="4955132" cy="584775"/>
            </a:xfrm>
            <a:prstGeom prst="rect">
              <a:avLst/>
            </a:prstGeom>
            <a:noFill/>
          </p:spPr>
          <p:txBody>
            <a:bodyPr wrap="square" rtlCol="0">
              <a:spAutoFit/>
            </a:bodyPr>
            <a:lstStyle/>
            <a:p>
              <a:pPr algn="ctr"/>
              <a:r>
                <a:rPr lang="en-US" sz="3200" b="1" dirty="0" smtClean="0">
                  <a:solidFill>
                    <a:schemeClr val="accent5">
                      <a:lumMod val="75000"/>
                    </a:schemeClr>
                  </a:solidFill>
                  <a:latin typeface="Arial" panose="020B0604020202020204" pitchFamily="34" charset="0"/>
                  <a:cs typeface="Arial" panose="020B0604020202020204" pitchFamily="34" charset="0"/>
                </a:rPr>
                <a:t>TÌNH HUỐNG</a:t>
              </a:r>
              <a:endParaRPr lang="en-US" sz="3200" b="1" dirty="0">
                <a:solidFill>
                  <a:schemeClr val="accent5">
                    <a:lumMod val="7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1A3A0B6-26E4-9399-72C9-AA555216B145}"/>
                </a:ext>
              </a:extLst>
            </p:cNvPr>
            <p:cNvSpPr txBox="1"/>
            <p:nvPr/>
          </p:nvSpPr>
          <p:spPr>
            <a:xfrm>
              <a:off x="715993" y="2401919"/>
              <a:ext cx="5402268" cy="3416320"/>
            </a:xfrm>
            <a:prstGeom prst="rect">
              <a:avLst/>
            </a:prstGeom>
            <a:noFill/>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cập</a:t>
              </a:r>
              <a:r>
                <a:rPr lang="en-US" sz="3600" dirty="0">
                  <a:latin typeface="Arial" panose="020B0604020202020204" pitchFamily="34" charset="0"/>
                  <a:cs typeface="Arial" panose="020B0604020202020204" pitchFamily="34" charset="0"/>
                </a:rPr>
                <a:t> Internet,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vô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trò</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chuyện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473260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6A922C6-011B-3A5D-C782-EF94504E1095}"/>
              </a:ext>
            </a:extLst>
          </p:cNvPr>
          <p:cNvGrpSpPr/>
          <p:nvPr/>
        </p:nvGrpSpPr>
        <p:grpSpPr>
          <a:xfrm>
            <a:off x="-212785" y="236421"/>
            <a:ext cx="9305027" cy="1026692"/>
            <a:chOff x="-212785" y="236421"/>
            <a:chExt cx="9305027" cy="1026692"/>
          </a:xfrm>
        </p:grpSpPr>
        <p:grpSp>
          <p:nvGrpSpPr>
            <p:cNvPr id="14" name="Group 13">
              <a:extLst>
                <a:ext uri="{FF2B5EF4-FFF2-40B4-BE49-F238E27FC236}">
                  <a16:creationId xmlns:a16="http://schemas.microsoft.com/office/drawing/2014/main" id="{060786DF-5A91-DB0B-0CA6-4E2B07BA8FD1}"/>
                </a:ext>
              </a:extLst>
            </p:cNvPr>
            <p:cNvGrpSpPr/>
            <p:nvPr/>
          </p:nvGrpSpPr>
          <p:grpSpPr>
            <a:xfrm>
              <a:off x="-212785" y="236421"/>
              <a:ext cx="4477806" cy="1026692"/>
              <a:chOff x="-152400" y="527884"/>
              <a:chExt cx="4477806" cy="1026692"/>
            </a:xfrm>
          </p:grpSpPr>
          <p:sp>
            <p:nvSpPr>
              <p:cNvPr id="16" name="Rectangle 15">
                <a:extLst>
                  <a:ext uri="{FF2B5EF4-FFF2-40B4-BE49-F238E27FC236}">
                    <a16:creationId xmlns:a16="http://schemas.microsoft.com/office/drawing/2014/main" id="{ABBE8711-EF9A-077C-46F9-28DD3C3F292B}"/>
                  </a:ext>
                </a:extLst>
              </p:cNvPr>
              <p:cNvSpPr/>
              <p:nvPr/>
            </p:nvSpPr>
            <p:spPr>
              <a:xfrm>
                <a:off x="-152400" y="687287"/>
                <a:ext cx="3801374"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8F107F33-F606-EC5D-C618-21F2E0C19F3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43644" y="527884"/>
                <a:ext cx="1081762" cy="1026692"/>
              </a:xfrm>
              <a:prstGeom prst="rect">
                <a:avLst/>
              </a:prstGeom>
            </p:spPr>
          </p:pic>
          <p:sp>
            <p:nvSpPr>
              <p:cNvPr id="18" name="TextBox 17">
                <a:extLst>
                  <a:ext uri="{FF2B5EF4-FFF2-40B4-BE49-F238E27FC236}">
                    <a16:creationId xmlns:a16="http://schemas.microsoft.com/office/drawing/2014/main" id="{10E92659-DFAE-4339-1FDC-309F8CED426D}"/>
                  </a:ext>
                </a:extLst>
              </p:cNvPr>
              <p:cNvSpPr txBox="1"/>
              <p:nvPr/>
            </p:nvSpPr>
            <p:spPr>
              <a:xfrm>
                <a:off x="396121" y="764231"/>
                <a:ext cx="2856149"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HOẠT ĐỘNG 2 </a:t>
                </a:r>
              </a:p>
            </p:txBody>
          </p:sp>
        </p:grpSp>
        <p:sp>
          <p:nvSpPr>
            <p:cNvPr id="15" name="TextBox 14">
              <a:extLst>
                <a:ext uri="{FF2B5EF4-FFF2-40B4-BE49-F238E27FC236}">
                  <a16:creationId xmlns:a16="http://schemas.microsoft.com/office/drawing/2014/main" id="{7C7BE6DA-8339-F120-40C0-1FCCA6AB4B7B}"/>
                </a:ext>
              </a:extLst>
            </p:cNvPr>
            <p:cNvSpPr txBox="1"/>
            <p:nvPr/>
          </p:nvSpPr>
          <p:spPr>
            <a:xfrm>
              <a:off x="4137110" y="472768"/>
              <a:ext cx="4955132" cy="553998"/>
            </a:xfrm>
            <a:prstGeom prst="rect">
              <a:avLst/>
            </a:prstGeom>
            <a:noFill/>
          </p:spPr>
          <p:txBody>
            <a:bodyPr wrap="square" rtlCol="0">
              <a:spAutoFit/>
            </a:bodyPr>
            <a:lstStyle/>
            <a:p>
              <a:r>
                <a:rPr lang="en-US" sz="3000" b="1">
                  <a:solidFill>
                    <a:srgbClr val="C00000"/>
                  </a:solidFill>
                  <a:latin typeface="Arial" panose="020B0604020202020204" pitchFamily="34" charset="0"/>
                  <a:cs typeface="Arial" panose="020B0604020202020204" pitchFamily="34" charset="0"/>
                </a:rPr>
                <a:t>An gặp rắc rối gì? </a:t>
              </a:r>
            </a:p>
          </p:txBody>
        </p:sp>
      </p:grpSp>
      <p:pic>
        <p:nvPicPr>
          <p:cNvPr id="21" name="Picture 20">
            <a:extLst>
              <a:ext uri="{FF2B5EF4-FFF2-40B4-BE49-F238E27FC236}">
                <a16:creationId xmlns:a16="http://schemas.microsoft.com/office/drawing/2014/main" id="{2F4D6A43-642D-9DF3-D714-AF4010E5F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665" y="1153237"/>
            <a:ext cx="4884335" cy="4577627"/>
          </a:xfrm>
          <a:prstGeom prst="rect">
            <a:avLst/>
          </a:prstGeom>
        </p:spPr>
      </p:pic>
      <p:grpSp>
        <p:nvGrpSpPr>
          <p:cNvPr id="24" name="Group 23">
            <a:extLst>
              <a:ext uri="{FF2B5EF4-FFF2-40B4-BE49-F238E27FC236}">
                <a16:creationId xmlns:a16="http://schemas.microsoft.com/office/drawing/2014/main" id="{82E6AA97-C39E-134A-CE01-CCFF3FB29B0A}"/>
              </a:ext>
            </a:extLst>
          </p:cNvPr>
          <p:cNvGrpSpPr/>
          <p:nvPr/>
        </p:nvGrpSpPr>
        <p:grpSpPr>
          <a:xfrm>
            <a:off x="132134" y="1499460"/>
            <a:ext cx="6010250" cy="1692771"/>
            <a:chOff x="715993" y="1768544"/>
            <a:chExt cx="5402268" cy="1692771"/>
          </a:xfrm>
        </p:grpSpPr>
        <p:sp>
          <p:nvSpPr>
            <p:cNvPr id="19" name="TextBox 18">
              <a:extLst>
                <a:ext uri="{FF2B5EF4-FFF2-40B4-BE49-F238E27FC236}">
                  <a16:creationId xmlns:a16="http://schemas.microsoft.com/office/drawing/2014/main" id="{00F7B21C-178B-B8DE-541A-B9F879A9ED4A}"/>
                </a:ext>
              </a:extLst>
            </p:cNvPr>
            <p:cNvSpPr txBox="1"/>
            <p:nvPr/>
          </p:nvSpPr>
          <p:spPr>
            <a:xfrm>
              <a:off x="898999" y="1768544"/>
              <a:ext cx="4940812" cy="1692771"/>
            </a:xfrm>
            <a:prstGeom prst="rect">
              <a:avLst/>
            </a:prstGeom>
            <a:noFill/>
          </p:spPr>
          <p:txBody>
            <a:bodyPr wrap="square" rtlCol="0">
              <a:spAutoFit/>
            </a:bodyPr>
            <a:lstStyle/>
            <a:p>
              <a:pPr algn="ctr"/>
              <a:r>
                <a:rPr lang="vi-VN" sz="3600" b="1" dirty="0">
                  <a:cs typeface="Arial" panose="020B0604020202020204" pitchFamily="34" charset="0"/>
                </a:rPr>
                <a:t>Em cùng bạn </a:t>
              </a:r>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và</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biết</a:t>
              </a:r>
              <a:r>
                <a:rPr lang="vi-VN" sz="3600" b="1" dirty="0">
                  <a:cs typeface="Arial" panose="020B0604020202020204" pitchFamily="34" charset="0"/>
                </a:rPr>
                <a:t>: </a:t>
              </a:r>
              <a:endParaRPr lang="en-US" sz="36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1A3A0B6-26E4-9399-72C9-AA555216B145}"/>
                </a:ext>
              </a:extLst>
            </p:cNvPr>
            <p:cNvSpPr txBox="1"/>
            <p:nvPr/>
          </p:nvSpPr>
          <p:spPr>
            <a:xfrm>
              <a:off x="715993" y="2401919"/>
              <a:ext cx="5402268" cy="923330"/>
            </a:xfrm>
            <a:prstGeom prst="rect">
              <a:avLst/>
            </a:prstGeom>
            <a:noFill/>
          </p:spPr>
          <p:txBody>
            <a:bodyPr wrap="square">
              <a:spAutoFit/>
            </a:bodyPr>
            <a:lstStyle/>
            <a:p>
              <a:pPr algn="just">
                <a:lnSpc>
                  <a:spcPct val="150000"/>
                </a:lnSpc>
              </a:pPr>
              <a:endParaRPr lang="en-US" sz="3600" dirty="0">
                <a:latin typeface="Arial" panose="020B0604020202020204" pitchFamily="34" charset="0"/>
                <a:cs typeface="Arial" panose="020B0604020202020204" pitchFamily="34" charset="0"/>
              </a:endParaRPr>
            </a:p>
          </p:txBody>
        </p:sp>
      </p:grpSp>
      <p:sp>
        <p:nvSpPr>
          <p:cNvPr id="2" name="Rectangle 1"/>
          <p:cNvSpPr/>
          <p:nvPr/>
        </p:nvSpPr>
        <p:spPr>
          <a:xfrm>
            <a:off x="-326366" y="2969494"/>
            <a:ext cx="7667134" cy="2163669"/>
          </a:xfrm>
          <a:prstGeom prst="rect">
            <a:avLst/>
          </a:prstGeom>
        </p:spPr>
        <p:txBody>
          <a:bodyPr wrap="square">
            <a:spAutoFit/>
          </a:bodyPr>
          <a:lstStyle/>
          <a:p>
            <a:pPr marL="342900" indent="6350" algn="just">
              <a:lnSpc>
                <a:spcPct val="120000"/>
              </a:lnSpc>
              <a:spcAft>
                <a:spcPts val="600"/>
              </a:spcAft>
              <a:buClr>
                <a:srgbClr val="FF0000"/>
              </a:buClr>
              <a:buFont typeface="Calibri" panose="020F0502020204030204" pitchFamily="34" charset="0"/>
              <a:buChar char="●"/>
            </a:pPr>
            <a:r>
              <a:rPr lang="en-US" sz="32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Bạn</a:t>
            </a:r>
            <a:r>
              <a:rPr lang="en-US" sz="3600" dirty="0" smtClean="0">
                <a:latin typeface="Arial" panose="020B0604020202020204" pitchFamily="34" charset="0"/>
                <a:cs typeface="Arial" panose="020B0604020202020204" pitchFamily="34" charset="0"/>
              </a:rPr>
              <a:t> An </a:t>
            </a:r>
            <a:r>
              <a:rPr lang="en-US" sz="3600" dirty="0" err="1" smtClean="0">
                <a:latin typeface="Arial" panose="020B0604020202020204" pitchFamily="34" charset="0"/>
                <a:cs typeface="Arial" panose="020B0604020202020204" pitchFamily="34" charset="0"/>
              </a:rPr>
              <a:t>đã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rắc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gì</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marL="342900" indent="6350" algn="just">
              <a:lnSpc>
                <a:spcPct val="120000"/>
              </a:lnSpc>
              <a:spcAft>
                <a:spcPts val="600"/>
              </a:spcAft>
              <a:buClr>
                <a:srgbClr val="FF0000"/>
              </a:buClr>
              <a:buFont typeface="Calibri" panose="020F0502020204030204" pitchFamily="34" charset="0"/>
              <a:buChar char="●"/>
            </a:pP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Thông</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tin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An </a:t>
            </a:r>
            <a:r>
              <a:rPr lang="en-US" sz="3600" dirty="0" err="1" smtClean="0">
                <a:latin typeface="Arial" panose="020B0604020202020204" pitchFamily="34" charset="0"/>
                <a:cs typeface="Arial" panose="020B0604020202020204" pitchFamily="34" charset="0"/>
              </a:rPr>
              <a:t>gặp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rắc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443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F4D6A43-642D-9DF3-D714-AF4010E5F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96" y="905303"/>
            <a:ext cx="4884335" cy="4577627"/>
          </a:xfrm>
          <a:prstGeom prst="rect">
            <a:avLst/>
          </a:prstGeom>
        </p:spPr>
      </p:pic>
      <p:sp>
        <p:nvSpPr>
          <p:cNvPr id="2" name="Rectangle: Rounded Corners 1">
            <a:extLst>
              <a:ext uri="{FF2B5EF4-FFF2-40B4-BE49-F238E27FC236}">
                <a16:creationId xmlns:a16="http://schemas.microsoft.com/office/drawing/2014/main" id="{E0382006-38B6-6670-6F64-4E45F54E9839}"/>
              </a:ext>
            </a:extLst>
          </p:cNvPr>
          <p:cNvSpPr/>
          <p:nvPr/>
        </p:nvSpPr>
        <p:spPr>
          <a:xfrm>
            <a:off x="5447431" y="1834120"/>
            <a:ext cx="6422977" cy="142510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Truy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trang</a:t>
            </a:r>
            <a:r>
              <a:rPr lang="en-US" sz="4000" dirty="0">
                <a:solidFill>
                  <a:schemeClr val="tx1"/>
                </a:solidFill>
                <a:latin typeface="Arial" panose="020B0604020202020204" pitchFamily="34" charset="0"/>
                <a:cs typeface="Arial" panose="020B0604020202020204" pitchFamily="34" charset="0"/>
              </a:rPr>
              <a:t> web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phù</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t>
            </a:r>
          </a:p>
        </p:txBody>
      </p:sp>
      <p:sp>
        <p:nvSpPr>
          <p:cNvPr id="3" name="Arrow: Down 2">
            <a:extLst>
              <a:ext uri="{FF2B5EF4-FFF2-40B4-BE49-F238E27FC236}">
                <a16:creationId xmlns:a16="http://schemas.microsoft.com/office/drawing/2014/main" id="{B3451BE3-73A2-8C88-5FD0-AEEF2995C6FF}"/>
              </a:ext>
            </a:extLst>
          </p:cNvPr>
          <p:cNvSpPr/>
          <p:nvPr/>
        </p:nvSpPr>
        <p:spPr>
          <a:xfrm>
            <a:off x="8444853" y="3446431"/>
            <a:ext cx="621102" cy="5348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D4EACAB-122F-EA4A-DA21-0252993E1059}"/>
              </a:ext>
            </a:extLst>
          </p:cNvPr>
          <p:cNvSpPr/>
          <p:nvPr/>
        </p:nvSpPr>
        <p:spPr>
          <a:xfrm>
            <a:off x="5590247" y="4227755"/>
            <a:ext cx="6280161" cy="146727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Nhận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được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luận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cực</a:t>
            </a:r>
            <a:r>
              <a:rPr lang="en-US" sz="4000" dirty="0">
                <a:solidFill>
                  <a:schemeClr val="tx1"/>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E9BADE16-0136-62A0-6E1E-8AE57371A1B9}"/>
              </a:ext>
            </a:extLst>
          </p:cNvPr>
          <p:cNvSpPr txBox="1"/>
          <p:nvPr/>
        </p:nvSpPr>
        <p:spPr>
          <a:xfrm>
            <a:off x="5854288" y="666776"/>
            <a:ext cx="6016120" cy="584775"/>
          </a:xfrm>
          <a:prstGeom prst="rect">
            <a:avLst/>
          </a:prstGeom>
          <a:noFill/>
        </p:spPr>
        <p:txBody>
          <a:bodyPr wrap="square" rtlCol="0">
            <a:spAutoFit/>
          </a:bodyPr>
          <a:lstStyle/>
          <a:p>
            <a:pPr marL="342900" indent="-342900">
              <a:buFont typeface="Wingdings" panose="05000000000000000000" pitchFamily="2" charset="2"/>
              <a:buChar char="Ø"/>
            </a:pPr>
            <a:r>
              <a:rPr lang="en-US" sz="3200" b="1" dirty="0" err="1">
                <a:latin typeface="Arial" panose="020B0604020202020204" pitchFamily="34" charset="0"/>
                <a:cs typeface="Arial" panose="020B0604020202020204" pitchFamily="34" charset="0"/>
              </a:rPr>
              <a:t>Tình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huống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bạn</a:t>
            </a:r>
            <a:r>
              <a:rPr lang="en-US" sz="3200" b="1" dirty="0">
                <a:latin typeface="Arial" panose="020B0604020202020204" pitchFamily="34" charset="0"/>
                <a:cs typeface="Arial" panose="020B0604020202020204" pitchFamily="34" charset="0"/>
              </a:rPr>
              <a:t> An </a:t>
            </a:r>
          </a:p>
        </p:txBody>
      </p:sp>
    </p:spTree>
    <p:extLst>
      <p:ext uri="{BB962C8B-B14F-4D97-AF65-F5344CB8AC3E}">
        <p14:creationId xmlns:p14="http://schemas.microsoft.com/office/powerpoint/2010/main" val="1025293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A772057-02E1-75CA-4A3D-FA9258734930}"/>
              </a:ext>
            </a:extLst>
          </p:cNvPr>
          <p:cNvGrpSpPr/>
          <p:nvPr/>
        </p:nvGrpSpPr>
        <p:grpSpPr>
          <a:xfrm>
            <a:off x="-212785" y="77018"/>
            <a:ext cx="5290634" cy="1026692"/>
            <a:chOff x="-152400" y="368481"/>
            <a:chExt cx="5290634" cy="1026692"/>
          </a:xfrm>
        </p:grpSpPr>
        <p:sp>
          <p:nvSpPr>
            <p:cNvPr id="10" name="Rectangle 9">
              <a:extLst>
                <a:ext uri="{FF2B5EF4-FFF2-40B4-BE49-F238E27FC236}">
                  <a16:creationId xmlns:a16="http://schemas.microsoft.com/office/drawing/2014/main" id="{90EB0821-3E88-A643-7295-09D3828938D1}"/>
                </a:ext>
              </a:extLst>
            </p:cNvPr>
            <p:cNvSpPr/>
            <p:nvPr/>
          </p:nvSpPr>
          <p:spPr>
            <a:xfrm>
              <a:off x="-152400" y="687287"/>
              <a:ext cx="5290634"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C5C9371-AABB-CE03-8D14-B9DFFCD826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056472" y="368481"/>
              <a:ext cx="1081762" cy="1026692"/>
            </a:xfrm>
            <a:prstGeom prst="rect">
              <a:avLst/>
            </a:prstGeom>
          </p:spPr>
        </p:pic>
        <p:sp>
          <p:nvSpPr>
            <p:cNvPr id="12" name="TextBox 11">
              <a:extLst>
                <a:ext uri="{FF2B5EF4-FFF2-40B4-BE49-F238E27FC236}">
                  <a16:creationId xmlns:a16="http://schemas.microsoft.com/office/drawing/2014/main" id="{84893476-EE8F-F682-69E0-3347666FBC36}"/>
                </a:ext>
              </a:extLst>
            </p:cNvPr>
            <p:cNvSpPr txBox="1"/>
            <p:nvPr/>
          </p:nvSpPr>
          <p:spPr>
            <a:xfrm>
              <a:off x="155090" y="764231"/>
              <a:ext cx="4675653" cy="553998"/>
            </a:xfrm>
            <a:prstGeom prst="rect">
              <a:avLst/>
            </a:prstGeom>
            <a:noFill/>
          </p:spPr>
          <p:txBody>
            <a:bodyPr wrap="square" rtlCol="0">
              <a:spAutoFit/>
            </a:bodyPr>
            <a:lstStyle/>
            <a:p>
              <a:r>
                <a:rPr lang="en-US" sz="3000" b="1" dirty="0" err="1">
                  <a:latin typeface="Arial" panose="020B0604020202020204" pitchFamily="34" charset="0"/>
                  <a:cs typeface="Arial" panose="020B0604020202020204" pitchFamily="34" charset="0"/>
                </a:rPr>
                <a:t>Hoạt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động</a:t>
              </a:r>
              <a:r>
                <a:rPr lang="en-US" sz="3000" b="1" dirty="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cá</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nhân</a:t>
              </a:r>
              <a:endParaRPr lang="en-US" sz="3000" b="1" dirty="0">
                <a:latin typeface="Arial" panose="020B0604020202020204" pitchFamily="34" charset="0"/>
                <a:cs typeface="Arial" panose="020B0604020202020204" pitchFamily="34" charset="0"/>
              </a:endParaRPr>
            </a:p>
          </p:txBody>
        </p:sp>
      </p:grpSp>
      <p:pic>
        <p:nvPicPr>
          <p:cNvPr id="13" name="Picture 5">
            <a:extLst>
              <a:ext uri="{FF2B5EF4-FFF2-40B4-BE49-F238E27FC236}">
                <a16:creationId xmlns:a16="http://schemas.microsoft.com/office/drawing/2014/main" id="{81BD2903-A95D-0F50-08E4-1ED3E5761894}"/>
              </a:ext>
            </a:extLst>
          </p:cNvPr>
          <p:cNvPicPr>
            <a:picLocks noChangeAspect="1"/>
          </p:cNvPicPr>
          <p:nvPr/>
        </p:nvPicPr>
        <p:blipFill>
          <a:blip r:embed="rId4"/>
          <a:srcRect/>
          <a:stretch>
            <a:fillRect/>
          </a:stretch>
        </p:blipFill>
        <p:spPr>
          <a:xfrm>
            <a:off x="6602703" y="2242868"/>
            <a:ext cx="4992351" cy="3943957"/>
          </a:xfrm>
          <a:prstGeom prst="rect">
            <a:avLst/>
          </a:prstGeom>
        </p:spPr>
      </p:pic>
      <p:sp>
        <p:nvSpPr>
          <p:cNvPr id="14" name="TextBox 13">
            <a:extLst>
              <a:ext uri="{FF2B5EF4-FFF2-40B4-BE49-F238E27FC236}">
                <a16:creationId xmlns:a16="http://schemas.microsoft.com/office/drawing/2014/main" id="{C520C806-F582-58B1-3ABE-68A4727B4C34}"/>
              </a:ext>
            </a:extLst>
          </p:cNvPr>
          <p:cNvSpPr txBox="1"/>
          <p:nvPr/>
        </p:nvSpPr>
        <p:spPr>
          <a:xfrm>
            <a:off x="690199" y="1422516"/>
            <a:ext cx="5233358" cy="5083733"/>
          </a:xfrm>
          <a:prstGeom prst="round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hỏi</a:t>
            </a:r>
            <a:r>
              <a:rPr lang="en-US" sz="4000" b="1"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độc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gặp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13526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rẻ sử dụng Internet: những mối nguy và biện pháp phòng chống - CTH EDU">
            <a:extLst>
              <a:ext uri="{FF2B5EF4-FFF2-40B4-BE49-F238E27FC236}">
                <a16:creationId xmlns:a16="http://schemas.microsoft.com/office/drawing/2014/main" id="{745B17C2-2C58-5900-2853-6768087FB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817" y="2176317"/>
            <a:ext cx="6544035" cy="3681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EC7441-2E75-9BA4-7E65-0E6C246B0685}"/>
              </a:ext>
            </a:extLst>
          </p:cNvPr>
          <p:cNvSpPr txBox="1"/>
          <p:nvPr/>
        </p:nvSpPr>
        <p:spPr>
          <a:xfrm>
            <a:off x="1557068" y="446666"/>
            <a:ext cx="9077864" cy="553998"/>
          </a:xfrm>
          <a:prstGeom prst="rect">
            <a:avLst/>
          </a:prstGeom>
          <a:noFill/>
        </p:spPr>
        <p:txBody>
          <a:bodyPr wrap="square" rtlCol="0">
            <a:spAutoFit/>
          </a:bodyPr>
          <a:lstStyle/>
          <a:p>
            <a:pPr algn="ctr"/>
            <a:r>
              <a:rPr lang="en-US" sz="3000" b="1">
                <a:solidFill>
                  <a:schemeClr val="accent5">
                    <a:lumMod val="75000"/>
                  </a:schemeClr>
                </a:solidFill>
                <a:latin typeface="Arial" panose="020B0604020202020204" pitchFamily="34" charset="0"/>
                <a:cs typeface="Arial" panose="020B0604020202020204" pitchFamily="34" charset="0"/>
              </a:rPr>
              <a:t>Một số tác hại khi xem thông tin độc hại </a:t>
            </a:r>
          </a:p>
        </p:txBody>
      </p:sp>
      <p:grpSp>
        <p:nvGrpSpPr>
          <p:cNvPr id="15" name="Group 14">
            <a:extLst>
              <a:ext uri="{FF2B5EF4-FFF2-40B4-BE49-F238E27FC236}">
                <a16:creationId xmlns:a16="http://schemas.microsoft.com/office/drawing/2014/main" id="{FE615609-BB25-E4CC-DDAD-9AF330AE9B0A}"/>
              </a:ext>
            </a:extLst>
          </p:cNvPr>
          <p:cNvGrpSpPr/>
          <p:nvPr/>
        </p:nvGrpSpPr>
        <p:grpSpPr>
          <a:xfrm>
            <a:off x="403419" y="1426595"/>
            <a:ext cx="2739313" cy="1479712"/>
            <a:chOff x="403419" y="1426595"/>
            <a:chExt cx="2739313" cy="1479712"/>
          </a:xfrm>
        </p:grpSpPr>
        <p:pic>
          <p:nvPicPr>
            <p:cNvPr id="5" name="Graphic 4" descr="Back with solid fill">
              <a:extLst>
                <a:ext uri="{FF2B5EF4-FFF2-40B4-BE49-F238E27FC236}">
                  <a16:creationId xmlns:a16="http://schemas.microsoft.com/office/drawing/2014/main" id="{AEF48A61-A932-D7F7-87C9-384C55122A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1841034" flipV="1">
              <a:off x="1551158" y="2139199"/>
              <a:ext cx="1591574" cy="767108"/>
            </a:xfrm>
            <a:prstGeom prst="rect">
              <a:avLst/>
            </a:prstGeom>
          </p:spPr>
        </p:pic>
        <p:sp>
          <p:nvSpPr>
            <p:cNvPr id="8" name="TextBox 7">
              <a:extLst>
                <a:ext uri="{FF2B5EF4-FFF2-40B4-BE49-F238E27FC236}">
                  <a16:creationId xmlns:a16="http://schemas.microsoft.com/office/drawing/2014/main" id="{E0951895-8E5F-1372-E96B-008F88F0337B}"/>
                </a:ext>
              </a:extLst>
            </p:cNvPr>
            <p:cNvSpPr txBox="1"/>
            <p:nvPr/>
          </p:nvSpPr>
          <p:spPr>
            <a:xfrm>
              <a:off x="403419" y="1426595"/>
              <a:ext cx="1466491" cy="1175258"/>
            </a:xfrm>
            <a:prstGeom prst="rect">
              <a:avLst/>
            </a:prstGeom>
            <a:noFill/>
          </p:spPr>
          <p:txBody>
            <a:bodyPr wrap="square" rtlCol="0">
              <a:spAutoFit/>
            </a:bodyPr>
            <a:lstStyle/>
            <a:p>
              <a:pPr algn="just">
                <a:lnSpc>
                  <a:spcPct val="150000"/>
                </a:lnSpc>
              </a:pPr>
              <a:r>
                <a:rPr lang="en-US" sz="2500">
                  <a:latin typeface="Arial" panose="020B0604020202020204" pitchFamily="34" charset="0"/>
                  <a:cs typeface="Arial" panose="020B0604020202020204" pitchFamily="34" charset="0"/>
                </a:rPr>
                <a:t>Suy nghĩ tiêu cực </a:t>
              </a:r>
            </a:p>
          </p:txBody>
        </p:sp>
      </p:grpSp>
      <p:grpSp>
        <p:nvGrpSpPr>
          <p:cNvPr id="18" name="Group 17">
            <a:extLst>
              <a:ext uri="{FF2B5EF4-FFF2-40B4-BE49-F238E27FC236}">
                <a16:creationId xmlns:a16="http://schemas.microsoft.com/office/drawing/2014/main" id="{72513783-96C2-67D8-E07F-CC854DD1FC89}"/>
              </a:ext>
            </a:extLst>
          </p:cNvPr>
          <p:cNvGrpSpPr/>
          <p:nvPr/>
        </p:nvGrpSpPr>
        <p:grpSpPr>
          <a:xfrm>
            <a:off x="515563" y="3643411"/>
            <a:ext cx="2636819" cy="1127884"/>
            <a:chOff x="515563" y="3643411"/>
            <a:chExt cx="2636819" cy="1127884"/>
          </a:xfrm>
        </p:grpSpPr>
        <p:pic>
          <p:nvPicPr>
            <p:cNvPr id="16" name="Graphic 15" descr="Back with solid fill">
              <a:extLst>
                <a:ext uri="{FF2B5EF4-FFF2-40B4-BE49-F238E27FC236}">
                  <a16:creationId xmlns:a16="http://schemas.microsoft.com/office/drawing/2014/main" id="{FCCA7530-BD34-1439-D518-9784579A8A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1841034" flipV="1">
              <a:off x="1631755" y="4038382"/>
              <a:ext cx="1520627" cy="732913"/>
            </a:xfrm>
            <a:prstGeom prst="rect">
              <a:avLst/>
            </a:prstGeom>
          </p:spPr>
        </p:pic>
        <p:sp>
          <p:nvSpPr>
            <p:cNvPr id="17" name="TextBox 16">
              <a:extLst>
                <a:ext uri="{FF2B5EF4-FFF2-40B4-BE49-F238E27FC236}">
                  <a16:creationId xmlns:a16="http://schemas.microsoft.com/office/drawing/2014/main" id="{93A99AB7-E84B-0755-45F9-6B91DFA3350B}"/>
                </a:ext>
              </a:extLst>
            </p:cNvPr>
            <p:cNvSpPr txBox="1"/>
            <p:nvPr/>
          </p:nvSpPr>
          <p:spPr>
            <a:xfrm>
              <a:off x="515563" y="3643411"/>
              <a:ext cx="1466491" cy="598177"/>
            </a:xfrm>
            <a:prstGeom prst="rect">
              <a:avLst/>
            </a:prstGeom>
            <a:noFill/>
          </p:spPr>
          <p:txBody>
            <a:bodyPr wrap="square" rtlCol="0">
              <a:spAutoFit/>
            </a:bodyPr>
            <a:lstStyle/>
            <a:p>
              <a:pPr algn="just">
                <a:lnSpc>
                  <a:spcPct val="150000"/>
                </a:lnSpc>
              </a:pPr>
              <a:r>
                <a:rPr lang="en-US" sz="2500">
                  <a:latin typeface="Arial" panose="020B0604020202020204" pitchFamily="34" charset="0"/>
                  <a:cs typeface="Arial" panose="020B0604020202020204" pitchFamily="34" charset="0"/>
                </a:rPr>
                <a:t>Lừa đảo </a:t>
              </a:r>
            </a:p>
          </p:txBody>
        </p:sp>
      </p:grpSp>
      <p:grpSp>
        <p:nvGrpSpPr>
          <p:cNvPr id="21" name="Group 20">
            <a:extLst>
              <a:ext uri="{FF2B5EF4-FFF2-40B4-BE49-F238E27FC236}">
                <a16:creationId xmlns:a16="http://schemas.microsoft.com/office/drawing/2014/main" id="{B2578D8D-4D86-B71D-29E3-D5915E36C5F4}"/>
              </a:ext>
            </a:extLst>
          </p:cNvPr>
          <p:cNvGrpSpPr/>
          <p:nvPr/>
        </p:nvGrpSpPr>
        <p:grpSpPr>
          <a:xfrm>
            <a:off x="8856980" y="1971609"/>
            <a:ext cx="2931601" cy="930246"/>
            <a:chOff x="9024382" y="1963152"/>
            <a:chExt cx="2931601" cy="930246"/>
          </a:xfrm>
        </p:grpSpPr>
        <p:pic>
          <p:nvPicPr>
            <p:cNvPr id="19" name="Graphic 18" descr="Back with solid fill">
              <a:extLst>
                <a:ext uri="{FF2B5EF4-FFF2-40B4-BE49-F238E27FC236}">
                  <a16:creationId xmlns:a16="http://schemas.microsoft.com/office/drawing/2014/main" id="{AD47B0C6-BF0F-FC74-F7C6-21DB88FCE8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232975" flipH="1" flipV="1">
              <a:off x="9024382" y="2126290"/>
              <a:ext cx="1428453" cy="767108"/>
            </a:xfrm>
            <a:prstGeom prst="rect">
              <a:avLst/>
            </a:prstGeom>
          </p:spPr>
        </p:pic>
        <p:sp>
          <p:nvSpPr>
            <p:cNvPr id="20" name="TextBox 19">
              <a:extLst>
                <a:ext uri="{FF2B5EF4-FFF2-40B4-BE49-F238E27FC236}">
                  <a16:creationId xmlns:a16="http://schemas.microsoft.com/office/drawing/2014/main" id="{68A09DDB-A130-94D5-6384-A45C83FB7FB6}"/>
                </a:ext>
              </a:extLst>
            </p:cNvPr>
            <p:cNvSpPr txBox="1"/>
            <p:nvPr/>
          </p:nvSpPr>
          <p:spPr>
            <a:xfrm>
              <a:off x="10322090" y="1963152"/>
              <a:ext cx="1633893" cy="598177"/>
            </a:xfrm>
            <a:prstGeom prst="rect">
              <a:avLst/>
            </a:prstGeom>
            <a:noFill/>
          </p:spPr>
          <p:txBody>
            <a:bodyPr wrap="square" rtlCol="0">
              <a:spAutoFit/>
            </a:bodyPr>
            <a:lstStyle/>
            <a:p>
              <a:pPr algn="just">
                <a:lnSpc>
                  <a:spcPct val="150000"/>
                </a:lnSpc>
              </a:pPr>
              <a:r>
                <a:rPr lang="en-US" sz="2500">
                  <a:latin typeface="Arial" panose="020B0604020202020204" pitchFamily="34" charset="0"/>
                  <a:cs typeface="Arial" panose="020B0604020202020204" pitchFamily="34" charset="0"/>
                </a:rPr>
                <a:t>Bị bắt nạt </a:t>
              </a:r>
            </a:p>
          </p:txBody>
        </p:sp>
      </p:grpSp>
      <p:grpSp>
        <p:nvGrpSpPr>
          <p:cNvPr id="22" name="Group 21">
            <a:extLst>
              <a:ext uri="{FF2B5EF4-FFF2-40B4-BE49-F238E27FC236}">
                <a16:creationId xmlns:a16="http://schemas.microsoft.com/office/drawing/2014/main" id="{29377C02-5216-BAC2-846A-71F88E2917C9}"/>
              </a:ext>
            </a:extLst>
          </p:cNvPr>
          <p:cNvGrpSpPr/>
          <p:nvPr/>
        </p:nvGrpSpPr>
        <p:grpSpPr>
          <a:xfrm>
            <a:off x="8910264" y="4064473"/>
            <a:ext cx="2823649" cy="1752339"/>
            <a:chOff x="9024382" y="1963152"/>
            <a:chExt cx="2823649" cy="1752339"/>
          </a:xfrm>
        </p:grpSpPr>
        <p:pic>
          <p:nvPicPr>
            <p:cNvPr id="23" name="Graphic 22" descr="Back with solid fill">
              <a:extLst>
                <a:ext uri="{FF2B5EF4-FFF2-40B4-BE49-F238E27FC236}">
                  <a16:creationId xmlns:a16="http://schemas.microsoft.com/office/drawing/2014/main" id="{51FAB863-A51A-A15F-10AB-9D8B54AE3A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0232975" flipH="1" flipV="1">
              <a:off x="9024382" y="2126290"/>
              <a:ext cx="1428453" cy="767108"/>
            </a:xfrm>
            <a:prstGeom prst="rect">
              <a:avLst/>
            </a:prstGeom>
          </p:spPr>
        </p:pic>
        <p:sp>
          <p:nvSpPr>
            <p:cNvPr id="24" name="TextBox 23">
              <a:extLst>
                <a:ext uri="{FF2B5EF4-FFF2-40B4-BE49-F238E27FC236}">
                  <a16:creationId xmlns:a16="http://schemas.microsoft.com/office/drawing/2014/main" id="{463B79A8-9EC2-FB72-9EDA-F31DF09DB081}"/>
                </a:ext>
              </a:extLst>
            </p:cNvPr>
            <p:cNvSpPr txBox="1"/>
            <p:nvPr/>
          </p:nvSpPr>
          <p:spPr>
            <a:xfrm>
              <a:off x="10322090" y="1963152"/>
              <a:ext cx="1525941" cy="1752339"/>
            </a:xfrm>
            <a:prstGeom prst="rect">
              <a:avLst/>
            </a:prstGeom>
            <a:noFill/>
          </p:spPr>
          <p:txBody>
            <a:bodyPr wrap="square" rtlCol="0">
              <a:spAutoFit/>
            </a:bodyPr>
            <a:lstStyle/>
            <a:p>
              <a:pPr algn="just">
                <a:lnSpc>
                  <a:spcPct val="150000"/>
                </a:lnSpc>
              </a:pPr>
              <a:r>
                <a:rPr lang="en-US" sz="2500">
                  <a:latin typeface="Arial" panose="020B0604020202020204" pitchFamily="34" charset="0"/>
                  <a:cs typeface="Arial" panose="020B0604020202020204" pitchFamily="34" charset="0"/>
                </a:rPr>
                <a:t>Tốn thời gian, tiền bạc </a:t>
              </a:r>
            </a:p>
          </p:txBody>
        </p:sp>
      </p:grpSp>
    </p:spTree>
    <p:extLst>
      <p:ext uri="{BB962C8B-B14F-4D97-AF65-F5344CB8AC3E}">
        <p14:creationId xmlns:p14="http://schemas.microsoft.com/office/powerpoint/2010/main" val="2033647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3745B5A-E953-60CE-9217-F77C1A0E2B5C}"/>
              </a:ext>
            </a:extLst>
          </p:cNvPr>
          <p:cNvSpPr txBox="1"/>
          <p:nvPr/>
        </p:nvSpPr>
        <p:spPr>
          <a:xfrm>
            <a:off x="3840192" y="483710"/>
            <a:ext cx="4511615" cy="630942"/>
          </a:xfrm>
          <a:prstGeom prst="rect">
            <a:avLst/>
          </a:prstGeom>
          <a:noFill/>
        </p:spPr>
        <p:txBody>
          <a:bodyPr wrap="square" rtlCol="0">
            <a:spAutoFit/>
          </a:bodyPr>
          <a:lstStyle/>
          <a:p>
            <a:pPr algn="ctr"/>
            <a:r>
              <a:rPr lang="en-US" sz="3500" b="1">
                <a:solidFill>
                  <a:schemeClr val="accent5">
                    <a:lumMod val="75000"/>
                  </a:schemeClr>
                </a:solidFill>
                <a:latin typeface="Arial" panose="020B0604020202020204" pitchFamily="34" charset="0"/>
                <a:cs typeface="Arial" panose="020B0604020202020204" pitchFamily="34" charset="0"/>
              </a:rPr>
              <a:t>HỘP KIẾN THỨC </a:t>
            </a:r>
          </a:p>
        </p:txBody>
      </p:sp>
      <p:pic>
        <p:nvPicPr>
          <p:cNvPr id="27" name="Picture 11">
            <a:extLst>
              <a:ext uri="{FF2B5EF4-FFF2-40B4-BE49-F238E27FC236}">
                <a16:creationId xmlns:a16="http://schemas.microsoft.com/office/drawing/2014/main" id="{9B03AC8F-AD96-E1DE-5AFA-9A2649F5B3B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006" y="109027"/>
            <a:ext cx="2407388" cy="1291236"/>
          </a:xfrm>
          <a:prstGeom prst="rect">
            <a:avLst/>
          </a:prstGeom>
        </p:spPr>
      </p:pic>
      <p:pic>
        <p:nvPicPr>
          <p:cNvPr id="28" name="Picture 18">
            <a:extLst>
              <a:ext uri="{FF2B5EF4-FFF2-40B4-BE49-F238E27FC236}">
                <a16:creationId xmlns:a16="http://schemas.microsoft.com/office/drawing/2014/main" id="{FBB3A367-D3CB-3A0F-3581-C707DC31475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444086" y="65741"/>
            <a:ext cx="1718262" cy="1740412"/>
          </a:xfrm>
          <a:prstGeom prst="rect">
            <a:avLst/>
          </a:prstGeom>
        </p:spPr>
      </p:pic>
      <p:pic>
        <p:nvPicPr>
          <p:cNvPr id="29" name="Picture 13">
            <a:extLst>
              <a:ext uri="{FF2B5EF4-FFF2-40B4-BE49-F238E27FC236}">
                <a16:creationId xmlns:a16="http://schemas.microsoft.com/office/drawing/2014/main" id="{42F6AD59-7F0C-703D-B882-B326BB568A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6712" y="4619485"/>
            <a:ext cx="3823477" cy="2475702"/>
          </a:xfrm>
          <a:prstGeom prst="rect">
            <a:avLst/>
          </a:prstGeom>
        </p:spPr>
      </p:pic>
      <p:pic>
        <p:nvPicPr>
          <p:cNvPr id="30" name="Picture 13">
            <a:extLst>
              <a:ext uri="{FF2B5EF4-FFF2-40B4-BE49-F238E27FC236}">
                <a16:creationId xmlns:a16="http://schemas.microsoft.com/office/drawing/2014/main" id="{2ED14B13-7BFA-C5D6-AD63-52F0B73443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45186" y="4646147"/>
            <a:ext cx="3823477" cy="2475702"/>
          </a:xfrm>
          <a:prstGeom prst="rect">
            <a:avLst/>
          </a:prstGeom>
        </p:spPr>
      </p:pic>
      <p:pic>
        <p:nvPicPr>
          <p:cNvPr id="31" name="Picture 13">
            <a:extLst>
              <a:ext uri="{FF2B5EF4-FFF2-40B4-BE49-F238E27FC236}">
                <a16:creationId xmlns:a16="http://schemas.microsoft.com/office/drawing/2014/main" id="{EAE4F703-3FA2-53F2-3192-6061D8951A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353928" y="4667712"/>
            <a:ext cx="3823477" cy="2475702"/>
          </a:xfrm>
          <a:prstGeom prst="rect">
            <a:avLst/>
          </a:prstGeom>
        </p:spPr>
      </p:pic>
      <p:pic>
        <p:nvPicPr>
          <p:cNvPr id="32" name="Picture 13">
            <a:extLst>
              <a:ext uri="{FF2B5EF4-FFF2-40B4-BE49-F238E27FC236}">
                <a16:creationId xmlns:a16="http://schemas.microsoft.com/office/drawing/2014/main" id="{8EADF022-9F9E-655A-35A1-7820BBD33F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94889" y="4563453"/>
            <a:ext cx="3823477" cy="2475702"/>
          </a:xfrm>
          <a:prstGeom prst="rect">
            <a:avLst/>
          </a:prstGeom>
        </p:spPr>
      </p:pic>
      <p:grpSp>
        <p:nvGrpSpPr>
          <p:cNvPr id="26" name="Group 25">
            <a:extLst>
              <a:ext uri="{FF2B5EF4-FFF2-40B4-BE49-F238E27FC236}">
                <a16:creationId xmlns:a16="http://schemas.microsoft.com/office/drawing/2014/main" id="{0038DF59-E1C9-5EEA-65FF-F083A345414D}"/>
              </a:ext>
            </a:extLst>
          </p:cNvPr>
          <p:cNvGrpSpPr/>
          <p:nvPr/>
        </p:nvGrpSpPr>
        <p:grpSpPr>
          <a:xfrm>
            <a:off x="510376" y="1225587"/>
            <a:ext cx="11116574" cy="3543736"/>
            <a:chOff x="537713" y="1269296"/>
            <a:chExt cx="11116574" cy="3543736"/>
          </a:xfrm>
        </p:grpSpPr>
        <p:sp>
          <p:nvSpPr>
            <p:cNvPr id="14" name="Rectangle: Rounded Corners 13">
              <a:extLst>
                <a:ext uri="{FF2B5EF4-FFF2-40B4-BE49-F238E27FC236}">
                  <a16:creationId xmlns:a16="http://schemas.microsoft.com/office/drawing/2014/main" id="{1B1DDBFE-5316-E06F-C4CD-780FAB0AFE4E}"/>
                </a:ext>
              </a:extLst>
            </p:cNvPr>
            <p:cNvSpPr/>
            <p:nvPr/>
          </p:nvSpPr>
          <p:spPr>
            <a:xfrm>
              <a:off x="842475" y="2337330"/>
              <a:ext cx="10811812" cy="2475702"/>
            </a:xfrm>
            <a:prstGeom prst="roundRect">
              <a:avLst/>
            </a:prstGeom>
            <a:solidFill>
              <a:srgbClr val="FFCCBC"/>
            </a:solidFill>
            <a:ln>
              <a:solidFill>
                <a:srgbClr val="FFC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16A8C345-F7EC-B710-5DEB-CBB5D5030FD8}"/>
                </a:ext>
              </a:extLst>
            </p:cNvPr>
            <p:cNvSpPr/>
            <p:nvPr/>
          </p:nvSpPr>
          <p:spPr>
            <a:xfrm>
              <a:off x="662758" y="2005008"/>
              <a:ext cx="10811812" cy="2575492"/>
            </a:xfrm>
            <a:prstGeom prst="roundRect">
              <a:avLst/>
            </a:prstGeom>
            <a:solidFill>
              <a:schemeClr val="accent4">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6FCB29-DA28-FE79-2F4E-490882DB4507}"/>
                </a:ext>
              </a:extLst>
            </p:cNvPr>
            <p:cNvSpPr txBox="1"/>
            <p:nvPr/>
          </p:nvSpPr>
          <p:spPr>
            <a:xfrm>
              <a:off x="1039414" y="2356776"/>
              <a:ext cx="10113171" cy="2084225"/>
            </a:xfrm>
            <a:prstGeom prst="rect">
              <a:avLst/>
            </a:prstGeom>
            <a:noFill/>
          </p:spPr>
          <p:txBody>
            <a:bodyPr wrap="square" rtlCol="0">
              <a:spAutoFit/>
            </a:bodyPr>
            <a:lstStyle/>
            <a:p>
              <a:pPr>
                <a:lnSpc>
                  <a:spcPct val="150000"/>
                </a:lnSpc>
              </a:pPr>
              <a:r>
                <a:rPr lang="vi-VN" sz="3000">
                  <a:latin typeface="Arial" panose="020B0604020202020204" pitchFamily="34" charset="0"/>
                  <a:cs typeface="Arial" panose="020B0604020202020204" pitchFamily="34" charset="0"/>
                </a:rPr>
                <a:t>Em không nên xem các trang web không phù hợp lứa tuổi vì có nguy cơ suy nghĩ lệch lạc, bị lừa đảo, dụ dỗ, bắt nạt và lãng phí thời gian.</a:t>
              </a:r>
              <a:endParaRPr lang="en-US" sz="30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D1CD3F0-9342-BEAA-7CB2-86904B72958E}"/>
                </a:ext>
              </a:extLst>
            </p:cNvPr>
            <p:cNvGrpSpPr/>
            <p:nvPr/>
          </p:nvGrpSpPr>
          <p:grpSpPr>
            <a:xfrm>
              <a:off x="537713" y="1269296"/>
              <a:ext cx="1408441" cy="1226140"/>
              <a:chOff x="3218114" y="1829025"/>
              <a:chExt cx="1408441" cy="1226140"/>
            </a:xfrm>
          </p:grpSpPr>
          <p:sp>
            <p:nvSpPr>
              <p:cNvPr id="12" name="Rectangle: Rounded Corners 11">
                <a:extLst>
                  <a:ext uri="{FF2B5EF4-FFF2-40B4-BE49-F238E27FC236}">
                    <a16:creationId xmlns:a16="http://schemas.microsoft.com/office/drawing/2014/main" id="{92AB8668-4D4D-03A0-DDFD-E7C07FB59811}"/>
                  </a:ext>
                </a:extLst>
              </p:cNvPr>
              <p:cNvSpPr/>
              <p:nvPr/>
            </p:nvSpPr>
            <p:spPr>
              <a:xfrm>
                <a:off x="3218114" y="1835965"/>
                <a:ext cx="1408441" cy="1219200"/>
              </a:xfrm>
              <a:prstGeom prst="roundRect">
                <a:avLst/>
              </a:prstGeom>
              <a:solidFill>
                <a:srgbClr val="F75D60"/>
              </a:solidFill>
              <a:ln>
                <a:solidFill>
                  <a:srgbClr val="F75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ortable ">
                <a:extLst>
                  <a:ext uri="{FF2B5EF4-FFF2-40B4-BE49-F238E27FC236}">
                    <a16:creationId xmlns:a16="http://schemas.microsoft.com/office/drawing/2014/main" id="{2134C124-08BD-4FFC-9B44-484E60640C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99416">
                <a:off x="3350577" y="1829025"/>
                <a:ext cx="1088728" cy="108872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4082618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6908EB-D74B-F375-2A9F-4042C9769A32}"/>
              </a:ext>
            </a:extLst>
          </p:cNvPr>
          <p:cNvSpPr txBox="1"/>
          <p:nvPr/>
        </p:nvSpPr>
        <p:spPr>
          <a:xfrm>
            <a:off x="3766868" y="336430"/>
            <a:ext cx="4658264" cy="630942"/>
          </a:xfrm>
          <a:prstGeom prst="rect">
            <a:avLst/>
          </a:prstGeom>
          <a:noFill/>
        </p:spPr>
        <p:txBody>
          <a:bodyPr wrap="square" rtlCol="0">
            <a:spAutoFit/>
          </a:bodyPr>
          <a:lstStyle/>
          <a:p>
            <a:pPr algn="ctr"/>
            <a:r>
              <a:rPr lang="en-US" sz="3500" b="1">
                <a:solidFill>
                  <a:schemeClr val="accent2">
                    <a:lumMod val="75000"/>
                  </a:schemeClr>
                </a:solidFill>
                <a:latin typeface="Arial" panose="020B0604020202020204" pitchFamily="34" charset="0"/>
                <a:cs typeface="Arial" panose="020B0604020202020204" pitchFamily="34" charset="0"/>
              </a:rPr>
              <a:t>CÂU HỎI CỦNG CỐ </a:t>
            </a:r>
          </a:p>
        </p:txBody>
      </p:sp>
      <p:sp>
        <p:nvSpPr>
          <p:cNvPr id="5" name="TextBox 4">
            <a:extLst>
              <a:ext uri="{FF2B5EF4-FFF2-40B4-BE49-F238E27FC236}">
                <a16:creationId xmlns:a16="http://schemas.microsoft.com/office/drawing/2014/main" id="{A876545D-E3FF-68CF-9F01-ECA4B8B75E0A}"/>
              </a:ext>
            </a:extLst>
          </p:cNvPr>
          <p:cNvSpPr txBox="1"/>
          <p:nvPr/>
        </p:nvSpPr>
        <p:spPr>
          <a:xfrm>
            <a:off x="946387" y="1013066"/>
            <a:ext cx="10299221" cy="1175258"/>
          </a:xfrm>
          <a:prstGeom prst="rect">
            <a:avLst/>
          </a:prstGeom>
          <a:noFill/>
        </p:spPr>
        <p:txBody>
          <a:bodyPr wrap="square" rtlCol="0">
            <a:spAutoFit/>
          </a:bodyPr>
          <a:lstStyle/>
          <a:p>
            <a:pPr algn="just">
              <a:lnSpc>
                <a:spcPct val="150000"/>
              </a:lnSpc>
            </a:pPr>
            <a:r>
              <a:rPr lang="fr-FR" sz="2500" b="1" i="1">
                <a:latin typeface="Arial" panose="020B0604020202020204" pitchFamily="34" charset="0"/>
                <a:ea typeface="Calibri" panose="020F0502020204030204" pitchFamily="34" charset="0"/>
                <a:cs typeface="Arial" panose="020B0604020202020204" pitchFamily="34" charset="0"/>
              </a:rPr>
              <a:t>Nếu cố tình truy cập vào trang web không phù hợp và không nên xem, em có thể gặp những tác hại gì?</a:t>
            </a:r>
            <a:endParaRPr lang="en-US" sz="2500" b="1" i="1">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FE96B05-E194-D928-01F0-F7C4A37C2769}"/>
              </a:ext>
            </a:extLst>
          </p:cNvPr>
          <p:cNvSpPr/>
          <p:nvPr/>
        </p:nvSpPr>
        <p:spPr>
          <a:xfrm>
            <a:off x="851543" y="2525705"/>
            <a:ext cx="10394067" cy="5952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500">
                <a:solidFill>
                  <a:schemeClr val="tx1"/>
                </a:solidFill>
                <a:cs typeface="Arial" panose="020B0604020202020204" pitchFamily="34" charset="0"/>
              </a:rPr>
              <a:t>A. Em có thể bị dụ dỗ, hướng dẫn làm theo những việc không đúng.</a:t>
            </a:r>
            <a:endParaRPr lang="en-US" sz="25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91EBB0A-9EDF-A3E5-2070-FC84A5927C27}"/>
              </a:ext>
            </a:extLst>
          </p:cNvPr>
          <p:cNvSpPr/>
          <p:nvPr/>
        </p:nvSpPr>
        <p:spPr>
          <a:xfrm>
            <a:off x="851541" y="3307755"/>
            <a:ext cx="10394067" cy="5952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B. Máy tính của em có thể bị hỏng.</a:t>
            </a:r>
          </a:p>
        </p:txBody>
      </p:sp>
      <p:sp>
        <p:nvSpPr>
          <p:cNvPr id="7" name="Rectangle: Rounded Corners 6">
            <a:extLst>
              <a:ext uri="{FF2B5EF4-FFF2-40B4-BE49-F238E27FC236}">
                <a16:creationId xmlns:a16="http://schemas.microsoft.com/office/drawing/2014/main" id="{954226F4-9FFA-B3AE-D1A3-0854B72B6809}"/>
              </a:ext>
            </a:extLst>
          </p:cNvPr>
          <p:cNvSpPr/>
          <p:nvPr/>
        </p:nvSpPr>
        <p:spPr>
          <a:xfrm>
            <a:off x="851541" y="4116369"/>
            <a:ext cx="10394067" cy="59522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C. Em có thể bị bắt nạt, đe dọa trên mạng.</a:t>
            </a:r>
          </a:p>
        </p:txBody>
      </p:sp>
      <p:sp>
        <p:nvSpPr>
          <p:cNvPr id="9" name="Rectangle: Rounded Corners 8">
            <a:extLst>
              <a:ext uri="{FF2B5EF4-FFF2-40B4-BE49-F238E27FC236}">
                <a16:creationId xmlns:a16="http://schemas.microsoft.com/office/drawing/2014/main" id="{37116141-CE47-0416-96A2-FD9124D16395}"/>
              </a:ext>
            </a:extLst>
          </p:cNvPr>
          <p:cNvSpPr/>
          <p:nvPr/>
        </p:nvSpPr>
        <p:spPr>
          <a:xfrm>
            <a:off x="851541" y="4924985"/>
            <a:ext cx="10394067" cy="59497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500">
                <a:solidFill>
                  <a:schemeClr val="tx1"/>
                </a:solidFill>
                <a:latin typeface="Arial" panose="020B0604020202020204" pitchFamily="34" charset="0"/>
                <a:cs typeface="Arial" panose="020B0604020202020204" pitchFamily="34" charset="0"/>
              </a:rPr>
              <a:t>D. Em bị lãng phí thời gian.</a:t>
            </a:r>
          </a:p>
        </p:txBody>
      </p:sp>
    </p:spTree>
    <p:extLst>
      <p:ext uri="{BB962C8B-B14F-4D97-AF65-F5344CB8AC3E}">
        <p14:creationId xmlns:p14="http://schemas.microsoft.com/office/powerpoint/2010/main" val="24220999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92D05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26" presetClass="emph" presetSubtype="0" fill="hold" grpId="1" nodeType="with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par>
                                <p:cTn id="37" presetID="1" presetClass="emph" presetSubtype="2" fill="hold" nodeType="withEffect">
                                  <p:stCondLst>
                                    <p:cond delay="0"/>
                                  </p:stCondLst>
                                  <p:childTnLst>
                                    <p:animClr clrSpc="rgb" dir="cw">
                                      <p:cBhvr>
                                        <p:cTn id="38" dur="2000" fill="hold"/>
                                        <p:tgtEl>
                                          <p:spTgt spid="8"/>
                                        </p:tgtEl>
                                        <p:attrNameLst>
                                          <p:attrName>fillcolor</p:attrName>
                                        </p:attrNameLst>
                                      </p:cBhvr>
                                      <p:to>
                                        <a:srgbClr val="92D050"/>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26" presetClass="emph" presetSubtype="0" fill="hold" grpId="1" nodeType="withEffect">
                                  <p:stCondLst>
                                    <p:cond delay="0"/>
                                  </p:stCondLst>
                                  <p:childTnLst>
                                    <p:animEffect transition="out" filter="fade">
                                      <p:cBhvr>
                                        <p:cTn id="42" dur="500" tmFilter="0, 0; .2, .5; .8, .5; 1, 0"/>
                                        <p:tgtEl>
                                          <p:spTgt spid="7"/>
                                        </p:tgtEl>
                                      </p:cBhvr>
                                    </p:animEffect>
                                    <p:animScale>
                                      <p:cBhvr>
                                        <p:cTn id="43" dur="250" autoRev="1" fill="hold"/>
                                        <p:tgtEl>
                                          <p:spTgt spid="7"/>
                                        </p:tgtEl>
                                      </p:cBhvr>
                                      <p:by x="105000" y="105000"/>
                                    </p:animScale>
                                  </p:childTnLst>
                                </p:cTn>
                              </p:par>
                              <p:par>
                                <p:cTn id="44" presetID="1" presetClass="emph" presetSubtype="2" fill="hold" nodeType="withEffect">
                                  <p:stCondLst>
                                    <p:cond delay="0"/>
                                  </p:stCondLst>
                                  <p:childTnLst>
                                    <p:animClr clrSpc="rgb" dir="cw">
                                      <p:cBhvr>
                                        <p:cTn id="45" dur="2000" fill="hold"/>
                                        <p:tgtEl>
                                          <p:spTgt spid="7"/>
                                        </p:tgtEl>
                                        <p:attrNameLst>
                                          <p:attrName>fillcolor</p:attrName>
                                        </p:attrNameLst>
                                      </p:cBhvr>
                                      <p:to>
                                        <a:srgbClr val="92D050"/>
                                      </p:to>
                                    </p:animClr>
                                    <p:set>
                                      <p:cBhvr>
                                        <p:cTn id="46" dur="2000" fill="hold"/>
                                        <p:tgtEl>
                                          <p:spTgt spid="7"/>
                                        </p:tgtEl>
                                        <p:attrNameLst>
                                          <p:attrName>fill.type</p:attrName>
                                        </p:attrNameLst>
                                      </p:cBhvr>
                                      <p:to>
                                        <p:strVal val="solid"/>
                                      </p:to>
                                    </p:set>
                                    <p:set>
                                      <p:cBhvr>
                                        <p:cTn id="4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P spid="8" grpId="1" animBg="1"/>
      <p:bldP spid="3" grpId="0" animBg="1"/>
      <p:bldP spid="7" grpId="0" animBg="1"/>
      <p:bldP spid="7" grpId="1"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BCF235-5879-4152-582D-4CC4D2A23531}"/>
              </a:ext>
            </a:extLst>
          </p:cNvPr>
          <p:cNvSpPr txBox="1"/>
          <p:nvPr/>
        </p:nvSpPr>
        <p:spPr>
          <a:xfrm>
            <a:off x="562155" y="528775"/>
            <a:ext cx="11067690" cy="1175258"/>
          </a:xfrm>
          <a:prstGeom prst="rect">
            <a:avLst/>
          </a:prstGeom>
          <a:noFill/>
        </p:spPr>
        <p:txBody>
          <a:bodyPr wrap="square">
            <a:spAutoFit/>
          </a:bodyPr>
          <a:lstStyle/>
          <a:p>
            <a:pPr>
              <a:lnSpc>
                <a:spcPct val="150000"/>
              </a:lnSpc>
            </a:pPr>
            <a:r>
              <a:rPr lang="vi-VN" sz="2500" b="1" i="1">
                <a:cs typeface="Arial" panose="020B0604020202020204" pitchFamily="34" charset="0"/>
              </a:rPr>
              <a:t>Câu 3. Theo các em, trang thông tin nào sau đây </a:t>
            </a:r>
            <a:r>
              <a:rPr lang="vi-VN" sz="2500" b="1" i="1">
                <a:solidFill>
                  <a:srgbClr val="FF0000"/>
                </a:solidFill>
                <a:cs typeface="Arial" panose="020B0604020202020204" pitchFamily="34" charset="0"/>
              </a:rPr>
              <a:t>không</a:t>
            </a:r>
            <a:r>
              <a:rPr lang="vi-VN" sz="2500" b="1" i="1">
                <a:cs typeface="Arial" panose="020B0604020202020204" pitchFamily="34" charset="0"/>
              </a:rPr>
              <a:t> phù hợp với lứa tuổi các em?</a:t>
            </a:r>
            <a:endParaRPr lang="en-US" sz="2500" b="1" i="1">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96F8106-BF03-D117-3BD3-A8AEFDB50FAB}"/>
              </a:ext>
            </a:extLst>
          </p:cNvPr>
          <p:cNvSpPr/>
          <p:nvPr/>
        </p:nvSpPr>
        <p:spPr>
          <a:xfrm>
            <a:off x="2009954" y="1915298"/>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500">
                <a:solidFill>
                  <a:schemeClr val="tx1"/>
                </a:solidFill>
                <a:cs typeface="Arial" panose="020B0604020202020204" pitchFamily="34" charset="0"/>
              </a:rPr>
              <a:t>A. Trang thông tin về các trò chơi dân gian</a:t>
            </a:r>
            <a:endParaRPr lang="en-US" sz="25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B0DC6D-7682-D9CC-027D-B6FC14284443}"/>
              </a:ext>
            </a:extLst>
          </p:cNvPr>
          <p:cNvSpPr/>
          <p:nvPr/>
        </p:nvSpPr>
        <p:spPr>
          <a:xfrm>
            <a:off x="2009953" y="2894040"/>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B. Trang thông tin về lịch sử</a:t>
            </a:r>
          </a:p>
        </p:txBody>
      </p:sp>
      <p:sp>
        <p:nvSpPr>
          <p:cNvPr id="9" name="Rectangle: Rounded Corners 8">
            <a:extLst>
              <a:ext uri="{FF2B5EF4-FFF2-40B4-BE49-F238E27FC236}">
                <a16:creationId xmlns:a16="http://schemas.microsoft.com/office/drawing/2014/main" id="{1FC836B1-7359-8869-CEB1-DD883BF9AAF6}"/>
              </a:ext>
            </a:extLst>
          </p:cNvPr>
          <p:cNvSpPr/>
          <p:nvPr/>
        </p:nvSpPr>
        <p:spPr>
          <a:xfrm>
            <a:off x="2009953" y="3884447"/>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C. Trang thông tin có nội dung bạo lực</a:t>
            </a:r>
          </a:p>
        </p:txBody>
      </p:sp>
      <p:sp>
        <p:nvSpPr>
          <p:cNvPr id="10" name="Rectangle: Rounded Corners 9">
            <a:extLst>
              <a:ext uri="{FF2B5EF4-FFF2-40B4-BE49-F238E27FC236}">
                <a16:creationId xmlns:a16="http://schemas.microsoft.com/office/drawing/2014/main" id="{35D75B1A-6D12-9A5A-F088-6BDCDA6329A5}"/>
              </a:ext>
            </a:extLst>
          </p:cNvPr>
          <p:cNvSpPr/>
          <p:nvPr/>
        </p:nvSpPr>
        <p:spPr>
          <a:xfrm>
            <a:off x="2009952" y="4874854"/>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D. Trang thông tin về địa lý</a:t>
            </a:r>
          </a:p>
        </p:txBody>
      </p:sp>
    </p:spTree>
    <p:extLst>
      <p:ext uri="{BB962C8B-B14F-4D97-AF65-F5344CB8AC3E}">
        <p14:creationId xmlns:p14="http://schemas.microsoft.com/office/powerpoint/2010/main" val="801041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cTn>
                              </p:par>
                              <p:par>
                                <p:cTn id="25" presetID="1" presetClass="emph" presetSubtype="2" fill="hold" nodeType="withEffect">
                                  <p:stCondLst>
                                    <p:cond delay="0"/>
                                  </p:stCondLst>
                                  <p:childTnLst>
                                    <p:animClr clrSpc="rgb" dir="cw">
                                      <p:cBhvr>
                                        <p:cTn id="26" dur="2000" fill="hold"/>
                                        <p:tgtEl>
                                          <p:spTgt spid="9"/>
                                        </p:tgtEl>
                                        <p:attrNameLst>
                                          <p:attrName>fillcolor</p:attrName>
                                        </p:attrNameLst>
                                      </p:cBhvr>
                                      <p:to>
                                        <a:srgbClr val="00B050"/>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BCF235-5879-4152-582D-4CC4D2A23531}"/>
              </a:ext>
            </a:extLst>
          </p:cNvPr>
          <p:cNvSpPr txBox="1"/>
          <p:nvPr/>
        </p:nvSpPr>
        <p:spPr>
          <a:xfrm>
            <a:off x="562155" y="723788"/>
            <a:ext cx="11067690" cy="598177"/>
          </a:xfrm>
          <a:prstGeom prst="rect">
            <a:avLst/>
          </a:prstGeom>
          <a:noFill/>
        </p:spPr>
        <p:txBody>
          <a:bodyPr wrap="square">
            <a:spAutoFit/>
          </a:bodyPr>
          <a:lstStyle/>
          <a:p>
            <a:pPr algn="ctr">
              <a:lnSpc>
                <a:spcPct val="150000"/>
              </a:lnSpc>
            </a:pPr>
            <a:r>
              <a:rPr lang="vi-VN" sz="2500" b="1" i="1">
                <a:cs typeface="Arial" panose="020B0604020202020204" pitchFamily="34" charset="0"/>
              </a:rPr>
              <a:t>Câu 4. Em có thể xem các trang web nào sau đây?</a:t>
            </a:r>
            <a:endParaRPr lang="en-US" sz="2500" b="1" i="1">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845527E7-CC61-82B3-6F82-97499C813133}"/>
              </a:ext>
            </a:extLst>
          </p:cNvPr>
          <p:cNvSpPr/>
          <p:nvPr/>
        </p:nvSpPr>
        <p:spPr>
          <a:xfrm>
            <a:off x="1116401" y="2391820"/>
            <a:ext cx="4045790"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A. English 4kids </a:t>
            </a:r>
          </a:p>
        </p:txBody>
      </p:sp>
      <p:sp>
        <p:nvSpPr>
          <p:cNvPr id="6" name="Rectangle: Rounded Corners 5">
            <a:extLst>
              <a:ext uri="{FF2B5EF4-FFF2-40B4-BE49-F238E27FC236}">
                <a16:creationId xmlns:a16="http://schemas.microsoft.com/office/drawing/2014/main" id="{DD1690EC-29FC-AD5A-732B-B2C8333FE0E0}"/>
              </a:ext>
            </a:extLst>
          </p:cNvPr>
          <p:cNvSpPr/>
          <p:nvPr/>
        </p:nvSpPr>
        <p:spPr>
          <a:xfrm>
            <a:off x="1116401" y="3766626"/>
            <a:ext cx="4045790"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C. Disney Junior </a:t>
            </a:r>
          </a:p>
        </p:txBody>
      </p:sp>
      <p:sp>
        <p:nvSpPr>
          <p:cNvPr id="8" name="Rectangle: Rounded Corners 7">
            <a:extLst>
              <a:ext uri="{FF2B5EF4-FFF2-40B4-BE49-F238E27FC236}">
                <a16:creationId xmlns:a16="http://schemas.microsoft.com/office/drawing/2014/main" id="{3AC8404A-B044-2B7E-83A2-8D395FD23269}"/>
              </a:ext>
            </a:extLst>
          </p:cNvPr>
          <p:cNvSpPr/>
          <p:nvPr/>
        </p:nvSpPr>
        <p:spPr>
          <a:xfrm>
            <a:off x="7009680" y="2392926"/>
            <a:ext cx="4045790"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B. Luyenthi123.com</a:t>
            </a:r>
          </a:p>
        </p:txBody>
      </p:sp>
      <p:sp>
        <p:nvSpPr>
          <p:cNvPr id="11" name="Rectangle: Rounded Corners 10">
            <a:extLst>
              <a:ext uri="{FF2B5EF4-FFF2-40B4-BE49-F238E27FC236}">
                <a16:creationId xmlns:a16="http://schemas.microsoft.com/office/drawing/2014/main" id="{E5F61D0B-09F4-89C2-2E9F-C7CE946AF9BB}"/>
              </a:ext>
            </a:extLst>
          </p:cNvPr>
          <p:cNvSpPr/>
          <p:nvPr/>
        </p:nvSpPr>
        <p:spPr>
          <a:xfrm>
            <a:off x="7009680" y="3767732"/>
            <a:ext cx="4045790"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D. Tất cả đáp án trên</a:t>
            </a:r>
          </a:p>
        </p:txBody>
      </p:sp>
    </p:spTree>
    <p:extLst>
      <p:ext uri="{BB962C8B-B14F-4D97-AF65-F5344CB8AC3E}">
        <p14:creationId xmlns:p14="http://schemas.microsoft.com/office/powerpoint/2010/main" val="3848431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par>
                                <p:cTn id="25" presetID="1" presetClass="emph" presetSubtype="2" fill="hold" nodeType="withEffect">
                                  <p:stCondLst>
                                    <p:cond delay="0"/>
                                  </p:stCondLst>
                                  <p:childTnLst>
                                    <p:animClr clrSpc="rgb" dir="cw">
                                      <p:cBhvr>
                                        <p:cTn id="26" dur="2000" fill="hold"/>
                                        <p:tgtEl>
                                          <p:spTgt spid="11"/>
                                        </p:tgtEl>
                                        <p:attrNameLst>
                                          <p:attrName>fillcolor</p:attrName>
                                        </p:attrNameLst>
                                      </p:cBhvr>
                                      <p:to>
                                        <a:srgbClr val="00B050"/>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P spid="8" grpId="0" animBg="1"/>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BCF235-5879-4152-582D-4CC4D2A23531}"/>
              </a:ext>
            </a:extLst>
          </p:cNvPr>
          <p:cNvSpPr txBox="1"/>
          <p:nvPr/>
        </p:nvSpPr>
        <p:spPr>
          <a:xfrm>
            <a:off x="562155" y="426202"/>
            <a:ext cx="11067690" cy="598177"/>
          </a:xfrm>
          <a:prstGeom prst="rect">
            <a:avLst/>
          </a:prstGeom>
          <a:noFill/>
        </p:spPr>
        <p:txBody>
          <a:bodyPr wrap="square">
            <a:spAutoFit/>
          </a:bodyPr>
          <a:lstStyle/>
          <a:p>
            <a:pPr algn="ctr">
              <a:lnSpc>
                <a:spcPct val="150000"/>
              </a:lnSpc>
            </a:pPr>
            <a:r>
              <a:rPr lang="vi-VN" sz="2500" b="1" i="1">
                <a:cs typeface="Arial" panose="020B0604020202020204" pitchFamily="34" charset="0"/>
              </a:rPr>
              <a:t>Câu 5. Cần lưu ý gì khi trên Internet?</a:t>
            </a:r>
            <a:endParaRPr lang="en-US" sz="2500" b="1" i="1">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C85A6B2-458B-B912-6BC9-043B6D4A985A}"/>
              </a:ext>
            </a:extLst>
          </p:cNvPr>
          <p:cNvSpPr/>
          <p:nvPr/>
        </p:nvSpPr>
        <p:spPr>
          <a:xfrm>
            <a:off x="2009954" y="1391423"/>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500">
                <a:solidFill>
                  <a:schemeClr val="tx1"/>
                </a:solidFill>
                <a:cs typeface="Arial" panose="020B0604020202020204" pitchFamily="34" charset="0"/>
              </a:rPr>
              <a:t>A. Tin hoàn toàn các thông tin trên Internet.</a:t>
            </a:r>
            <a:endParaRPr lang="en-US" sz="25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499C220-CC85-B951-D122-230C25E2C112}"/>
              </a:ext>
            </a:extLst>
          </p:cNvPr>
          <p:cNvSpPr/>
          <p:nvPr/>
        </p:nvSpPr>
        <p:spPr>
          <a:xfrm>
            <a:off x="2009953" y="2370165"/>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500">
                <a:solidFill>
                  <a:schemeClr val="tx1"/>
                </a:solidFill>
                <a:cs typeface="Arial" panose="020B0604020202020204" pitchFamily="34" charset="0"/>
              </a:rPr>
              <a:t>B. Sợ hãi trước các thông tin xấu.</a:t>
            </a:r>
            <a:endParaRPr lang="en-US" sz="25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895C205-86B3-D52C-3FB6-D3956C5BFA06}"/>
              </a:ext>
            </a:extLst>
          </p:cNvPr>
          <p:cNvSpPr/>
          <p:nvPr/>
        </p:nvSpPr>
        <p:spPr>
          <a:xfrm>
            <a:off x="2009953" y="3360572"/>
            <a:ext cx="8471142" cy="7828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a:solidFill>
                  <a:schemeClr val="tx1"/>
                </a:solidFill>
                <a:latin typeface="Arial" panose="020B0604020202020204" pitchFamily="34" charset="0"/>
                <a:cs typeface="Arial" panose="020B0604020202020204" pitchFamily="34" charset="0"/>
              </a:rPr>
              <a:t>C. Tin vào các thông tin lừa đảo.</a:t>
            </a:r>
          </a:p>
        </p:txBody>
      </p:sp>
      <p:sp>
        <p:nvSpPr>
          <p:cNvPr id="10" name="Rectangle: Rounded Corners 9">
            <a:extLst>
              <a:ext uri="{FF2B5EF4-FFF2-40B4-BE49-F238E27FC236}">
                <a16:creationId xmlns:a16="http://schemas.microsoft.com/office/drawing/2014/main" id="{CA2828DD-0D65-0C0B-0C6E-74F3A945CEDC}"/>
              </a:ext>
            </a:extLst>
          </p:cNvPr>
          <p:cNvSpPr/>
          <p:nvPr/>
        </p:nvSpPr>
        <p:spPr>
          <a:xfrm>
            <a:off x="2009952" y="4350979"/>
            <a:ext cx="8471142" cy="118181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500">
                <a:solidFill>
                  <a:schemeClr val="tx1"/>
                </a:solidFill>
                <a:cs typeface="Arial" panose="020B0604020202020204" pitchFamily="34" charset="0"/>
              </a:rPr>
              <a:t>D. Cần có sự cho phép và hướng của bố mẹ hoặc người lớn khi sử dụng Internet.</a:t>
            </a:r>
            <a:endParaRPr lang="en-US" sz="2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958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0"/>
                                        </p:tgtEl>
                                      </p:cBhvr>
                                    </p:animEffect>
                                    <p:animScale>
                                      <p:cBhvr>
                                        <p:cTn id="24" dur="250" autoRev="1" fill="hold"/>
                                        <p:tgtEl>
                                          <p:spTgt spid="10"/>
                                        </p:tgtEl>
                                      </p:cBhvr>
                                      <p:by x="105000" y="105000"/>
                                    </p:animScale>
                                  </p:childTnLst>
                                </p:cTn>
                              </p:par>
                              <p:par>
                                <p:cTn id="25" presetID="1" presetClass="emph" presetSubtype="2" fill="hold" nodeType="withEffect">
                                  <p:stCondLst>
                                    <p:cond delay="0"/>
                                  </p:stCondLst>
                                  <p:childTnLst>
                                    <p:animClr clrSpc="rgb" dir="cw">
                                      <p:cBhvr>
                                        <p:cTn id="26" dur="2000" fill="hold"/>
                                        <p:tgtEl>
                                          <p:spTgt spid="10"/>
                                        </p:tgtEl>
                                        <p:attrNameLst>
                                          <p:attrName>fillcolor</p:attrName>
                                        </p:attrNameLst>
                                      </p:cBhvr>
                                      <p:to>
                                        <a:srgbClr val="00B050"/>
                                      </p:to>
                                    </p:animClr>
                                    <p:set>
                                      <p:cBhvr>
                                        <p:cTn id="27" dur="2000" fill="hold"/>
                                        <p:tgtEl>
                                          <p:spTgt spid="10"/>
                                        </p:tgtEl>
                                        <p:attrNameLst>
                                          <p:attrName>fill.type</p:attrName>
                                        </p:attrNameLst>
                                      </p:cBhvr>
                                      <p:to>
                                        <p:strVal val="solid"/>
                                      </p:to>
                                    </p:set>
                                    <p:set>
                                      <p:cBhvr>
                                        <p:cTn id="2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A15277D-24B2-F32B-BB25-78257D0075B1}"/>
              </a:ext>
            </a:extLst>
          </p:cNvPr>
          <p:cNvSpPr txBox="1"/>
          <p:nvPr/>
        </p:nvSpPr>
        <p:spPr>
          <a:xfrm>
            <a:off x="1066796" y="1213033"/>
            <a:ext cx="10058408" cy="1938758"/>
          </a:xfrm>
          <a:prstGeom prst="roundRect">
            <a:avLst/>
          </a:prstGeom>
          <a:solidFill>
            <a:srgbClr val="FFFAE7"/>
          </a:solidFill>
          <a:ln>
            <a:solidFill>
              <a:srgbClr val="FFFAE7"/>
            </a:solidFill>
          </a:ln>
        </p:spPr>
        <p:txBody>
          <a:bodyPr wrap="square" rtlCol="0">
            <a:spAutoFit/>
          </a:bodyPr>
          <a:lstStyle/>
          <a:p>
            <a:pPr algn="ctr">
              <a:lnSpc>
                <a:spcPct val="150000"/>
              </a:lnSpc>
            </a:pPr>
            <a:r>
              <a:rPr lang="en-US" sz="2500" b="1" dirty="0">
                <a:solidFill>
                  <a:schemeClr val="accent5">
                    <a:lumMod val="75000"/>
                  </a:schemeClr>
                </a:solidFill>
                <a:latin typeface="Arial" panose="020B0604020202020204" pitchFamily="34" charset="0"/>
                <a:cs typeface="Arial" panose="020B0604020202020204" pitchFamily="34" charset="0"/>
              </a:rPr>
              <a:t>THẢO LUẬN NHÓM</a:t>
            </a:r>
          </a:p>
          <a:p>
            <a:pPr algn="just">
              <a:lnSpc>
                <a:spcPct val="150000"/>
              </a:lnSpc>
            </a:pPr>
            <a:r>
              <a:rPr lang="en-US" sz="2500" dirty="0" err="1">
                <a:latin typeface="Arial" panose="020B0604020202020204" pitchFamily="34" charset="0"/>
                <a:cs typeface="Arial" panose="020B0604020202020204" pitchFamily="34" charset="0"/>
              </a:rPr>
              <a:t>Hãy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kể</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lại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gì</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đã</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xem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trên</a:t>
            </a:r>
            <a:r>
              <a:rPr lang="en-US" sz="2500" dirty="0">
                <a:latin typeface="Arial" panose="020B0604020202020204" pitchFamily="34" charset="0"/>
                <a:cs typeface="Arial" panose="020B0604020202020204" pitchFamily="34" charset="0"/>
              </a:rPr>
              <a:t> Internet. </a:t>
            </a:r>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nội</a:t>
            </a:r>
            <a:r>
              <a:rPr lang="en-US" sz="2500" dirty="0">
                <a:latin typeface="Arial" panose="020B0604020202020204" pitchFamily="34" charset="0"/>
                <a:cs typeface="Arial" panose="020B0604020202020204" pitchFamily="34" charset="0"/>
              </a:rPr>
              <a:t> dung </a:t>
            </a:r>
            <a:r>
              <a:rPr lang="en-US" sz="2500" dirty="0" err="1">
                <a:latin typeface="Arial" panose="020B0604020202020204" pitchFamily="34" charset="0"/>
                <a:cs typeface="Arial" panose="020B0604020202020204" pitchFamily="34" charset="0"/>
              </a:rPr>
              <a:t>đó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thuộc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dạng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thông</a:t>
            </a:r>
            <a:r>
              <a:rPr lang="en-US" sz="2500" dirty="0">
                <a:latin typeface="Arial" panose="020B0604020202020204" pitchFamily="34" charset="0"/>
                <a:cs typeface="Arial" panose="020B0604020202020204" pitchFamily="34" charset="0"/>
              </a:rPr>
              <a:t> tin </a:t>
            </a:r>
            <a:r>
              <a:rPr lang="en-US" sz="2500" dirty="0" err="1">
                <a:latin typeface="Arial" panose="020B0604020202020204" pitchFamily="34" charset="0"/>
                <a:cs typeface="Arial" panose="020B0604020202020204" pitchFamily="34" charset="0"/>
              </a:rPr>
              <a:t>nào</a:t>
            </a:r>
            <a:r>
              <a:rPr lang="en-US" sz="2500" dirty="0">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BD9C1F-355D-B15A-078D-F10643C4069A}"/>
              </a:ext>
            </a:extLst>
          </p:cNvPr>
          <p:cNvSpPr txBox="1"/>
          <p:nvPr/>
        </p:nvSpPr>
        <p:spPr>
          <a:xfrm>
            <a:off x="4038600" y="232913"/>
            <a:ext cx="41148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KHỞI ĐỘNG </a:t>
            </a:r>
          </a:p>
        </p:txBody>
      </p:sp>
      <p:grpSp>
        <p:nvGrpSpPr>
          <p:cNvPr id="10" name="Group 9">
            <a:extLst>
              <a:ext uri="{FF2B5EF4-FFF2-40B4-BE49-F238E27FC236}">
                <a16:creationId xmlns:a16="http://schemas.microsoft.com/office/drawing/2014/main" id="{67925060-BFE8-819C-73B6-2D2A4A88D250}"/>
              </a:ext>
            </a:extLst>
          </p:cNvPr>
          <p:cNvGrpSpPr/>
          <p:nvPr/>
        </p:nvGrpSpPr>
        <p:grpSpPr>
          <a:xfrm>
            <a:off x="674660" y="3140672"/>
            <a:ext cx="4380419" cy="3473647"/>
            <a:chOff x="778177" y="2268728"/>
            <a:chExt cx="4380419" cy="3473647"/>
          </a:xfrm>
        </p:grpSpPr>
        <p:pic>
          <p:nvPicPr>
            <p:cNvPr id="1026" name="Picture 2" descr="Cuộc thi giúp trẻ nhận diện nguy cơ mất an toàn trên môi trường mạng">
              <a:extLst>
                <a:ext uri="{FF2B5EF4-FFF2-40B4-BE49-F238E27FC236}">
                  <a16:creationId xmlns:a16="http://schemas.microsoft.com/office/drawing/2014/main" id="{9E8EB6D1-4D86-7BA6-2FCD-1F631B234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77" y="2822096"/>
              <a:ext cx="4380419" cy="292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Pin ">
              <a:extLst>
                <a:ext uri="{FF2B5EF4-FFF2-40B4-BE49-F238E27FC236}">
                  <a16:creationId xmlns:a16="http://schemas.microsoft.com/office/drawing/2014/main" id="{1EC700C5-F11D-6173-1FC8-7A05034A8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340" y="2268728"/>
              <a:ext cx="552091" cy="552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B7DC1E4A-75E9-4829-EA08-20422EA74FB2}"/>
              </a:ext>
            </a:extLst>
          </p:cNvPr>
          <p:cNvGrpSpPr/>
          <p:nvPr/>
        </p:nvGrpSpPr>
        <p:grpSpPr>
          <a:xfrm>
            <a:off x="6759521" y="3281217"/>
            <a:ext cx="4583133" cy="3597967"/>
            <a:chOff x="6566338" y="2485843"/>
            <a:chExt cx="4583133" cy="3597967"/>
          </a:xfrm>
        </p:grpSpPr>
        <p:pic>
          <p:nvPicPr>
            <p:cNvPr id="7" name="Picture 6">
              <a:extLst>
                <a:ext uri="{FF2B5EF4-FFF2-40B4-BE49-F238E27FC236}">
                  <a16:creationId xmlns:a16="http://schemas.microsoft.com/office/drawing/2014/main" id="{6DD13185-CC7A-BBFF-60F1-BB7F0DDC172B}"/>
                </a:ext>
              </a:extLst>
            </p:cNvPr>
            <p:cNvPicPr>
              <a:picLocks noChangeAspect="1"/>
            </p:cNvPicPr>
            <p:nvPr/>
          </p:nvPicPr>
          <p:blipFill>
            <a:blip r:embed="rId4"/>
            <a:stretch>
              <a:fillRect/>
            </a:stretch>
          </p:blipFill>
          <p:spPr>
            <a:xfrm rot="1049341">
              <a:off x="6566338" y="2960401"/>
              <a:ext cx="4583133" cy="31234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descr="Pin ">
              <a:extLst>
                <a:ext uri="{FF2B5EF4-FFF2-40B4-BE49-F238E27FC236}">
                  <a16:creationId xmlns:a16="http://schemas.microsoft.com/office/drawing/2014/main" id="{415DE4B6-A011-7282-7E8A-BAC140B91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02235">
              <a:off x="9120996" y="2485843"/>
              <a:ext cx="552091" cy="5520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3148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937AD48-30BD-78C7-514B-5412F9962785}"/>
              </a:ext>
            </a:extLst>
          </p:cNvPr>
          <p:cNvGrpSpPr/>
          <p:nvPr/>
        </p:nvGrpSpPr>
        <p:grpSpPr>
          <a:xfrm>
            <a:off x="-174685" y="1420115"/>
            <a:ext cx="11992848" cy="1175258"/>
            <a:chOff x="-212785" y="200915"/>
            <a:chExt cx="11992848" cy="1175258"/>
          </a:xfrm>
        </p:grpSpPr>
        <p:grpSp>
          <p:nvGrpSpPr>
            <p:cNvPr id="6" name="Group 5">
              <a:extLst>
                <a:ext uri="{FF2B5EF4-FFF2-40B4-BE49-F238E27FC236}">
                  <a16:creationId xmlns:a16="http://schemas.microsoft.com/office/drawing/2014/main" id="{729D1F76-CE28-EB28-19D7-70CC22304DDC}"/>
                </a:ext>
              </a:extLst>
            </p:cNvPr>
            <p:cNvGrpSpPr/>
            <p:nvPr/>
          </p:nvGrpSpPr>
          <p:grpSpPr>
            <a:xfrm>
              <a:off x="-212785" y="236421"/>
              <a:ext cx="2916314" cy="1026692"/>
              <a:chOff x="-152400" y="527884"/>
              <a:chExt cx="2916314" cy="1026692"/>
            </a:xfrm>
          </p:grpSpPr>
          <p:sp>
            <p:nvSpPr>
              <p:cNvPr id="11" name="Rectangle 10">
                <a:extLst>
                  <a:ext uri="{FF2B5EF4-FFF2-40B4-BE49-F238E27FC236}">
                    <a16:creationId xmlns:a16="http://schemas.microsoft.com/office/drawing/2014/main" id="{7C7F315B-8F39-6394-D9EE-17EDA6B22E1E}"/>
                  </a:ext>
                </a:extLst>
              </p:cNvPr>
              <p:cNvSpPr/>
              <p:nvPr/>
            </p:nvSpPr>
            <p:spPr>
              <a:xfrm>
                <a:off x="-152400" y="687287"/>
                <a:ext cx="2481532"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D751645-B05A-B915-0945-4B036718424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2152" y="527884"/>
                <a:ext cx="1081762" cy="1026692"/>
              </a:xfrm>
              <a:prstGeom prst="rect">
                <a:avLst/>
              </a:prstGeom>
            </p:spPr>
          </p:pic>
          <p:sp>
            <p:nvSpPr>
              <p:cNvPr id="13" name="TextBox 12">
                <a:extLst>
                  <a:ext uri="{FF2B5EF4-FFF2-40B4-BE49-F238E27FC236}">
                    <a16:creationId xmlns:a16="http://schemas.microsoft.com/office/drawing/2014/main" id="{5ABEE4E2-A8F1-70DB-5C87-1B0FE417336F}"/>
                  </a:ext>
                </a:extLst>
              </p:cNvPr>
              <p:cNvSpPr txBox="1"/>
              <p:nvPr/>
            </p:nvSpPr>
            <p:spPr>
              <a:xfrm>
                <a:off x="396122" y="764231"/>
                <a:ext cx="1286030"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Bài 3</a:t>
                </a:r>
              </a:p>
            </p:txBody>
          </p:sp>
        </p:grpSp>
        <p:sp>
          <p:nvSpPr>
            <p:cNvPr id="15" name="TextBox 14">
              <a:extLst>
                <a:ext uri="{FF2B5EF4-FFF2-40B4-BE49-F238E27FC236}">
                  <a16:creationId xmlns:a16="http://schemas.microsoft.com/office/drawing/2014/main" id="{B3B7A06D-2D23-6B1C-5C93-568A5FBBD5BF}"/>
                </a:ext>
              </a:extLst>
            </p:cNvPr>
            <p:cNvSpPr txBox="1"/>
            <p:nvPr/>
          </p:nvSpPr>
          <p:spPr>
            <a:xfrm>
              <a:off x="2741069" y="200915"/>
              <a:ext cx="9038994" cy="1175258"/>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Em hãy kể các tác hại khi cố tình xem thông tin trên trang web không phù hợp với lứa tuổi.</a:t>
              </a:r>
            </a:p>
          </p:txBody>
        </p:sp>
      </p:grpSp>
      <p:sp>
        <p:nvSpPr>
          <p:cNvPr id="5" name="TextBox 4">
            <a:extLst>
              <a:ext uri="{FF2B5EF4-FFF2-40B4-BE49-F238E27FC236}">
                <a16:creationId xmlns:a16="http://schemas.microsoft.com/office/drawing/2014/main" id="{54AD1CBC-9E54-CD20-0914-574C48C35534}"/>
              </a:ext>
            </a:extLst>
          </p:cNvPr>
          <p:cNvSpPr txBox="1"/>
          <p:nvPr/>
        </p:nvSpPr>
        <p:spPr>
          <a:xfrm>
            <a:off x="3519487" y="497658"/>
            <a:ext cx="5153025" cy="630942"/>
          </a:xfrm>
          <a:prstGeom prst="rect">
            <a:avLst/>
          </a:prstGeom>
          <a:noFill/>
        </p:spPr>
        <p:txBody>
          <a:bodyPr wrap="square" rtlCol="0">
            <a:spAutoFit/>
          </a:bodyPr>
          <a:lstStyle/>
          <a:p>
            <a:r>
              <a:rPr lang="en-US" sz="3500" b="1">
                <a:solidFill>
                  <a:schemeClr val="accent5">
                    <a:lumMod val="75000"/>
                  </a:schemeClr>
                </a:solidFill>
                <a:latin typeface="Arial" panose="020B0604020202020204" pitchFamily="34" charset="0"/>
                <a:cs typeface="Arial" panose="020B0604020202020204" pitchFamily="34" charset="0"/>
              </a:rPr>
              <a:t>Trò chơi “Truyền điện”</a:t>
            </a:r>
          </a:p>
        </p:txBody>
      </p:sp>
      <p:pic>
        <p:nvPicPr>
          <p:cNvPr id="14" name="Picture 7">
            <a:extLst>
              <a:ext uri="{FF2B5EF4-FFF2-40B4-BE49-F238E27FC236}">
                <a16:creationId xmlns:a16="http://schemas.microsoft.com/office/drawing/2014/main" id="{2CDBFBDE-BD89-1AE1-51A3-D049F8342C7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147295" y="2605626"/>
            <a:ext cx="4348534" cy="4114800"/>
          </a:xfrm>
          <a:prstGeom prst="rect">
            <a:avLst/>
          </a:prstGeom>
        </p:spPr>
      </p:pic>
      <p:grpSp>
        <p:nvGrpSpPr>
          <p:cNvPr id="17" name="Group 16">
            <a:extLst>
              <a:ext uri="{FF2B5EF4-FFF2-40B4-BE49-F238E27FC236}">
                <a16:creationId xmlns:a16="http://schemas.microsoft.com/office/drawing/2014/main" id="{72E2C33F-47F5-49B9-24AD-860A07976168}"/>
              </a:ext>
            </a:extLst>
          </p:cNvPr>
          <p:cNvGrpSpPr/>
          <p:nvPr/>
        </p:nvGrpSpPr>
        <p:grpSpPr>
          <a:xfrm>
            <a:off x="628650" y="2970963"/>
            <a:ext cx="4864576" cy="3384126"/>
            <a:chOff x="828675" y="2949411"/>
            <a:chExt cx="4864576" cy="3384126"/>
          </a:xfrm>
        </p:grpSpPr>
        <p:pic>
          <p:nvPicPr>
            <p:cNvPr id="2050" name="Picture 2">
              <a:extLst>
                <a:ext uri="{FF2B5EF4-FFF2-40B4-BE49-F238E27FC236}">
                  <a16:creationId xmlns:a16="http://schemas.microsoft.com/office/drawing/2014/main" id="{24E4BE2C-858E-7281-8136-33237B60DC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846"/>
            <a:stretch/>
          </p:blipFill>
          <p:spPr bwMode="auto">
            <a:xfrm>
              <a:off x="828675" y="3442238"/>
              <a:ext cx="4864576" cy="28912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Pin ">
              <a:extLst>
                <a:ext uri="{FF2B5EF4-FFF2-40B4-BE49-F238E27FC236}">
                  <a16:creationId xmlns:a16="http://schemas.microsoft.com/office/drawing/2014/main" id="{3A69086D-A982-B15A-D05C-DCA189569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6163" y="2949411"/>
              <a:ext cx="60960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1406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937AD48-30BD-78C7-514B-5412F9962785}"/>
              </a:ext>
            </a:extLst>
          </p:cNvPr>
          <p:cNvGrpSpPr/>
          <p:nvPr/>
        </p:nvGrpSpPr>
        <p:grpSpPr>
          <a:xfrm>
            <a:off x="-174685" y="1420115"/>
            <a:ext cx="11992848" cy="1175258"/>
            <a:chOff x="-212785" y="200915"/>
            <a:chExt cx="11992848" cy="1175258"/>
          </a:xfrm>
        </p:grpSpPr>
        <p:grpSp>
          <p:nvGrpSpPr>
            <p:cNvPr id="6" name="Group 5">
              <a:extLst>
                <a:ext uri="{FF2B5EF4-FFF2-40B4-BE49-F238E27FC236}">
                  <a16:creationId xmlns:a16="http://schemas.microsoft.com/office/drawing/2014/main" id="{729D1F76-CE28-EB28-19D7-70CC22304DDC}"/>
                </a:ext>
              </a:extLst>
            </p:cNvPr>
            <p:cNvGrpSpPr/>
            <p:nvPr/>
          </p:nvGrpSpPr>
          <p:grpSpPr>
            <a:xfrm>
              <a:off x="-212785" y="236421"/>
              <a:ext cx="2916314" cy="1026692"/>
              <a:chOff x="-152400" y="527884"/>
              <a:chExt cx="2916314" cy="1026692"/>
            </a:xfrm>
          </p:grpSpPr>
          <p:sp>
            <p:nvSpPr>
              <p:cNvPr id="11" name="Rectangle 10">
                <a:extLst>
                  <a:ext uri="{FF2B5EF4-FFF2-40B4-BE49-F238E27FC236}">
                    <a16:creationId xmlns:a16="http://schemas.microsoft.com/office/drawing/2014/main" id="{7C7F315B-8F39-6394-D9EE-17EDA6B22E1E}"/>
                  </a:ext>
                </a:extLst>
              </p:cNvPr>
              <p:cNvSpPr/>
              <p:nvPr/>
            </p:nvSpPr>
            <p:spPr>
              <a:xfrm>
                <a:off x="-152400" y="687287"/>
                <a:ext cx="2481532"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D751645-B05A-B915-0945-4B036718424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2152" y="527884"/>
                <a:ext cx="1081762" cy="1026692"/>
              </a:xfrm>
              <a:prstGeom prst="rect">
                <a:avLst/>
              </a:prstGeom>
            </p:spPr>
          </p:pic>
          <p:sp>
            <p:nvSpPr>
              <p:cNvPr id="13" name="TextBox 12">
                <a:extLst>
                  <a:ext uri="{FF2B5EF4-FFF2-40B4-BE49-F238E27FC236}">
                    <a16:creationId xmlns:a16="http://schemas.microsoft.com/office/drawing/2014/main" id="{5ABEE4E2-A8F1-70DB-5C87-1B0FE417336F}"/>
                  </a:ext>
                </a:extLst>
              </p:cNvPr>
              <p:cNvSpPr txBox="1"/>
              <p:nvPr/>
            </p:nvSpPr>
            <p:spPr>
              <a:xfrm>
                <a:off x="396122" y="764231"/>
                <a:ext cx="1286030"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Bài 3</a:t>
                </a:r>
              </a:p>
            </p:txBody>
          </p:sp>
        </p:grpSp>
        <p:sp>
          <p:nvSpPr>
            <p:cNvPr id="15" name="TextBox 14">
              <a:extLst>
                <a:ext uri="{FF2B5EF4-FFF2-40B4-BE49-F238E27FC236}">
                  <a16:creationId xmlns:a16="http://schemas.microsoft.com/office/drawing/2014/main" id="{B3B7A06D-2D23-6B1C-5C93-568A5FBBD5BF}"/>
                </a:ext>
              </a:extLst>
            </p:cNvPr>
            <p:cNvSpPr txBox="1"/>
            <p:nvPr/>
          </p:nvSpPr>
          <p:spPr>
            <a:xfrm>
              <a:off x="2741069" y="200915"/>
              <a:ext cx="9038994" cy="1175258"/>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Em hãy kể các tác hại khi cố tình xem thông tin trên trang web không phù hợp với lứa tuổi.</a:t>
              </a:r>
            </a:p>
          </p:txBody>
        </p:sp>
      </p:grpSp>
      <p:sp>
        <p:nvSpPr>
          <p:cNvPr id="5" name="TextBox 4">
            <a:extLst>
              <a:ext uri="{FF2B5EF4-FFF2-40B4-BE49-F238E27FC236}">
                <a16:creationId xmlns:a16="http://schemas.microsoft.com/office/drawing/2014/main" id="{54AD1CBC-9E54-CD20-0914-574C48C35534}"/>
              </a:ext>
            </a:extLst>
          </p:cNvPr>
          <p:cNvSpPr txBox="1"/>
          <p:nvPr/>
        </p:nvSpPr>
        <p:spPr>
          <a:xfrm>
            <a:off x="3519487" y="497658"/>
            <a:ext cx="5153025" cy="630942"/>
          </a:xfrm>
          <a:prstGeom prst="rect">
            <a:avLst/>
          </a:prstGeom>
          <a:noFill/>
        </p:spPr>
        <p:txBody>
          <a:bodyPr wrap="square" rtlCol="0">
            <a:spAutoFit/>
          </a:bodyPr>
          <a:lstStyle/>
          <a:p>
            <a:r>
              <a:rPr lang="en-US" sz="3500" b="1">
                <a:solidFill>
                  <a:schemeClr val="accent5">
                    <a:lumMod val="75000"/>
                  </a:schemeClr>
                </a:solidFill>
                <a:latin typeface="Arial" panose="020B0604020202020204" pitchFamily="34" charset="0"/>
                <a:cs typeface="Arial" panose="020B0604020202020204" pitchFamily="34" charset="0"/>
              </a:rPr>
              <a:t>Trò chơi “Truyền điện”</a:t>
            </a:r>
          </a:p>
        </p:txBody>
      </p:sp>
      <p:sp>
        <p:nvSpPr>
          <p:cNvPr id="2" name="TextBox 1">
            <a:extLst>
              <a:ext uri="{FF2B5EF4-FFF2-40B4-BE49-F238E27FC236}">
                <a16:creationId xmlns:a16="http://schemas.microsoft.com/office/drawing/2014/main" id="{1C2638B9-C087-FCFC-B38E-6CF26AAEB52C}"/>
              </a:ext>
            </a:extLst>
          </p:cNvPr>
          <p:cNvSpPr txBox="1"/>
          <p:nvPr/>
        </p:nvSpPr>
        <p:spPr>
          <a:xfrm>
            <a:off x="699818" y="3044211"/>
            <a:ext cx="3682401"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Một số tác hại:</a:t>
            </a:r>
          </a:p>
        </p:txBody>
      </p:sp>
      <p:grpSp>
        <p:nvGrpSpPr>
          <p:cNvPr id="9" name="Group 8">
            <a:extLst>
              <a:ext uri="{FF2B5EF4-FFF2-40B4-BE49-F238E27FC236}">
                <a16:creationId xmlns:a16="http://schemas.microsoft.com/office/drawing/2014/main" id="{EB122980-B12A-F7CB-9847-9C89D34D4108}"/>
              </a:ext>
            </a:extLst>
          </p:cNvPr>
          <p:cNvGrpSpPr/>
          <p:nvPr/>
        </p:nvGrpSpPr>
        <p:grpSpPr>
          <a:xfrm>
            <a:off x="889425" y="4140265"/>
            <a:ext cx="10413147" cy="813589"/>
            <a:chOff x="818444" y="4014603"/>
            <a:chExt cx="10413147" cy="813589"/>
          </a:xfrm>
        </p:grpSpPr>
        <p:sp>
          <p:nvSpPr>
            <p:cNvPr id="3" name="Rectangle: Rounded Corners 2">
              <a:extLst>
                <a:ext uri="{FF2B5EF4-FFF2-40B4-BE49-F238E27FC236}">
                  <a16:creationId xmlns:a16="http://schemas.microsoft.com/office/drawing/2014/main" id="{C06794D3-300D-AE86-A98B-3E542D46C2B3}"/>
                </a:ext>
              </a:extLst>
            </p:cNvPr>
            <p:cNvSpPr/>
            <p:nvPr/>
          </p:nvSpPr>
          <p:spPr>
            <a:xfrm>
              <a:off x="818444" y="4014605"/>
              <a:ext cx="2532572" cy="813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Bị lừa đảo </a:t>
              </a:r>
            </a:p>
          </p:txBody>
        </p:sp>
        <p:sp>
          <p:nvSpPr>
            <p:cNvPr id="7" name="Rectangle: Rounded Corners 6">
              <a:extLst>
                <a:ext uri="{FF2B5EF4-FFF2-40B4-BE49-F238E27FC236}">
                  <a16:creationId xmlns:a16="http://schemas.microsoft.com/office/drawing/2014/main" id="{09CA4901-13B4-F23A-2438-B6182640FCD2}"/>
                </a:ext>
              </a:extLst>
            </p:cNvPr>
            <p:cNvSpPr/>
            <p:nvPr/>
          </p:nvSpPr>
          <p:spPr>
            <a:xfrm>
              <a:off x="4408098" y="4014603"/>
              <a:ext cx="3019246" cy="813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Lãng phí thời gian </a:t>
              </a:r>
            </a:p>
          </p:txBody>
        </p:sp>
        <p:sp>
          <p:nvSpPr>
            <p:cNvPr id="8" name="Rectangle: Rounded Corners 7">
              <a:extLst>
                <a:ext uri="{FF2B5EF4-FFF2-40B4-BE49-F238E27FC236}">
                  <a16:creationId xmlns:a16="http://schemas.microsoft.com/office/drawing/2014/main" id="{654E5E53-5C00-0842-14C8-1DF412370ABD}"/>
                </a:ext>
              </a:extLst>
            </p:cNvPr>
            <p:cNvSpPr/>
            <p:nvPr/>
          </p:nvSpPr>
          <p:spPr>
            <a:xfrm>
              <a:off x="8398186" y="4014603"/>
              <a:ext cx="2833405" cy="813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Suy nghĩ lệch lạc</a:t>
              </a:r>
            </a:p>
          </p:txBody>
        </p:sp>
      </p:grpSp>
    </p:spTree>
    <p:extLst>
      <p:ext uri="{BB962C8B-B14F-4D97-AF65-F5344CB8AC3E}">
        <p14:creationId xmlns:p14="http://schemas.microsoft.com/office/powerpoint/2010/main" val="1328801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788ABC-BF5E-C5EF-1808-01EC370A2D5A}"/>
              </a:ext>
            </a:extLst>
          </p:cNvPr>
          <p:cNvSpPr txBox="1"/>
          <p:nvPr/>
        </p:nvSpPr>
        <p:spPr>
          <a:xfrm>
            <a:off x="3719422" y="310551"/>
            <a:ext cx="4753155"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VẬN DỤNG </a:t>
            </a:r>
          </a:p>
        </p:txBody>
      </p:sp>
      <p:pic>
        <p:nvPicPr>
          <p:cNvPr id="3074" name="Picture 2">
            <a:extLst>
              <a:ext uri="{FF2B5EF4-FFF2-40B4-BE49-F238E27FC236}">
                <a16:creationId xmlns:a16="http://schemas.microsoft.com/office/drawing/2014/main" id="{EDBF003F-B075-5E22-9105-F269D62A11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1" t="17606"/>
          <a:stretch/>
        </p:blipFill>
        <p:spPr bwMode="auto">
          <a:xfrm>
            <a:off x="431322" y="2035314"/>
            <a:ext cx="6145076" cy="36662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E47101-CA8E-4421-1B4A-4EBEBDC757F8}"/>
              </a:ext>
            </a:extLst>
          </p:cNvPr>
          <p:cNvSpPr txBox="1"/>
          <p:nvPr/>
        </p:nvSpPr>
        <p:spPr>
          <a:xfrm>
            <a:off x="1092300" y="1156460"/>
            <a:ext cx="10968196" cy="477054"/>
          </a:xfrm>
          <a:prstGeom prst="rect">
            <a:avLst/>
          </a:prstGeom>
          <a:noFill/>
        </p:spPr>
        <p:txBody>
          <a:bodyPr wrap="square" rtlCol="0">
            <a:spAutoFit/>
          </a:bodyPr>
          <a:lstStyle/>
          <a:p>
            <a:r>
              <a:rPr lang="en-US" sz="2500" b="1">
                <a:latin typeface="Arial" panose="020B0604020202020204" pitchFamily="34" charset="0"/>
                <a:cs typeface="Arial" panose="020B0604020202020204" pitchFamily="34" charset="0"/>
              </a:rPr>
              <a:t>Tại sao em cần sự đồng hành của người lớn khi truy cập vào Internet?</a:t>
            </a:r>
          </a:p>
        </p:txBody>
      </p:sp>
      <p:sp>
        <p:nvSpPr>
          <p:cNvPr id="17" name="Rectangle: Rounded Corners 16">
            <a:extLst>
              <a:ext uri="{FF2B5EF4-FFF2-40B4-BE49-F238E27FC236}">
                <a16:creationId xmlns:a16="http://schemas.microsoft.com/office/drawing/2014/main" id="{26BA9B5C-4428-15DD-30B2-7A238B61AA94}"/>
              </a:ext>
            </a:extLst>
          </p:cNvPr>
          <p:cNvSpPr/>
          <p:nvPr/>
        </p:nvSpPr>
        <p:spPr>
          <a:xfrm>
            <a:off x="7435971" y="2139351"/>
            <a:ext cx="4252822" cy="750498"/>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Nhiều thông tin </a:t>
            </a:r>
          </a:p>
        </p:txBody>
      </p:sp>
      <p:sp>
        <p:nvSpPr>
          <p:cNvPr id="18" name="Rectangle: Rounded Corners 17">
            <a:extLst>
              <a:ext uri="{FF2B5EF4-FFF2-40B4-BE49-F238E27FC236}">
                <a16:creationId xmlns:a16="http://schemas.microsoft.com/office/drawing/2014/main" id="{C5EB9B3E-E8BA-5517-A3D6-A9151A388B33}"/>
              </a:ext>
            </a:extLst>
          </p:cNvPr>
          <p:cNvSpPr/>
          <p:nvPr/>
        </p:nvSpPr>
        <p:spPr>
          <a:xfrm>
            <a:off x="7435971" y="3217654"/>
            <a:ext cx="4252822" cy="750498"/>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Thông tin không phù hợp</a:t>
            </a:r>
          </a:p>
        </p:txBody>
      </p:sp>
      <p:grpSp>
        <p:nvGrpSpPr>
          <p:cNvPr id="23" name="Group 22">
            <a:extLst>
              <a:ext uri="{FF2B5EF4-FFF2-40B4-BE49-F238E27FC236}">
                <a16:creationId xmlns:a16="http://schemas.microsoft.com/office/drawing/2014/main" id="{D382E9B5-7D53-B59F-A6BD-A8BD995E7DA1}"/>
              </a:ext>
            </a:extLst>
          </p:cNvPr>
          <p:cNvGrpSpPr/>
          <p:nvPr/>
        </p:nvGrpSpPr>
        <p:grpSpPr>
          <a:xfrm>
            <a:off x="6576398" y="4295957"/>
            <a:ext cx="5318185" cy="1175258"/>
            <a:chOff x="6576398" y="4223843"/>
            <a:chExt cx="5318185" cy="1175258"/>
          </a:xfrm>
        </p:grpSpPr>
        <p:pic>
          <p:nvPicPr>
            <p:cNvPr id="20" name="Graphic 19" descr="Back with solid fill">
              <a:extLst>
                <a:ext uri="{FF2B5EF4-FFF2-40B4-BE49-F238E27FC236}">
                  <a16:creationId xmlns:a16="http://schemas.microsoft.com/office/drawing/2014/main" id="{F1E72E58-A1C0-8B7F-43F6-713D9DA159F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76398" y="4459339"/>
              <a:ext cx="914400" cy="914400"/>
            </a:xfrm>
            <a:prstGeom prst="rect">
              <a:avLst/>
            </a:prstGeom>
          </p:spPr>
        </p:pic>
        <p:sp>
          <p:nvSpPr>
            <p:cNvPr id="22" name="TextBox 21">
              <a:extLst>
                <a:ext uri="{FF2B5EF4-FFF2-40B4-BE49-F238E27FC236}">
                  <a16:creationId xmlns:a16="http://schemas.microsoft.com/office/drawing/2014/main" id="{2A63599A-F118-8E74-0947-F9E32C85CC98}"/>
                </a:ext>
              </a:extLst>
            </p:cNvPr>
            <p:cNvSpPr txBox="1"/>
            <p:nvPr/>
          </p:nvSpPr>
          <p:spPr>
            <a:xfrm>
              <a:off x="7490798" y="4223843"/>
              <a:ext cx="4403785" cy="1175258"/>
            </a:xfrm>
            <a:prstGeom prst="rect">
              <a:avLst/>
            </a:prstGeom>
            <a:noFill/>
          </p:spPr>
          <p:txBody>
            <a:bodyPr wrap="square">
              <a:spAutoFit/>
            </a:bodyPr>
            <a:lstStyle/>
            <a:p>
              <a:pPr>
                <a:lnSpc>
                  <a:spcPct val="150000"/>
                </a:lnSpc>
              </a:pPr>
              <a:r>
                <a:rPr lang="en-US" sz="2500">
                  <a:latin typeface="Arial" panose="020B0604020202020204" pitchFamily="34" charset="0"/>
                  <a:cs typeface="Arial" panose="020B0604020202020204" pitchFamily="34" charset="0"/>
                </a:rPr>
                <a:t>Tránh được các tác hại khi các em truy cập vào Internet</a:t>
              </a:r>
            </a:p>
          </p:txBody>
        </p:sp>
      </p:grpSp>
    </p:spTree>
    <p:extLst>
      <p:ext uri="{BB962C8B-B14F-4D97-AF65-F5344CB8AC3E}">
        <p14:creationId xmlns:p14="http://schemas.microsoft.com/office/powerpoint/2010/main" val="3408185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788ABC-BF5E-C5EF-1808-01EC370A2D5A}"/>
              </a:ext>
            </a:extLst>
          </p:cNvPr>
          <p:cNvSpPr txBox="1"/>
          <p:nvPr/>
        </p:nvSpPr>
        <p:spPr>
          <a:xfrm>
            <a:off x="3038654" y="629728"/>
            <a:ext cx="6114691"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cs typeface="Arial" panose="020B0604020202020204" pitchFamily="34" charset="0"/>
              </a:rPr>
              <a:t>HƯỚNG DẪN VỀ NHÀ</a:t>
            </a:r>
          </a:p>
        </p:txBody>
      </p:sp>
      <p:grpSp>
        <p:nvGrpSpPr>
          <p:cNvPr id="6" name="Group 5">
            <a:extLst>
              <a:ext uri="{FF2B5EF4-FFF2-40B4-BE49-F238E27FC236}">
                <a16:creationId xmlns:a16="http://schemas.microsoft.com/office/drawing/2014/main" id="{39C99EFE-69A5-817F-B858-1E0805D514C1}"/>
              </a:ext>
            </a:extLst>
          </p:cNvPr>
          <p:cNvGrpSpPr/>
          <p:nvPr/>
        </p:nvGrpSpPr>
        <p:grpSpPr>
          <a:xfrm>
            <a:off x="966158" y="1769851"/>
            <a:ext cx="4692770" cy="3164718"/>
            <a:chOff x="966158" y="1769851"/>
            <a:chExt cx="4692770" cy="3164718"/>
          </a:xfrm>
        </p:grpSpPr>
        <p:sp>
          <p:nvSpPr>
            <p:cNvPr id="2" name="Rectangle: Rounded Corners 1">
              <a:extLst>
                <a:ext uri="{FF2B5EF4-FFF2-40B4-BE49-F238E27FC236}">
                  <a16:creationId xmlns:a16="http://schemas.microsoft.com/office/drawing/2014/main" id="{70B9FE25-22F1-FD74-3846-2D54434ECC2B}"/>
                </a:ext>
              </a:extLst>
            </p:cNvPr>
            <p:cNvSpPr/>
            <p:nvPr/>
          </p:nvSpPr>
          <p:spPr>
            <a:xfrm>
              <a:off x="966158" y="2001589"/>
              <a:ext cx="4692770" cy="2932980"/>
            </a:xfrm>
            <a:prstGeom prst="roundRect">
              <a:avLst/>
            </a:prstGeom>
            <a:solidFill>
              <a:srgbClr val="DDF7FA"/>
            </a:solidFill>
            <a:ln>
              <a:solidFill>
                <a:srgbClr val="DDF7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solidFill>
                    <a:schemeClr val="tx1"/>
                  </a:solidFill>
                  <a:latin typeface="Arial" panose="020B0604020202020204" pitchFamily="34" charset="0"/>
                  <a:cs typeface="Arial" panose="020B0604020202020204" pitchFamily="34" charset="0"/>
                </a:rPr>
                <a:t>Ôn tập lại các kiến thức các em đã được học ở bài 3 </a:t>
              </a:r>
            </a:p>
          </p:txBody>
        </p:sp>
        <p:pic>
          <p:nvPicPr>
            <p:cNvPr id="4098" name="Picture 2" descr="Pin ">
              <a:extLst>
                <a:ext uri="{FF2B5EF4-FFF2-40B4-BE49-F238E27FC236}">
                  <a16:creationId xmlns:a16="http://schemas.microsoft.com/office/drawing/2014/main" id="{514F6D59-DDF9-10FE-1FB7-42C372154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543" y="1769851"/>
              <a:ext cx="629729" cy="6297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653478F9-5712-2315-F38B-CCD839FCC1E6}"/>
              </a:ext>
            </a:extLst>
          </p:cNvPr>
          <p:cNvGrpSpPr/>
          <p:nvPr/>
        </p:nvGrpSpPr>
        <p:grpSpPr>
          <a:xfrm>
            <a:off x="6587705" y="1748216"/>
            <a:ext cx="4692770" cy="3186353"/>
            <a:chOff x="6587705" y="1748216"/>
            <a:chExt cx="4692770" cy="3186353"/>
          </a:xfrm>
        </p:grpSpPr>
        <p:sp>
          <p:nvSpPr>
            <p:cNvPr id="3" name="Rectangle: Rounded Corners 2">
              <a:extLst>
                <a:ext uri="{FF2B5EF4-FFF2-40B4-BE49-F238E27FC236}">
                  <a16:creationId xmlns:a16="http://schemas.microsoft.com/office/drawing/2014/main" id="{4AADD57E-1BA2-3DA1-AD0D-C2720BD833AA}"/>
                </a:ext>
              </a:extLst>
            </p:cNvPr>
            <p:cNvSpPr/>
            <p:nvPr/>
          </p:nvSpPr>
          <p:spPr>
            <a:xfrm>
              <a:off x="6587705" y="2001589"/>
              <a:ext cx="4692770" cy="2932980"/>
            </a:xfrm>
            <a:prstGeom prst="roundRect">
              <a:avLst/>
            </a:prstGeom>
            <a:solidFill>
              <a:srgbClr val="DDF7FA"/>
            </a:solidFill>
            <a:ln>
              <a:solidFill>
                <a:srgbClr val="DDF7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solidFill>
                    <a:schemeClr val="tx1"/>
                  </a:solidFill>
                  <a:latin typeface="Arial" panose="020B0604020202020204" pitchFamily="34" charset="0"/>
                  <a:cs typeface="Arial" panose="020B0604020202020204" pitchFamily="34" charset="0"/>
                </a:rPr>
                <a:t>Đọc và chuẩn bị trước </a:t>
              </a:r>
              <a:r>
                <a:rPr lang="en-US" sz="2500" b="1">
                  <a:solidFill>
                    <a:schemeClr val="tx1"/>
                  </a:solidFill>
                  <a:latin typeface="Arial" panose="020B0604020202020204" pitchFamily="34" charset="0"/>
                  <a:cs typeface="Arial" panose="020B0604020202020204" pitchFamily="34" charset="0"/>
                </a:rPr>
                <a:t>Bài 4: Tìm kiếm thông tin trên Internet </a:t>
              </a:r>
            </a:p>
          </p:txBody>
        </p:sp>
        <p:pic>
          <p:nvPicPr>
            <p:cNvPr id="5" name="Picture 2" descr="Pin ">
              <a:extLst>
                <a:ext uri="{FF2B5EF4-FFF2-40B4-BE49-F238E27FC236}">
                  <a16:creationId xmlns:a16="http://schemas.microsoft.com/office/drawing/2014/main" id="{6E4E0284-947A-CA79-5FE7-C0B481CC9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345" y="1748216"/>
              <a:ext cx="629729" cy="6297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29827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F7FA"/>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3CE82EE-A440-72EC-64A5-4091D76494CA}"/>
              </a:ext>
            </a:extLst>
          </p:cNvPr>
          <p:cNvPicPr>
            <a:picLocks noChangeAspect="1"/>
          </p:cNvPicPr>
          <p:nvPr/>
        </p:nvPicPr>
        <p:blipFill>
          <a:blip r:embed="rId2"/>
          <a:srcRect/>
          <a:stretch>
            <a:fillRect/>
          </a:stretch>
        </p:blipFill>
        <p:spPr>
          <a:xfrm>
            <a:off x="4279359" y="4364876"/>
            <a:ext cx="6452868" cy="3194170"/>
          </a:xfrm>
          <a:prstGeom prst="rect">
            <a:avLst/>
          </a:prstGeom>
        </p:spPr>
      </p:pic>
      <p:pic>
        <p:nvPicPr>
          <p:cNvPr id="4" name="Picture 2">
            <a:extLst>
              <a:ext uri="{FF2B5EF4-FFF2-40B4-BE49-F238E27FC236}">
                <a16:creationId xmlns:a16="http://schemas.microsoft.com/office/drawing/2014/main" id="{4D4DBB94-3303-6A2C-9E10-300C7747596C}"/>
              </a:ext>
            </a:extLst>
          </p:cNvPr>
          <p:cNvPicPr>
            <a:picLocks noChangeAspect="1"/>
          </p:cNvPicPr>
          <p:nvPr/>
        </p:nvPicPr>
        <p:blipFill>
          <a:blip r:embed="rId2"/>
          <a:srcRect/>
          <a:stretch>
            <a:fillRect/>
          </a:stretch>
        </p:blipFill>
        <p:spPr>
          <a:xfrm>
            <a:off x="-1503735" y="3898802"/>
            <a:ext cx="6200022" cy="3069011"/>
          </a:xfrm>
          <a:prstGeom prst="rect">
            <a:avLst/>
          </a:prstGeom>
        </p:spPr>
      </p:pic>
      <p:pic>
        <p:nvPicPr>
          <p:cNvPr id="5" name="Picture 3">
            <a:extLst>
              <a:ext uri="{FF2B5EF4-FFF2-40B4-BE49-F238E27FC236}">
                <a16:creationId xmlns:a16="http://schemas.microsoft.com/office/drawing/2014/main" id="{F7DB408A-9732-EDDB-CE78-F503B1F81AD9}"/>
              </a:ext>
            </a:extLst>
          </p:cNvPr>
          <p:cNvPicPr>
            <a:picLocks noChangeAspect="1"/>
          </p:cNvPicPr>
          <p:nvPr/>
        </p:nvPicPr>
        <p:blipFill>
          <a:blip r:embed="rId3"/>
          <a:srcRect/>
          <a:stretch>
            <a:fillRect/>
          </a:stretch>
        </p:blipFill>
        <p:spPr>
          <a:xfrm rot="945634">
            <a:off x="3900460" y="4912009"/>
            <a:ext cx="4391079" cy="2618181"/>
          </a:xfrm>
          <a:prstGeom prst="rect">
            <a:avLst/>
          </a:prstGeom>
        </p:spPr>
      </p:pic>
      <p:pic>
        <p:nvPicPr>
          <p:cNvPr id="7" name="Picture 3">
            <a:extLst>
              <a:ext uri="{FF2B5EF4-FFF2-40B4-BE49-F238E27FC236}">
                <a16:creationId xmlns:a16="http://schemas.microsoft.com/office/drawing/2014/main" id="{777D41D2-EE95-9A74-2A54-1EA7B04BB76F}"/>
              </a:ext>
            </a:extLst>
          </p:cNvPr>
          <p:cNvPicPr>
            <a:picLocks noChangeAspect="1"/>
          </p:cNvPicPr>
          <p:nvPr/>
        </p:nvPicPr>
        <p:blipFill>
          <a:blip r:embed="rId3"/>
          <a:srcRect/>
          <a:stretch>
            <a:fillRect/>
          </a:stretch>
        </p:blipFill>
        <p:spPr>
          <a:xfrm rot="21277931">
            <a:off x="9378315" y="4596585"/>
            <a:ext cx="4654920" cy="2775496"/>
          </a:xfrm>
          <a:prstGeom prst="rect">
            <a:avLst/>
          </a:prstGeom>
        </p:spPr>
      </p:pic>
      <p:pic>
        <p:nvPicPr>
          <p:cNvPr id="10" name="Picture 11">
            <a:extLst>
              <a:ext uri="{FF2B5EF4-FFF2-40B4-BE49-F238E27FC236}">
                <a16:creationId xmlns:a16="http://schemas.microsoft.com/office/drawing/2014/main" id="{8186D408-19C3-80B8-CBD6-F64B8AF6FB0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5475" y="194750"/>
            <a:ext cx="3141425" cy="1684946"/>
          </a:xfrm>
          <a:prstGeom prst="rect">
            <a:avLst/>
          </a:prstGeom>
        </p:spPr>
      </p:pic>
      <p:pic>
        <p:nvPicPr>
          <p:cNvPr id="11" name="Picture 17">
            <a:extLst>
              <a:ext uri="{FF2B5EF4-FFF2-40B4-BE49-F238E27FC236}">
                <a16:creationId xmlns:a16="http://schemas.microsoft.com/office/drawing/2014/main" id="{BA5DA16E-6EB0-D219-AAC8-B338A1CD46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92092" y="685018"/>
            <a:ext cx="2227366" cy="1194678"/>
          </a:xfrm>
          <a:prstGeom prst="rect">
            <a:avLst/>
          </a:prstGeom>
        </p:spPr>
      </p:pic>
      <p:sp>
        <p:nvSpPr>
          <p:cNvPr id="13" name="TextBox 12">
            <a:extLst>
              <a:ext uri="{FF2B5EF4-FFF2-40B4-BE49-F238E27FC236}">
                <a16:creationId xmlns:a16="http://schemas.microsoft.com/office/drawing/2014/main" id="{CE84BFBD-2E21-F7B9-1942-61CE59A0EC90}"/>
              </a:ext>
            </a:extLst>
          </p:cNvPr>
          <p:cNvSpPr txBox="1"/>
          <p:nvPr/>
        </p:nvSpPr>
        <p:spPr>
          <a:xfrm>
            <a:off x="682491" y="1660265"/>
            <a:ext cx="10827015" cy="2258054"/>
          </a:xfrm>
          <a:prstGeom prst="rect">
            <a:avLst/>
          </a:prstGeom>
          <a:noFill/>
        </p:spPr>
        <p:txBody>
          <a:bodyPr wrap="square" rtlCol="0">
            <a:spAutoFit/>
          </a:bodyPr>
          <a:lstStyle/>
          <a:p>
            <a:pPr algn="ctr">
              <a:lnSpc>
                <a:spcPct val="150000"/>
              </a:lnSpc>
            </a:pPr>
            <a:r>
              <a:rPr lang="en-US" sz="5000" b="1">
                <a:solidFill>
                  <a:schemeClr val="accent6">
                    <a:lumMod val="75000"/>
                  </a:schemeClr>
                </a:solidFill>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735502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063E3A-CD79-FA06-6499-AB0190297ABA}"/>
              </a:ext>
            </a:extLst>
          </p:cNvPr>
          <p:cNvSpPr txBox="1"/>
          <p:nvPr/>
        </p:nvSpPr>
        <p:spPr>
          <a:xfrm>
            <a:off x="1075426" y="327804"/>
            <a:ext cx="10041148" cy="553998"/>
          </a:xfrm>
          <a:prstGeom prst="rect">
            <a:avLst/>
          </a:prstGeom>
          <a:noFill/>
        </p:spPr>
        <p:txBody>
          <a:bodyPr wrap="square" rtlCol="0">
            <a:spAutoFit/>
          </a:bodyPr>
          <a:lstStyle/>
          <a:p>
            <a:pPr algn="ctr"/>
            <a:r>
              <a:rPr lang="en-US" sz="3000" b="1">
                <a:solidFill>
                  <a:schemeClr val="accent5">
                    <a:lumMod val="75000"/>
                  </a:schemeClr>
                </a:solidFill>
                <a:latin typeface="Arial" panose="020B0604020202020204" pitchFamily="34" charset="0"/>
                <a:cs typeface="Arial" panose="020B0604020202020204" pitchFamily="34" charset="0"/>
              </a:rPr>
              <a:t>Một số thông tin có thể xem trên Internet </a:t>
            </a:r>
          </a:p>
        </p:txBody>
      </p:sp>
      <p:grpSp>
        <p:nvGrpSpPr>
          <p:cNvPr id="24" name="Group 23">
            <a:extLst>
              <a:ext uri="{FF2B5EF4-FFF2-40B4-BE49-F238E27FC236}">
                <a16:creationId xmlns:a16="http://schemas.microsoft.com/office/drawing/2014/main" id="{F256BD39-30F5-0234-BC54-C82EFAC5DCEE}"/>
              </a:ext>
            </a:extLst>
          </p:cNvPr>
          <p:cNvGrpSpPr/>
          <p:nvPr/>
        </p:nvGrpSpPr>
        <p:grpSpPr>
          <a:xfrm>
            <a:off x="294976" y="1313276"/>
            <a:ext cx="11602046" cy="4563649"/>
            <a:chOff x="294976" y="1313276"/>
            <a:chExt cx="11602046" cy="4563649"/>
          </a:xfrm>
        </p:grpSpPr>
        <p:grpSp>
          <p:nvGrpSpPr>
            <p:cNvPr id="23" name="Group 22">
              <a:extLst>
                <a:ext uri="{FF2B5EF4-FFF2-40B4-BE49-F238E27FC236}">
                  <a16:creationId xmlns:a16="http://schemas.microsoft.com/office/drawing/2014/main" id="{71A4C786-395C-3032-7957-A32B37BE0F62}"/>
                </a:ext>
              </a:extLst>
            </p:cNvPr>
            <p:cNvGrpSpPr/>
            <p:nvPr/>
          </p:nvGrpSpPr>
          <p:grpSpPr>
            <a:xfrm>
              <a:off x="448418" y="1313276"/>
              <a:ext cx="11105383" cy="2882220"/>
              <a:chOff x="448418" y="1313276"/>
              <a:chExt cx="11105383" cy="2882220"/>
            </a:xfrm>
          </p:grpSpPr>
          <p:pic>
            <p:nvPicPr>
              <p:cNvPr id="6" name="Picture 5">
                <a:extLst>
                  <a:ext uri="{FF2B5EF4-FFF2-40B4-BE49-F238E27FC236}">
                    <a16:creationId xmlns:a16="http://schemas.microsoft.com/office/drawing/2014/main" id="{298CD578-129F-3C18-ECDD-805B6C4DE733}"/>
                  </a:ext>
                </a:extLst>
              </p:cNvPr>
              <p:cNvPicPr>
                <a:picLocks noChangeAspect="1"/>
              </p:cNvPicPr>
              <p:nvPr/>
            </p:nvPicPr>
            <p:blipFill>
              <a:blip r:embed="rId2"/>
              <a:stretch>
                <a:fillRect/>
              </a:stretch>
            </p:blipFill>
            <p:spPr>
              <a:xfrm>
                <a:off x="448418" y="1313276"/>
                <a:ext cx="3424843" cy="2314084"/>
              </a:xfrm>
              <a:prstGeom prst="rect">
                <a:avLst/>
              </a:prstGeom>
              <a:ln>
                <a:solidFill>
                  <a:schemeClr val="accent5">
                    <a:lumMod val="75000"/>
                  </a:schemeClr>
                </a:solidFill>
              </a:ln>
            </p:spPr>
          </p:pic>
          <p:pic>
            <p:nvPicPr>
              <p:cNvPr id="2052" name="Picture 4" descr="truyện ngắn ý nghĩa cậu bé chăn cừu và chó sói">
                <a:extLst>
                  <a:ext uri="{FF2B5EF4-FFF2-40B4-BE49-F238E27FC236}">
                    <a16:creationId xmlns:a16="http://schemas.microsoft.com/office/drawing/2014/main" id="{34001023-5792-E97D-9230-038ED96BB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1098" y="1313278"/>
                <a:ext cx="3082703" cy="231408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BF94466-FA05-2849-F1C2-65569057F925}"/>
                  </a:ext>
                </a:extLst>
              </p:cNvPr>
              <p:cNvPicPr>
                <a:picLocks noChangeAspect="1"/>
              </p:cNvPicPr>
              <p:nvPr/>
            </p:nvPicPr>
            <p:blipFill>
              <a:blip r:embed="rId4"/>
              <a:stretch>
                <a:fillRect/>
              </a:stretch>
            </p:blipFill>
            <p:spPr>
              <a:xfrm>
                <a:off x="4291229" y="1332866"/>
                <a:ext cx="3609541" cy="2314083"/>
              </a:xfrm>
              <a:prstGeom prst="rect">
                <a:avLst/>
              </a:prstGeom>
              <a:ln>
                <a:solidFill>
                  <a:schemeClr val="accent5">
                    <a:lumMod val="75000"/>
                  </a:schemeClr>
                </a:solidFill>
              </a:ln>
            </p:spPr>
          </p:pic>
          <p:sp>
            <p:nvSpPr>
              <p:cNvPr id="16" name="TextBox 15">
                <a:extLst>
                  <a:ext uri="{FF2B5EF4-FFF2-40B4-BE49-F238E27FC236}">
                    <a16:creationId xmlns:a16="http://schemas.microsoft.com/office/drawing/2014/main" id="{3017A235-3FEC-7841-9863-7E8B6647944E}"/>
                  </a:ext>
                </a:extLst>
              </p:cNvPr>
              <p:cNvSpPr txBox="1"/>
              <p:nvPr/>
            </p:nvSpPr>
            <p:spPr>
              <a:xfrm>
                <a:off x="569188" y="3718442"/>
                <a:ext cx="2855344"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Video </a:t>
                </a:r>
              </a:p>
            </p:txBody>
          </p:sp>
          <p:sp>
            <p:nvSpPr>
              <p:cNvPr id="17" name="TextBox 16">
                <a:extLst>
                  <a:ext uri="{FF2B5EF4-FFF2-40B4-BE49-F238E27FC236}">
                    <a16:creationId xmlns:a16="http://schemas.microsoft.com/office/drawing/2014/main" id="{23B83950-A711-25EE-FA75-FE11AE2ABC24}"/>
                  </a:ext>
                </a:extLst>
              </p:cNvPr>
              <p:cNvSpPr txBox="1"/>
              <p:nvPr/>
            </p:nvSpPr>
            <p:spPr>
              <a:xfrm>
                <a:off x="4668328" y="3717692"/>
                <a:ext cx="2855344"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Văn bản </a:t>
                </a:r>
              </a:p>
            </p:txBody>
          </p:sp>
          <p:sp>
            <p:nvSpPr>
              <p:cNvPr id="18" name="TextBox 17">
                <a:extLst>
                  <a:ext uri="{FF2B5EF4-FFF2-40B4-BE49-F238E27FC236}">
                    <a16:creationId xmlns:a16="http://schemas.microsoft.com/office/drawing/2014/main" id="{6453804F-E818-A82F-34DE-3729922639AD}"/>
                  </a:ext>
                </a:extLst>
              </p:cNvPr>
              <p:cNvSpPr txBox="1"/>
              <p:nvPr/>
            </p:nvSpPr>
            <p:spPr>
              <a:xfrm>
                <a:off x="8584777" y="3695516"/>
                <a:ext cx="2855344"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Hình ảnh </a:t>
                </a:r>
              </a:p>
            </p:txBody>
          </p:sp>
        </p:grpSp>
        <p:grpSp>
          <p:nvGrpSpPr>
            <p:cNvPr id="22" name="Group 21">
              <a:extLst>
                <a:ext uri="{FF2B5EF4-FFF2-40B4-BE49-F238E27FC236}">
                  <a16:creationId xmlns:a16="http://schemas.microsoft.com/office/drawing/2014/main" id="{DA712991-CAAC-DE9D-3E70-D9AA470A6184}"/>
                </a:ext>
              </a:extLst>
            </p:cNvPr>
            <p:cNvGrpSpPr/>
            <p:nvPr/>
          </p:nvGrpSpPr>
          <p:grpSpPr>
            <a:xfrm>
              <a:off x="294976" y="4429941"/>
              <a:ext cx="11602046" cy="1446984"/>
              <a:chOff x="294977" y="4574793"/>
              <a:chExt cx="11602046" cy="1446984"/>
            </a:xfrm>
          </p:grpSpPr>
          <p:pic>
            <p:nvPicPr>
              <p:cNvPr id="20" name="Picture 19">
                <a:extLst>
                  <a:ext uri="{FF2B5EF4-FFF2-40B4-BE49-F238E27FC236}">
                    <a16:creationId xmlns:a16="http://schemas.microsoft.com/office/drawing/2014/main" id="{347268AE-CD0D-7420-47BC-072F431847F6}"/>
                  </a:ext>
                </a:extLst>
              </p:cNvPr>
              <p:cNvPicPr>
                <a:picLocks noChangeAspect="1"/>
              </p:cNvPicPr>
              <p:nvPr/>
            </p:nvPicPr>
            <p:blipFill>
              <a:blip r:embed="rId5"/>
              <a:stretch>
                <a:fillRect/>
              </a:stretch>
            </p:blipFill>
            <p:spPr>
              <a:xfrm>
                <a:off x="294977" y="4574793"/>
                <a:ext cx="11602046" cy="901746"/>
              </a:xfrm>
              <a:prstGeom prst="rect">
                <a:avLst/>
              </a:prstGeom>
            </p:spPr>
          </p:pic>
          <p:sp>
            <p:nvSpPr>
              <p:cNvPr id="21" name="TextBox 20">
                <a:extLst>
                  <a:ext uri="{FF2B5EF4-FFF2-40B4-BE49-F238E27FC236}">
                    <a16:creationId xmlns:a16="http://schemas.microsoft.com/office/drawing/2014/main" id="{A151819C-52D4-33CF-E844-FE84E260128E}"/>
                  </a:ext>
                </a:extLst>
              </p:cNvPr>
              <p:cNvSpPr txBox="1"/>
              <p:nvPr/>
            </p:nvSpPr>
            <p:spPr>
              <a:xfrm>
                <a:off x="4668328" y="5544723"/>
                <a:ext cx="2855344" cy="477054"/>
              </a:xfrm>
              <a:prstGeom prst="rect">
                <a:avLst/>
              </a:prstGeom>
              <a:noFill/>
            </p:spPr>
            <p:txBody>
              <a:bodyPr wrap="square" rtlCol="0">
                <a:spAutoFit/>
              </a:bodyPr>
              <a:lstStyle/>
              <a:p>
                <a:pPr algn="ctr"/>
                <a:r>
                  <a:rPr lang="en-US" sz="2500" i="1">
                    <a:latin typeface="Arial" panose="020B0604020202020204" pitchFamily="34" charset="0"/>
                    <a:cs typeface="Arial" panose="020B0604020202020204" pitchFamily="34" charset="0"/>
                  </a:rPr>
                  <a:t>Âm thanh </a:t>
                </a:r>
              </a:p>
            </p:txBody>
          </p:sp>
        </p:grpSp>
      </p:grpSp>
    </p:spTree>
    <p:extLst>
      <p:ext uri="{BB962C8B-B14F-4D97-AF65-F5344CB8AC3E}">
        <p14:creationId xmlns:p14="http://schemas.microsoft.com/office/powerpoint/2010/main" val="3722953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2F3530EE-DA16-2351-2FDC-F9D0DC298B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1668" y="5612172"/>
            <a:ext cx="12715336" cy="4947421"/>
          </a:xfrm>
          <a:prstGeom prst="rect">
            <a:avLst/>
          </a:prstGeom>
        </p:spPr>
      </p:pic>
      <p:pic>
        <p:nvPicPr>
          <p:cNvPr id="6" name="Picture 4">
            <a:extLst>
              <a:ext uri="{FF2B5EF4-FFF2-40B4-BE49-F238E27FC236}">
                <a16:creationId xmlns:a16="http://schemas.microsoft.com/office/drawing/2014/main" id="{51DD327A-8927-85FC-C914-E1096E7E33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92601" y="3709162"/>
            <a:ext cx="8859772" cy="1997476"/>
          </a:xfrm>
          <a:prstGeom prst="rect">
            <a:avLst/>
          </a:prstGeom>
        </p:spPr>
      </p:pic>
      <p:pic>
        <p:nvPicPr>
          <p:cNvPr id="7" name="Picture 8">
            <a:extLst>
              <a:ext uri="{FF2B5EF4-FFF2-40B4-BE49-F238E27FC236}">
                <a16:creationId xmlns:a16="http://schemas.microsoft.com/office/drawing/2014/main" id="{57A38943-0F75-D682-6621-1F3B9D95D37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99400" y="3246453"/>
            <a:ext cx="3739630" cy="3955379"/>
          </a:xfrm>
          <a:prstGeom prst="rect">
            <a:avLst/>
          </a:prstGeom>
        </p:spPr>
      </p:pic>
      <p:sp>
        <p:nvSpPr>
          <p:cNvPr id="10" name="TextBox 9">
            <a:extLst>
              <a:ext uri="{FF2B5EF4-FFF2-40B4-BE49-F238E27FC236}">
                <a16:creationId xmlns:a16="http://schemas.microsoft.com/office/drawing/2014/main" id="{21A96232-68B5-1EA2-4494-00E55AB4C572}"/>
              </a:ext>
            </a:extLst>
          </p:cNvPr>
          <p:cNvSpPr txBox="1"/>
          <p:nvPr/>
        </p:nvSpPr>
        <p:spPr>
          <a:xfrm>
            <a:off x="2922233" y="195308"/>
            <a:ext cx="6347533"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NỘI DUNG BÀI HỌC </a:t>
            </a:r>
          </a:p>
        </p:txBody>
      </p:sp>
      <p:grpSp>
        <p:nvGrpSpPr>
          <p:cNvPr id="18" name="Group 17">
            <a:extLst>
              <a:ext uri="{FF2B5EF4-FFF2-40B4-BE49-F238E27FC236}">
                <a16:creationId xmlns:a16="http://schemas.microsoft.com/office/drawing/2014/main" id="{6323E383-EC95-CCCA-0D99-1FCFED211230}"/>
              </a:ext>
            </a:extLst>
          </p:cNvPr>
          <p:cNvGrpSpPr/>
          <p:nvPr/>
        </p:nvGrpSpPr>
        <p:grpSpPr>
          <a:xfrm>
            <a:off x="1127939" y="1169359"/>
            <a:ext cx="7878039" cy="794149"/>
            <a:chOff x="1127939" y="1169359"/>
            <a:chExt cx="7878039" cy="794149"/>
          </a:xfrm>
        </p:grpSpPr>
        <p:sp>
          <p:nvSpPr>
            <p:cNvPr id="13" name="Oval 12">
              <a:extLst>
                <a:ext uri="{FF2B5EF4-FFF2-40B4-BE49-F238E27FC236}">
                  <a16:creationId xmlns:a16="http://schemas.microsoft.com/office/drawing/2014/main" id="{A8E43035-CD47-E162-928B-EFEF84288069}"/>
                </a:ext>
              </a:extLst>
            </p:cNvPr>
            <p:cNvSpPr/>
            <p:nvPr/>
          </p:nvSpPr>
          <p:spPr>
            <a:xfrm>
              <a:off x="1127939" y="1169359"/>
              <a:ext cx="794149" cy="79414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8B0AEADE-0A8B-A777-8D33-767ED117CFD4}"/>
                </a:ext>
              </a:extLst>
            </p:cNvPr>
            <p:cNvSpPr txBox="1"/>
            <p:nvPr/>
          </p:nvSpPr>
          <p:spPr>
            <a:xfrm>
              <a:off x="2242868" y="1289434"/>
              <a:ext cx="676311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Xem thông tin trên trang web </a:t>
              </a:r>
            </a:p>
          </p:txBody>
        </p:sp>
      </p:grpSp>
      <p:grpSp>
        <p:nvGrpSpPr>
          <p:cNvPr id="17" name="Group 16">
            <a:extLst>
              <a:ext uri="{FF2B5EF4-FFF2-40B4-BE49-F238E27FC236}">
                <a16:creationId xmlns:a16="http://schemas.microsoft.com/office/drawing/2014/main" id="{3398D91D-2C1D-F00E-D5B8-84C8DF4C6CC8}"/>
              </a:ext>
            </a:extLst>
          </p:cNvPr>
          <p:cNvGrpSpPr/>
          <p:nvPr/>
        </p:nvGrpSpPr>
        <p:grpSpPr>
          <a:xfrm>
            <a:off x="1127938" y="2452304"/>
            <a:ext cx="10726913" cy="794149"/>
            <a:chOff x="1127938" y="2452304"/>
            <a:chExt cx="10726913" cy="794149"/>
          </a:xfrm>
        </p:grpSpPr>
        <p:sp>
          <p:nvSpPr>
            <p:cNvPr id="14" name="Oval 13">
              <a:extLst>
                <a:ext uri="{FF2B5EF4-FFF2-40B4-BE49-F238E27FC236}">
                  <a16:creationId xmlns:a16="http://schemas.microsoft.com/office/drawing/2014/main" id="{739F2394-AD73-E7EB-846E-B65EBA6F2C02}"/>
                </a:ext>
              </a:extLst>
            </p:cNvPr>
            <p:cNvSpPr/>
            <p:nvPr/>
          </p:nvSpPr>
          <p:spPr>
            <a:xfrm>
              <a:off x="1127938" y="2452304"/>
              <a:ext cx="794149" cy="79414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5F55A09E-78F9-10FC-E0FE-92754A091DCB}"/>
                </a:ext>
              </a:extLst>
            </p:cNvPr>
            <p:cNvSpPr txBox="1"/>
            <p:nvPr/>
          </p:nvSpPr>
          <p:spPr>
            <a:xfrm>
              <a:off x="2242868" y="2594840"/>
              <a:ext cx="9611983"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Tác hại khi truy cập vào trang web không phù hợp </a:t>
              </a:r>
            </a:p>
          </p:txBody>
        </p:sp>
      </p:grpSp>
      <p:pic>
        <p:nvPicPr>
          <p:cNvPr id="19" name="Picture 9">
            <a:extLst>
              <a:ext uri="{FF2B5EF4-FFF2-40B4-BE49-F238E27FC236}">
                <a16:creationId xmlns:a16="http://schemas.microsoft.com/office/drawing/2014/main" id="{F43AFA44-4F4C-8301-F28A-D90FDDDB113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2771" y="3501280"/>
            <a:ext cx="2853431" cy="2220488"/>
          </a:xfrm>
          <a:prstGeom prst="rect">
            <a:avLst/>
          </a:prstGeom>
        </p:spPr>
      </p:pic>
      <p:pic>
        <p:nvPicPr>
          <p:cNvPr id="20" name="Picture 16">
            <a:extLst>
              <a:ext uri="{FF2B5EF4-FFF2-40B4-BE49-F238E27FC236}">
                <a16:creationId xmlns:a16="http://schemas.microsoft.com/office/drawing/2014/main" id="{D5C89132-72BA-C762-5ADC-DE726443E9F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00316">
            <a:off x="616728" y="4312418"/>
            <a:ext cx="2420938" cy="2512294"/>
          </a:xfrm>
          <a:prstGeom prst="rect">
            <a:avLst/>
          </a:prstGeom>
        </p:spPr>
      </p:pic>
    </p:spTree>
    <p:extLst>
      <p:ext uri="{BB962C8B-B14F-4D97-AF65-F5344CB8AC3E}">
        <p14:creationId xmlns:p14="http://schemas.microsoft.com/office/powerpoint/2010/main" val="3635251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7FA"/>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04D0F19-B045-743D-5BB2-4C7F3D68BCB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65785" y="4299085"/>
            <a:ext cx="4246030" cy="4360493"/>
          </a:xfrm>
          <a:prstGeom prst="rect">
            <a:avLst/>
          </a:prstGeom>
        </p:spPr>
      </p:pic>
      <p:pic>
        <p:nvPicPr>
          <p:cNvPr id="3" name="Picture 2">
            <a:extLst>
              <a:ext uri="{FF2B5EF4-FFF2-40B4-BE49-F238E27FC236}">
                <a16:creationId xmlns:a16="http://schemas.microsoft.com/office/drawing/2014/main" id="{4751D549-191B-FE4C-446B-3CA5D74F0A94}"/>
              </a:ext>
            </a:extLst>
          </p:cNvPr>
          <p:cNvPicPr>
            <a:picLocks noChangeAspect="1"/>
          </p:cNvPicPr>
          <p:nvPr/>
        </p:nvPicPr>
        <p:blipFill>
          <a:blip r:embed="rId4">
            <a:alphaModFix amt="4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760252" y="-5692464"/>
            <a:ext cx="7731957" cy="7940392"/>
          </a:xfrm>
          <a:prstGeom prst="rect">
            <a:avLst/>
          </a:prstGeom>
        </p:spPr>
      </p:pic>
      <p:pic>
        <p:nvPicPr>
          <p:cNvPr id="18" name="Picture 18">
            <a:extLst>
              <a:ext uri="{FF2B5EF4-FFF2-40B4-BE49-F238E27FC236}">
                <a16:creationId xmlns:a16="http://schemas.microsoft.com/office/drawing/2014/main" id="{953C1796-B699-8DD0-9F8F-EFA210D4591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82688" y="69110"/>
            <a:ext cx="1885025" cy="1909325"/>
          </a:xfrm>
          <a:prstGeom prst="rect">
            <a:avLst/>
          </a:prstGeom>
        </p:spPr>
      </p:pic>
      <p:pic>
        <p:nvPicPr>
          <p:cNvPr id="19" name="Picture 11">
            <a:extLst>
              <a:ext uri="{FF2B5EF4-FFF2-40B4-BE49-F238E27FC236}">
                <a16:creationId xmlns:a16="http://schemas.microsoft.com/office/drawing/2014/main" id="{8550562E-5A7D-3285-5EBC-B388E86E8AA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7680" y="275206"/>
            <a:ext cx="3049094" cy="1635423"/>
          </a:xfrm>
          <a:prstGeom prst="rect">
            <a:avLst/>
          </a:prstGeom>
        </p:spPr>
      </p:pic>
      <p:pic>
        <p:nvPicPr>
          <p:cNvPr id="22" name="Picture 13">
            <a:extLst>
              <a:ext uri="{FF2B5EF4-FFF2-40B4-BE49-F238E27FC236}">
                <a16:creationId xmlns:a16="http://schemas.microsoft.com/office/drawing/2014/main" id="{ACA7F170-7DB7-5EB0-23F6-0F251CD930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73746" y="4382298"/>
            <a:ext cx="3823477" cy="2475702"/>
          </a:xfrm>
          <a:prstGeom prst="rect">
            <a:avLst/>
          </a:prstGeom>
        </p:spPr>
      </p:pic>
      <p:pic>
        <p:nvPicPr>
          <p:cNvPr id="23" name="Picture 7">
            <a:extLst>
              <a:ext uri="{FF2B5EF4-FFF2-40B4-BE49-F238E27FC236}">
                <a16:creationId xmlns:a16="http://schemas.microsoft.com/office/drawing/2014/main" id="{C325E16C-0DB3-66F8-6C32-BD2A1560BC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09693">
            <a:off x="1569809" y="3886037"/>
            <a:ext cx="1638122" cy="3184139"/>
          </a:xfrm>
          <a:prstGeom prst="rect">
            <a:avLst/>
          </a:prstGeom>
        </p:spPr>
      </p:pic>
      <p:sp>
        <p:nvSpPr>
          <p:cNvPr id="25" name="TextBox 24">
            <a:extLst>
              <a:ext uri="{FF2B5EF4-FFF2-40B4-BE49-F238E27FC236}">
                <a16:creationId xmlns:a16="http://schemas.microsoft.com/office/drawing/2014/main" id="{06A39DF4-26D0-0B57-5517-70FE907C1117}"/>
              </a:ext>
            </a:extLst>
          </p:cNvPr>
          <p:cNvSpPr txBox="1"/>
          <p:nvPr/>
        </p:nvSpPr>
        <p:spPr>
          <a:xfrm>
            <a:off x="1373079" y="1172408"/>
            <a:ext cx="9445841" cy="182492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PHẦN 1.</a:t>
            </a:r>
          </a:p>
          <a:p>
            <a:pPr algn="ctr">
              <a:lnSpc>
                <a:spcPct val="150000"/>
              </a:lnSpc>
            </a:pPr>
            <a:r>
              <a:rPr lang="en-US" sz="4000" b="1">
                <a:latin typeface="Arial" panose="020B0604020202020204" pitchFamily="34" charset="0"/>
                <a:cs typeface="Arial" panose="020B0604020202020204" pitchFamily="34" charset="0"/>
              </a:rPr>
              <a:t>XEM THÔNG TIN TRÊN TRANG WEB </a:t>
            </a:r>
          </a:p>
        </p:txBody>
      </p:sp>
      <p:pic>
        <p:nvPicPr>
          <p:cNvPr id="26" name="Picture 7">
            <a:extLst>
              <a:ext uri="{FF2B5EF4-FFF2-40B4-BE49-F238E27FC236}">
                <a16:creationId xmlns:a16="http://schemas.microsoft.com/office/drawing/2014/main" id="{944AAD96-ECF9-0F78-ECAD-FF3B00C1DDA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67694" y="3429000"/>
            <a:ext cx="3629988" cy="3434877"/>
          </a:xfrm>
          <a:prstGeom prst="rect">
            <a:avLst/>
          </a:prstGeom>
        </p:spPr>
      </p:pic>
    </p:spTree>
    <p:extLst>
      <p:ext uri="{BB962C8B-B14F-4D97-AF65-F5344CB8AC3E}">
        <p14:creationId xmlns:p14="http://schemas.microsoft.com/office/powerpoint/2010/main" val="30518342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C581B58-A1D6-8C55-7023-B4A93AB0504C}"/>
              </a:ext>
            </a:extLst>
          </p:cNvPr>
          <p:cNvGrpSpPr/>
          <p:nvPr/>
        </p:nvGrpSpPr>
        <p:grpSpPr>
          <a:xfrm>
            <a:off x="-212785" y="236421"/>
            <a:ext cx="9305027" cy="1026692"/>
            <a:chOff x="-212785" y="236421"/>
            <a:chExt cx="9305027" cy="1026692"/>
          </a:xfrm>
        </p:grpSpPr>
        <p:grpSp>
          <p:nvGrpSpPr>
            <p:cNvPr id="3" name="Group 2">
              <a:extLst>
                <a:ext uri="{FF2B5EF4-FFF2-40B4-BE49-F238E27FC236}">
                  <a16:creationId xmlns:a16="http://schemas.microsoft.com/office/drawing/2014/main" id="{88C3983C-ED8F-9028-0A6B-BA3C44769B99}"/>
                </a:ext>
              </a:extLst>
            </p:cNvPr>
            <p:cNvGrpSpPr/>
            <p:nvPr/>
          </p:nvGrpSpPr>
          <p:grpSpPr>
            <a:xfrm>
              <a:off x="-212785" y="236421"/>
              <a:ext cx="4477806" cy="1026692"/>
              <a:chOff x="-152400" y="527884"/>
              <a:chExt cx="4477806" cy="1026692"/>
            </a:xfrm>
          </p:grpSpPr>
          <p:sp>
            <p:nvSpPr>
              <p:cNvPr id="5" name="Rectangle 4">
                <a:extLst>
                  <a:ext uri="{FF2B5EF4-FFF2-40B4-BE49-F238E27FC236}">
                    <a16:creationId xmlns:a16="http://schemas.microsoft.com/office/drawing/2014/main" id="{7E1F34A8-10ED-6791-ED97-3D99549E7C2D}"/>
                  </a:ext>
                </a:extLst>
              </p:cNvPr>
              <p:cNvSpPr/>
              <p:nvPr/>
            </p:nvSpPr>
            <p:spPr>
              <a:xfrm>
                <a:off x="-152400" y="687287"/>
                <a:ext cx="3801374"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D3B7657A-D618-D234-C4A5-5B9963671CC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43644" y="527884"/>
                <a:ext cx="1081762" cy="1026692"/>
              </a:xfrm>
              <a:prstGeom prst="rect">
                <a:avLst/>
              </a:prstGeom>
            </p:spPr>
          </p:pic>
          <p:sp>
            <p:nvSpPr>
              <p:cNvPr id="8" name="TextBox 7">
                <a:extLst>
                  <a:ext uri="{FF2B5EF4-FFF2-40B4-BE49-F238E27FC236}">
                    <a16:creationId xmlns:a16="http://schemas.microsoft.com/office/drawing/2014/main" id="{8CFC9F01-E420-7A9D-19D9-49B0CCEF7E75}"/>
                  </a:ext>
                </a:extLst>
              </p:cNvPr>
              <p:cNvSpPr txBox="1"/>
              <p:nvPr/>
            </p:nvSpPr>
            <p:spPr>
              <a:xfrm>
                <a:off x="396121" y="764231"/>
                <a:ext cx="2856149"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HOẠT ĐỘNG 1 </a:t>
                </a:r>
              </a:p>
            </p:txBody>
          </p:sp>
        </p:grpSp>
        <p:sp>
          <p:nvSpPr>
            <p:cNvPr id="9" name="TextBox 8">
              <a:extLst>
                <a:ext uri="{FF2B5EF4-FFF2-40B4-BE49-F238E27FC236}">
                  <a16:creationId xmlns:a16="http://schemas.microsoft.com/office/drawing/2014/main" id="{02B21C3B-118F-32F5-5BDC-81B6A56D020C}"/>
                </a:ext>
              </a:extLst>
            </p:cNvPr>
            <p:cNvSpPr txBox="1"/>
            <p:nvPr/>
          </p:nvSpPr>
          <p:spPr>
            <a:xfrm>
              <a:off x="4137110" y="472768"/>
              <a:ext cx="4955132" cy="553998"/>
            </a:xfrm>
            <a:prstGeom prst="rect">
              <a:avLst/>
            </a:prstGeom>
            <a:noFill/>
          </p:spPr>
          <p:txBody>
            <a:bodyPr wrap="square" rtlCol="0">
              <a:spAutoFit/>
            </a:bodyPr>
            <a:lstStyle/>
            <a:p>
              <a:r>
                <a:rPr lang="en-US" sz="3000" b="1">
                  <a:solidFill>
                    <a:srgbClr val="C00000"/>
                  </a:solidFill>
                  <a:latin typeface="Arial" panose="020B0604020202020204" pitchFamily="34" charset="0"/>
                  <a:cs typeface="Arial" panose="020B0604020202020204" pitchFamily="34" charset="0"/>
                </a:rPr>
                <a:t>Thông tin trên trang web </a:t>
              </a:r>
            </a:p>
          </p:txBody>
        </p:sp>
      </p:grpSp>
      <p:grpSp>
        <p:nvGrpSpPr>
          <p:cNvPr id="14" name="Group 13">
            <a:extLst>
              <a:ext uri="{FF2B5EF4-FFF2-40B4-BE49-F238E27FC236}">
                <a16:creationId xmlns:a16="http://schemas.microsoft.com/office/drawing/2014/main" id="{C79A805F-FC5E-D022-45CB-C3B6F1DFCA65}"/>
              </a:ext>
            </a:extLst>
          </p:cNvPr>
          <p:cNvGrpSpPr/>
          <p:nvPr/>
        </p:nvGrpSpPr>
        <p:grpSpPr>
          <a:xfrm>
            <a:off x="4701397" y="1581681"/>
            <a:ext cx="7366958" cy="3906017"/>
            <a:chOff x="4615132" y="1263113"/>
            <a:chExt cx="7366958" cy="3906017"/>
          </a:xfrm>
        </p:grpSpPr>
        <p:pic>
          <p:nvPicPr>
            <p:cNvPr id="12" name="Picture 11">
              <a:extLst>
                <a:ext uri="{FF2B5EF4-FFF2-40B4-BE49-F238E27FC236}">
                  <a16:creationId xmlns:a16="http://schemas.microsoft.com/office/drawing/2014/main" id="{BFCC75DD-673C-8DD8-8D72-2CE90B913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132" y="1263113"/>
              <a:ext cx="7366958" cy="3541486"/>
            </a:xfrm>
            <a:prstGeom prst="rect">
              <a:avLst/>
            </a:prstGeom>
          </p:spPr>
        </p:pic>
        <p:sp>
          <p:nvSpPr>
            <p:cNvPr id="13" name="Rectangle: Rounded Corners 12">
              <a:extLst>
                <a:ext uri="{FF2B5EF4-FFF2-40B4-BE49-F238E27FC236}">
                  <a16:creationId xmlns:a16="http://schemas.microsoft.com/office/drawing/2014/main" id="{4ADF44D4-BC4F-9476-4FDF-26D8D728B1C2}"/>
                </a:ext>
              </a:extLst>
            </p:cNvPr>
            <p:cNvSpPr/>
            <p:nvPr/>
          </p:nvSpPr>
          <p:spPr>
            <a:xfrm>
              <a:off x="5605878" y="4615132"/>
              <a:ext cx="5538158" cy="5539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Hình 7</a:t>
              </a:r>
              <a:r>
                <a:rPr lang="en-US" sz="2000">
                  <a:solidFill>
                    <a:schemeClr val="tx1"/>
                  </a:solidFill>
                  <a:latin typeface="Arial" panose="020B0604020202020204" pitchFamily="34" charset="0"/>
                  <a:cs typeface="Arial" panose="020B0604020202020204" pitchFamily="34" charset="0"/>
                </a:rPr>
                <a:t>. Thông tin trên trang web </a:t>
              </a:r>
            </a:p>
          </p:txBody>
        </p:sp>
      </p:grpSp>
      <p:sp>
        <p:nvSpPr>
          <p:cNvPr id="19" name="TextBox 18">
            <a:extLst>
              <a:ext uri="{FF2B5EF4-FFF2-40B4-BE49-F238E27FC236}">
                <a16:creationId xmlns:a16="http://schemas.microsoft.com/office/drawing/2014/main" id="{5493D53F-BA4E-835A-8680-564898086537}"/>
              </a:ext>
            </a:extLst>
          </p:cNvPr>
          <p:cNvSpPr txBox="1"/>
          <p:nvPr/>
        </p:nvSpPr>
        <p:spPr>
          <a:xfrm>
            <a:off x="380854" y="1902356"/>
            <a:ext cx="4421476" cy="3215704"/>
          </a:xfrm>
          <a:prstGeom prst="roundRect">
            <a:avLst/>
          </a:prstGeom>
          <a:solidFill>
            <a:srgbClr val="DDF7FA"/>
          </a:solidFill>
          <a:ln>
            <a:solidFill>
              <a:srgbClr val="DDF7FA"/>
            </a:solidFill>
          </a:ln>
        </p:spPr>
        <p:txBody>
          <a:bodyPr wrap="square" rtlCol="0">
            <a:spAutoFit/>
          </a:bodyPr>
          <a:lstStyle/>
          <a:p>
            <a:pPr algn="ctr">
              <a:lnSpc>
                <a:spcPct val="150000"/>
              </a:lnSpc>
            </a:pPr>
            <a:r>
              <a:rPr lang="en-US" sz="2500" b="1">
                <a:latin typeface="Arial" panose="020B0604020202020204" pitchFamily="34" charset="0"/>
                <a:cs typeface="Arial" panose="020B0604020202020204" pitchFamily="34" charset="0"/>
              </a:rPr>
              <a:t>Thảo luận cặp đôi</a:t>
            </a:r>
          </a:p>
          <a:p>
            <a:pPr algn="just">
              <a:lnSpc>
                <a:spcPct val="150000"/>
              </a:lnSpc>
            </a:pPr>
            <a:r>
              <a:rPr lang="vi-VN" sz="2500">
                <a:latin typeface="Arial" panose="020B0604020202020204" pitchFamily="34" charset="0"/>
                <a:cs typeface="Arial" panose="020B0604020202020204" pitchFamily="34" charset="0"/>
              </a:rPr>
              <a:t>Em hãy quan sát trang web ở Hình 7 và cho biết các vị trí được đánh số thể hiện thông tin thuộc dạng nào?</a:t>
            </a: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197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76A027B-F662-092C-B571-82FCE8C7A293}"/>
              </a:ext>
            </a:extLst>
          </p:cNvPr>
          <p:cNvGrpSpPr/>
          <p:nvPr/>
        </p:nvGrpSpPr>
        <p:grpSpPr>
          <a:xfrm>
            <a:off x="-212785" y="236421"/>
            <a:ext cx="11392619" cy="1026692"/>
            <a:chOff x="-212785" y="236421"/>
            <a:chExt cx="11392619" cy="1026692"/>
          </a:xfrm>
        </p:grpSpPr>
        <p:grpSp>
          <p:nvGrpSpPr>
            <p:cNvPr id="6" name="Group 5">
              <a:extLst>
                <a:ext uri="{FF2B5EF4-FFF2-40B4-BE49-F238E27FC236}">
                  <a16:creationId xmlns:a16="http://schemas.microsoft.com/office/drawing/2014/main" id="{5F596861-9AAE-2905-4C4C-A4F714849E3F}"/>
                </a:ext>
              </a:extLst>
            </p:cNvPr>
            <p:cNvGrpSpPr/>
            <p:nvPr/>
          </p:nvGrpSpPr>
          <p:grpSpPr>
            <a:xfrm>
              <a:off x="-212785" y="236421"/>
              <a:ext cx="4508853" cy="1026692"/>
              <a:chOff x="-152400" y="527884"/>
              <a:chExt cx="4508853" cy="1026692"/>
            </a:xfrm>
          </p:grpSpPr>
          <p:sp>
            <p:nvSpPr>
              <p:cNvPr id="15" name="Rectangle 14">
                <a:extLst>
                  <a:ext uri="{FF2B5EF4-FFF2-40B4-BE49-F238E27FC236}">
                    <a16:creationId xmlns:a16="http://schemas.microsoft.com/office/drawing/2014/main" id="{B6EEBFA8-9B6D-2E23-CE45-C77CC9AF2589}"/>
                  </a:ext>
                </a:extLst>
              </p:cNvPr>
              <p:cNvSpPr/>
              <p:nvPr/>
            </p:nvSpPr>
            <p:spPr>
              <a:xfrm>
                <a:off x="-152400" y="687287"/>
                <a:ext cx="4008408" cy="70788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3FB3CCF-4A8C-5130-62B5-DCD4272E6FB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74691" y="527884"/>
                <a:ext cx="1081762" cy="1026692"/>
              </a:xfrm>
              <a:prstGeom prst="rect">
                <a:avLst/>
              </a:prstGeom>
            </p:spPr>
          </p:pic>
          <p:sp>
            <p:nvSpPr>
              <p:cNvPr id="17" name="TextBox 16">
                <a:extLst>
                  <a:ext uri="{FF2B5EF4-FFF2-40B4-BE49-F238E27FC236}">
                    <a16:creationId xmlns:a16="http://schemas.microsoft.com/office/drawing/2014/main" id="{D9878EDB-6070-B0E1-096E-2F3846C0CEA6}"/>
                  </a:ext>
                </a:extLst>
              </p:cNvPr>
              <p:cNvSpPr txBox="1"/>
              <p:nvPr/>
            </p:nvSpPr>
            <p:spPr>
              <a:xfrm>
                <a:off x="396121" y="764231"/>
                <a:ext cx="2856149" cy="553998"/>
              </a:xfrm>
              <a:prstGeom prst="rect">
                <a:avLst/>
              </a:prstGeom>
              <a:noFill/>
            </p:spPr>
            <p:txBody>
              <a:bodyPr wrap="square" rtlCol="0">
                <a:spAutoFit/>
              </a:bodyPr>
              <a:lstStyle/>
              <a:p>
                <a:r>
                  <a:rPr lang="en-US" sz="3000" b="1">
                    <a:latin typeface="Arial" panose="020B0604020202020204" pitchFamily="34" charset="0"/>
                    <a:cs typeface="Arial" panose="020B0604020202020204" pitchFamily="34" charset="0"/>
                  </a:rPr>
                  <a:t>Hoạt động đọc </a:t>
                </a:r>
              </a:p>
            </p:txBody>
          </p:sp>
        </p:grpSp>
        <p:sp>
          <p:nvSpPr>
            <p:cNvPr id="11" name="TextBox 10">
              <a:extLst>
                <a:ext uri="{FF2B5EF4-FFF2-40B4-BE49-F238E27FC236}">
                  <a16:creationId xmlns:a16="http://schemas.microsoft.com/office/drawing/2014/main" id="{8854A29B-0D21-DA71-1E08-67ADA467F8E8}"/>
                </a:ext>
              </a:extLst>
            </p:cNvPr>
            <p:cNvSpPr txBox="1"/>
            <p:nvPr/>
          </p:nvSpPr>
          <p:spPr>
            <a:xfrm>
              <a:off x="4464914" y="472768"/>
              <a:ext cx="6714920" cy="553998"/>
            </a:xfrm>
            <a:prstGeom prst="rect">
              <a:avLst/>
            </a:prstGeom>
            <a:noFill/>
          </p:spPr>
          <p:txBody>
            <a:bodyPr wrap="square" rtlCol="0">
              <a:spAutoFit/>
            </a:bodyPr>
            <a:lstStyle/>
            <a:p>
              <a:r>
                <a:rPr lang="en-US" sz="3000" b="1">
                  <a:solidFill>
                    <a:srgbClr val="C00000"/>
                  </a:solidFill>
                  <a:latin typeface="Arial" panose="020B0604020202020204" pitchFamily="34" charset="0"/>
                  <a:cs typeface="Arial" panose="020B0604020202020204" pitchFamily="34" charset="0"/>
                </a:rPr>
                <a:t>Đọc thông tin trong sách giáo khoa </a:t>
              </a:r>
            </a:p>
          </p:txBody>
        </p:sp>
      </p:grpSp>
      <p:sp>
        <p:nvSpPr>
          <p:cNvPr id="18" name="TextBox 17">
            <a:extLst>
              <a:ext uri="{FF2B5EF4-FFF2-40B4-BE49-F238E27FC236}">
                <a16:creationId xmlns:a16="http://schemas.microsoft.com/office/drawing/2014/main" id="{FEE6C86E-5777-CC39-68C0-D81AE929A55D}"/>
              </a:ext>
            </a:extLst>
          </p:cNvPr>
          <p:cNvSpPr txBox="1"/>
          <p:nvPr/>
        </p:nvSpPr>
        <p:spPr>
          <a:xfrm>
            <a:off x="2097656" y="1340057"/>
            <a:ext cx="7996687" cy="477054"/>
          </a:xfrm>
          <a:prstGeom prst="rect">
            <a:avLst/>
          </a:prstGeom>
          <a:noFill/>
        </p:spPr>
        <p:txBody>
          <a:bodyPr wrap="square" rtlCol="0">
            <a:spAutoFit/>
          </a:bodyPr>
          <a:lstStyle/>
          <a:p>
            <a:pPr algn="ctr"/>
            <a:r>
              <a:rPr lang="en-US" sz="2500">
                <a:solidFill>
                  <a:schemeClr val="accent5">
                    <a:lumMod val="75000"/>
                  </a:schemeClr>
                </a:solidFill>
                <a:latin typeface="Arial" panose="020B0604020202020204" pitchFamily="34" charset="0"/>
                <a:cs typeface="Arial" panose="020B0604020202020204" pitchFamily="34" charset="0"/>
              </a:rPr>
              <a:t>Các em đọc nội dung phần 1 SGK tr.15 và lắng nghe </a:t>
            </a:r>
          </a:p>
        </p:txBody>
      </p:sp>
      <p:grpSp>
        <p:nvGrpSpPr>
          <p:cNvPr id="21" name="Group 20">
            <a:extLst>
              <a:ext uri="{FF2B5EF4-FFF2-40B4-BE49-F238E27FC236}">
                <a16:creationId xmlns:a16="http://schemas.microsoft.com/office/drawing/2014/main" id="{D5AA1B74-BFCE-4D64-2904-C56C80C2F522}"/>
              </a:ext>
            </a:extLst>
          </p:cNvPr>
          <p:cNvGrpSpPr/>
          <p:nvPr/>
        </p:nvGrpSpPr>
        <p:grpSpPr>
          <a:xfrm>
            <a:off x="433465" y="2732271"/>
            <a:ext cx="3688537" cy="2209905"/>
            <a:chOff x="607531" y="2390194"/>
            <a:chExt cx="3688537" cy="2209905"/>
          </a:xfrm>
        </p:grpSpPr>
        <p:pic>
          <p:nvPicPr>
            <p:cNvPr id="3074" name="Picture 2" descr="Siêu liên kết – Wikipedia tiếng Việt">
              <a:extLst>
                <a:ext uri="{FF2B5EF4-FFF2-40B4-BE49-F238E27FC236}">
                  <a16:creationId xmlns:a16="http://schemas.microsoft.com/office/drawing/2014/main" id="{DB11825A-3A48-3131-D653-CF752A17E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33" y="2390194"/>
              <a:ext cx="3686535" cy="16368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6C4E455-6FD4-DD16-333B-0DDF6DD6FB14}"/>
                </a:ext>
              </a:extLst>
            </p:cNvPr>
            <p:cNvSpPr txBox="1"/>
            <p:nvPr/>
          </p:nvSpPr>
          <p:spPr>
            <a:xfrm>
              <a:off x="607531" y="4199989"/>
              <a:ext cx="3688537"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Siêu liên kết </a:t>
              </a:r>
            </a:p>
          </p:txBody>
        </p:sp>
      </p:grpSp>
      <p:sp>
        <p:nvSpPr>
          <p:cNvPr id="22" name="TextBox 21">
            <a:extLst>
              <a:ext uri="{FF2B5EF4-FFF2-40B4-BE49-F238E27FC236}">
                <a16:creationId xmlns:a16="http://schemas.microsoft.com/office/drawing/2014/main" id="{D04B584F-A8CB-8F2C-479A-76BF330AC17B}"/>
              </a:ext>
            </a:extLst>
          </p:cNvPr>
          <p:cNvSpPr txBox="1"/>
          <p:nvPr/>
        </p:nvSpPr>
        <p:spPr>
          <a:xfrm>
            <a:off x="4296068" y="2087177"/>
            <a:ext cx="7250489" cy="3483582"/>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en-US" sz="2500">
                <a:effectLst/>
                <a:latin typeface="Arial" panose="020B0604020202020204" pitchFamily="34" charset="0"/>
                <a:ea typeface="Calibri" panose="020F0502020204030204" pitchFamily="34" charset="0"/>
                <a:cs typeface="Arial" panose="020B0604020202020204" pitchFamily="34" charset="0"/>
              </a:rPr>
              <a:t>Các dạng thông tin phổ biến: âm thanh, văn bản, hình ảnh, video.</a:t>
            </a:r>
          </a:p>
          <a:p>
            <a:pPr marL="342900" marR="0" indent="-342900" algn="just">
              <a:lnSpc>
                <a:spcPct val="150000"/>
              </a:lnSpc>
              <a:spcBef>
                <a:spcPts val="0"/>
              </a:spcBef>
              <a:spcAft>
                <a:spcPts val="0"/>
              </a:spcAft>
              <a:buFont typeface="Wingdings" panose="05000000000000000000" pitchFamily="2" charset="2"/>
              <a:buChar char="§"/>
            </a:pPr>
            <a:r>
              <a:rPr lang="en-US" sz="2500">
                <a:latin typeface="Arial" panose="020B0604020202020204" pitchFamily="34" charset="0"/>
                <a:ea typeface="Calibri" panose="020F0502020204030204" pitchFamily="34" charset="0"/>
                <a:cs typeface="Arial" panose="020B0604020202020204" pitchFamily="34" charset="0"/>
              </a:rPr>
              <a:t>Ngoài ra còn có s</a:t>
            </a:r>
            <a:r>
              <a:rPr lang="en-US" sz="2500">
                <a:effectLst/>
                <a:latin typeface="Arial" panose="020B0604020202020204" pitchFamily="34" charset="0"/>
                <a:ea typeface="Calibri" panose="020F0502020204030204" pitchFamily="34" charset="0"/>
                <a:cs typeface="Arial" panose="020B0604020202020204" pitchFamily="34" charset="0"/>
              </a:rPr>
              <a:t>iêu liên kết là những vị trí mà khi nháy chuột vào đó thì sẽ mở ra một trang web khác hoặc di chuyển đến một vị trí khác.</a:t>
            </a:r>
          </a:p>
          <a:p>
            <a:pPr marL="342900" marR="0" indent="-342900" algn="just">
              <a:lnSpc>
                <a:spcPct val="150000"/>
              </a:lnSpc>
              <a:spcBef>
                <a:spcPts val="0"/>
              </a:spcBef>
              <a:spcAft>
                <a:spcPts val="0"/>
              </a:spcAft>
              <a:buFont typeface="Wingdings" panose="05000000000000000000" pitchFamily="2" charset="2"/>
              <a:buChar char="§"/>
            </a:pPr>
            <a:r>
              <a:rPr lang="fr-FR" sz="2500">
                <a:effectLst/>
                <a:latin typeface="Arial" panose="020B0604020202020204" pitchFamily="34" charset="0"/>
                <a:ea typeface="Calibri" panose="020F0502020204030204" pitchFamily="34" charset="0"/>
                <a:cs typeface="Arial" panose="020B0604020202020204" pitchFamily="34" charset="0"/>
              </a:rPr>
              <a:t>Trang web là siêu văn bản.</a:t>
            </a:r>
            <a:endParaRPr lang="en-US" sz="2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0897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wipe(down)">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wipe(down)">
                                      <p:cBhvr>
                                        <p:cTn id="28" dur="5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wipe(down)">
                                      <p:cBhvr>
                                        <p:cTn id="33"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232506-BD86-954E-79DC-0C6348CB4C2C}"/>
              </a:ext>
            </a:extLst>
          </p:cNvPr>
          <p:cNvSpPr/>
          <p:nvPr/>
        </p:nvSpPr>
        <p:spPr>
          <a:xfrm>
            <a:off x="-326366" y="5857336"/>
            <a:ext cx="12844732" cy="118181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3745B5A-E953-60CE-9217-F77C1A0E2B5C}"/>
              </a:ext>
            </a:extLst>
          </p:cNvPr>
          <p:cNvSpPr txBox="1"/>
          <p:nvPr/>
        </p:nvSpPr>
        <p:spPr>
          <a:xfrm>
            <a:off x="3840192" y="852328"/>
            <a:ext cx="4511615" cy="630942"/>
          </a:xfrm>
          <a:prstGeom prst="rect">
            <a:avLst/>
          </a:prstGeom>
          <a:noFill/>
        </p:spPr>
        <p:txBody>
          <a:bodyPr wrap="square" rtlCol="0">
            <a:spAutoFit/>
          </a:bodyPr>
          <a:lstStyle/>
          <a:p>
            <a:pPr algn="ctr"/>
            <a:r>
              <a:rPr lang="en-US" sz="3500" b="1">
                <a:solidFill>
                  <a:schemeClr val="accent5">
                    <a:lumMod val="75000"/>
                  </a:schemeClr>
                </a:solidFill>
                <a:latin typeface="Arial" panose="020B0604020202020204" pitchFamily="34" charset="0"/>
                <a:cs typeface="Arial" panose="020B0604020202020204" pitchFamily="34" charset="0"/>
              </a:rPr>
              <a:t>HỘP KIẾN THỨC </a:t>
            </a:r>
          </a:p>
        </p:txBody>
      </p:sp>
      <p:grpSp>
        <p:nvGrpSpPr>
          <p:cNvPr id="26" name="Group 25">
            <a:extLst>
              <a:ext uri="{FF2B5EF4-FFF2-40B4-BE49-F238E27FC236}">
                <a16:creationId xmlns:a16="http://schemas.microsoft.com/office/drawing/2014/main" id="{0038DF59-E1C9-5EEA-65FF-F083A345414D}"/>
              </a:ext>
            </a:extLst>
          </p:cNvPr>
          <p:cNvGrpSpPr/>
          <p:nvPr/>
        </p:nvGrpSpPr>
        <p:grpSpPr>
          <a:xfrm>
            <a:off x="537712" y="1579847"/>
            <a:ext cx="11116574" cy="3389995"/>
            <a:chOff x="537713" y="1269296"/>
            <a:chExt cx="11116574" cy="3389995"/>
          </a:xfrm>
        </p:grpSpPr>
        <p:sp>
          <p:nvSpPr>
            <p:cNvPr id="14" name="Rectangle: Rounded Corners 13">
              <a:extLst>
                <a:ext uri="{FF2B5EF4-FFF2-40B4-BE49-F238E27FC236}">
                  <a16:creationId xmlns:a16="http://schemas.microsoft.com/office/drawing/2014/main" id="{1B1DDBFE-5316-E06F-C4CD-780FAB0AFE4E}"/>
                </a:ext>
              </a:extLst>
            </p:cNvPr>
            <p:cNvSpPr/>
            <p:nvPr/>
          </p:nvSpPr>
          <p:spPr>
            <a:xfrm>
              <a:off x="842475" y="2337330"/>
              <a:ext cx="10811812" cy="2321961"/>
            </a:xfrm>
            <a:prstGeom prst="roundRect">
              <a:avLst/>
            </a:prstGeom>
            <a:solidFill>
              <a:srgbClr val="FFCCBC"/>
            </a:solidFill>
            <a:ln>
              <a:solidFill>
                <a:srgbClr val="FFC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16A8C345-F7EC-B710-5DEB-CBB5D5030FD8}"/>
                </a:ext>
              </a:extLst>
            </p:cNvPr>
            <p:cNvSpPr/>
            <p:nvPr/>
          </p:nvSpPr>
          <p:spPr>
            <a:xfrm>
              <a:off x="662758" y="2005008"/>
              <a:ext cx="10811812" cy="2321961"/>
            </a:xfrm>
            <a:prstGeom prst="roundRect">
              <a:avLst/>
            </a:prstGeom>
            <a:solidFill>
              <a:schemeClr val="accent4">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A6FCB29-DA28-FE79-2F4E-490882DB4507}"/>
                </a:ext>
              </a:extLst>
            </p:cNvPr>
            <p:cNvSpPr txBox="1"/>
            <p:nvPr/>
          </p:nvSpPr>
          <p:spPr>
            <a:xfrm>
              <a:off x="1039413" y="2445793"/>
              <a:ext cx="10113171" cy="1391728"/>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Trên trang web thường có các loại thông tin: văn bản, hình ảnh, âm thanh, video và siêu liên kết. </a:t>
              </a:r>
            </a:p>
          </p:txBody>
        </p:sp>
        <p:grpSp>
          <p:nvGrpSpPr>
            <p:cNvPr id="7" name="Group 6">
              <a:extLst>
                <a:ext uri="{FF2B5EF4-FFF2-40B4-BE49-F238E27FC236}">
                  <a16:creationId xmlns:a16="http://schemas.microsoft.com/office/drawing/2014/main" id="{AD1CD3F0-9342-BEAA-7CB2-86904B72958E}"/>
                </a:ext>
              </a:extLst>
            </p:cNvPr>
            <p:cNvGrpSpPr/>
            <p:nvPr/>
          </p:nvGrpSpPr>
          <p:grpSpPr>
            <a:xfrm>
              <a:off x="537713" y="1269296"/>
              <a:ext cx="1408441" cy="1226140"/>
              <a:chOff x="3218114" y="1829025"/>
              <a:chExt cx="1408441" cy="1226140"/>
            </a:xfrm>
          </p:grpSpPr>
          <p:sp>
            <p:nvSpPr>
              <p:cNvPr id="12" name="Rectangle: Rounded Corners 11">
                <a:extLst>
                  <a:ext uri="{FF2B5EF4-FFF2-40B4-BE49-F238E27FC236}">
                    <a16:creationId xmlns:a16="http://schemas.microsoft.com/office/drawing/2014/main" id="{92AB8668-4D4D-03A0-DDFD-E7C07FB59811}"/>
                  </a:ext>
                </a:extLst>
              </p:cNvPr>
              <p:cNvSpPr/>
              <p:nvPr/>
            </p:nvSpPr>
            <p:spPr>
              <a:xfrm>
                <a:off x="3218114" y="1835965"/>
                <a:ext cx="1408441" cy="1219200"/>
              </a:xfrm>
              <a:prstGeom prst="roundRect">
                <a:avLst/>
              </a:prstGeom>
              <a:solidFill>
                <a:srgbClr val="F75D60"/>
              </a:solidFill>
              <a:ln>
                <a:solidFill>
                  <a:srgbClr val="F75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ortable ">
                <a:extLst>
                  <a:ext uri="{FF2B5EF4-FFF2-40B4-BE49-F238E27FC236}">
                    <a16:creationId xmlns:a16="http://schemas.microsoft.com/office/drawing/2014/main" id="{2134C124-08BD-4FFC-9B44-484E60640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9416">
                <a:off x="3350577" y="1829025"/>
                <a:ext cx="1088728" cy="108872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7" name="Picture 11">
            <a:extLst>
              <a:ext uri="{FF2B5EF4-FFF2-40B4-BE49-F238E27FC236}">
                <a16:creationId xmlns:a16="http://schemas.microsoft.com/office/drawing/2014/main" id="{9B03AC8F-AD96-E1DE-5AFA-9A2649F5B3B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006" y="109027"/>
            <a:ext cx="2407388" cy="1291236"/>
          </a:xfrm>
          <a:prstGeom prst="rect">
            <a:avLst/>
          </a:prstGeom>
        </p:spPr>
      </p:pic>
      <p:pic>
        <p:nvPicPr>
          <p:cNvPr id="28" name="Picture 18">
            <a:extLst>
              <a:ext uri="{FF2B5EF4-FFF2-40B4-BE49-F238E27FC236}">
                <a16:creationId xmlns:a16="http://schemas.microsoft.com/office/drawing/2014/main" id="{FBB3A367-D3CB-3A0F-3581-C707DC31475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444086" y="65741"/>
            <a:ext cx="1718262" cy="1740412"/>
          </a:xfrm>
          <a:prstGeom prst="rect">
            <a:avLst/>
          </a:prstGeom>
        </p:spPr>
      </p:pic>
      <p:pic>
        <p:nvPicPr>
          <p:cNvPr id="29" name="Picture 13">
            <a:extLst>
              <a:ext uri="{FF2B5EF4-FFF2-40B4-BE49-F238E27FC236}">
                <a16:creationId xmlns:a16="http://schemas.microsoft.com/office/drawing/2014/main" id="{42F6AD59-7F0C-703D-B882-B326BB568A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6712" y="4619485"/>
            <a:ext cx="3823477" cy="2475702"/>
          </a:xfrm>
          <a:prstGeom prst="rect">
            <a:avLst/>
          </a:prstGeom>
        </p:spPr>
      </p:pic>
      <p:pic>
        <p:nvPicPr>
          <p:cNvPr id="30" name="Picture 13">
            <a:extLst>
              <a:ext uri="{FF2B5EF4-FFF2-40B4-BE49-F238E27FC236}">
                <a16:creationId xmlns:a16="http://schemas.microsoft.com/office/drawing/2014/main" id="{2ED14B13-7BFA-C5D6-AD63-52F0B73443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245186" y="4646147"/>
            <a:ext cx="3823477" cy="2475702"/>
          </a:xfrm>
          <a:prstGeom prst="rect">
            <a:avLst/>
          </a:prstGeom>
        </p:spPr>
      </p:pic>
      <p:pic>
        <p:nvPicPr>
          <p:cNvPr id="31" name="Picture 13">
            <a:extLst>
              <a:ext uri="{FF2B5EF4-FFF2-40B4-BE49-F238E27FC236}">
                <a16:creationId xmlns:a16="http://schemas.microsoft.com/office/drawing/2014/main" id="{EAE4F703-3FA2-53F2-3192-6061D8951A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353928" y="4667712"/>
            <a:ext cx="3823477" cy="2475702"/>
          </a:xfrm>
          <a:prstGeom prst="rect">
            <a:avLst/>
          </a:prstGeom>
        </p:spPr>
      </p:pic>
      <p:pic>
        <p:nvPicPr>
          <p:cNvPr id="32" name="Picture 13">
            <a:extLst>
              <a:ext uri="{FF2B5EF4-FFF2-40B4-BE49-F238E27FC236}">
                <a16:creationId xmlns:a16="http://schemas.microsoft.com/office/drawing/2014/main" id="{8EADF022-9F9E-655A-35A1-7820BBD33F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694889" y="4563453"/>
            <a:ext cx="3823477" cy="2475702"/>
          </a:xfrm>
          <a:prstGeom prst="rect">
            <a:avLst/>
          </a:prstGeom>
        </p:spPr>
      </p:pic>
    </p:spTree>
    <p:extLst>
      <p:ext uri="{BB962C8B-B14F-4D97-AF65-F5344CB8AC3E}">
        <p14:creationId xmlns:p14="http://schemas.microsoft.com/office/powerpoint/2010/main" val="2141450507"/>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1143</Words>
  <Application>Microsoft Office PowerPoint</Application>
  <PresentationFormat>Widescreen</PresentationFormat>
  <Paragraphs>129</Paragraphs>
  <Slides>34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Đào</dc:creator>
  <cp:lastModifiedBy>admin</cp:lastModifiedBy>
  <cp:revision>11</cp:revision>
  <dcterms:created xsi:type="dcterms:W3CDTF">2023-03-27T08:42:56Z</dcterms:created>
  <dcterms:modified xsi:type="dcterms:W3CDTF">2023-10-09T03:59:21Z</dcterms:modified>
</cp:coreProperties>
</file>