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74" r:id="rId3"/>
    <p:sldId id="276" r:id="rId4"/>
    <p:sldId id="256" r:id="rId5"/>
    <p:sldId id="257" r:id="rId6"/>
    <p:sldId id="275" r:id="rId7"/>
    <p:sldId id="258" r:id="rId8"/>
    <p:sldId id="277" r:id="rId9"/>
    <p:sldId id="278" r:id="rId10"/>
    <p:sldId id="261" r:id="rId11"/>
    <p:sldId id="279" r:id="rId12"/>
    <p:sldId id="281" r:id="rId13"/>
    <p:sldId id="280" r:id="rId14"/>
    <p:sldId id="282" r:id="rId15"/>
    <p:sldId id="283" r:id="rId16"/>
    <p:sldId id="284" r:id="rId17"/>
    <p:sldId id="285" r:id="rId18"/>
    <p:sldId id="286" r:id="rId19"/>
    <p:sldId id="288" r:id="rId20"/>
    <p:sldId id="289" r:id="rId21"/>
    <p:sldId id="290" r:id="rId22"/>
    <p:sldId id="291" r:id="rId23"/>
    <p:sldId id="292" r:id="rId24"/>
    <p:sldId id="287" r:id="rId25"/>
    <p:sldId id="293" r:id="rId26"/>
    <p:sldId id="260" r:id="rId27"/>
    <p:sldId id="272" r:id="rId28"/>
  </p:sldIdLst>
  <p:sldSz cx="18288000" cy="10287000"/>
  <p:notesSz cx="6858000" cy="9144000"/>
  <p:embeddedFontLs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73670C4-15AB-480F-BD7B-4A9ACD15E3D8}">
          <p14:sldIdLst>
            <p14:sldId id="274"/>
            <p14:sldId id="276"/>
            <p14:sldId id="256"/>
            <p14:sldId id="257"/>
            <p14:sldId id="275"/>
            <p14:sldId id="258"/>
            <p14:sldId id="277"/>
            <p14:sldId id="278"/>
            <p14:sldId id="261"/>
            <p14:sldId id="279"/>
            <p14:sldId id="281"/>
            <p14:sldId id="280"/>
            <p14:sldId id="282"/>
            <p14:sldId id="283"/>
            <p14:sldId id="284"/>
            <p14:sldId id="285"/>
            <p14:sldId id="286"/>
            <p14:sldId id="288"/>
            <p14:sldId id="289"/>
            <p14:sldId id="290"/>
            <p14:sldId id="291"/>
            <p14:sldId id="292"/>
            <p14:sldId id="287"/>
            <p14:sldId id="293"/>
            <p14:sldId id="260"/>
            <p14:sldId id="27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BE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20"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3/30/2023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4708697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3/30/2023</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29827670"/>
      </p:ext>
    </p:extLst>
  </p:cSld>
  <p:clrMap bg1="lt1" tx1="dk1" bg2="lt2" tx2="dk2" accent1="accent1" accent2="accent2" accent3="accent3" accent4="accent4" accent5="accent5" accent6="accent6" hlink="hlink" folHlink="folHlink"/>
  <p:sldLayoutIdLst>
    <p:sldLayoutId id="2147483661" r:id="rId1"/>
  </p:sldLayoutIdLst>
  <p:transition>
    <p:fade/>
  </p:transition>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media" Target="../media/media2.mp3"/><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slideLayout" Target="../slideLayouts/slideLayout12.xml"/><Relationship Id="rId10" Type="http://schemas.openxmlformats.org/officeDocument/2006/relationships/image" Target="../media/image34.svg"/><Relationship Id="rId4" Type="http://schemas.openxmlformats.org/officeDocument/2006/relationships/audio" Target="../media/media2.mp3"/><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media" Target="../media/media2.mp3"/><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slideLayout" Target="../slideLayouts/slideLayout12.xml"/><Relationship Id="rId10" Type="http://schemas.openxmlformats.org/officeDocument/2006/relationships/image" Target="../media/image34.svg"/><Relationship Id="rId4" Type="http://schemas.openxmlformats.org/officeDocument/2006/relationships/audio" Target="../media/media2.mp3"/><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media" Target="../media/media2.mp3"/><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slideLayout" Target="../slideLayouts/slideLayout12.xml"/><Relationship Id="rId10" Type="http://schemas.openxmlformats.org/officeDocument/2006/relationships/image" Target="../media/image34.svg"/><Relationship Id="rId4" Type="http://schemas.openxmlformats.org/officeDocument/2006/relationships/audio" Target="../media/media2.mp3"/><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media" Target="../media/media2.mp3"/><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slideLayout" Target="../slideLayouts/slideLayout12.xml"/><Relationship Id="rId10" Type="http://schemas.openxmlformats.org/officeDocument/2006/relationships/image" Target="../media/image34.svg"/><Relationship Id="rId4" Type="http://schemas.openxmlformats.org/officeDocument/2006/relationships/audio" Target="../media/media2.mp3"/><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media" Target="../media/media2.mp3"/><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slideLayout" Target="../slideLayouts/slideLayout12.xml"/><Relationship Id="rId10" Type="http://schemas.openxmlformats.org/officeDocument/2006/relationships/image" Target="../media/image34.svg"/><Relationship Id="rId4" Type="http://schemas.openxmlformats.org/officeDocument/2006/relationships/audio" Target="../media/media2.mp3"/><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2.svg"/><Relationship Id="rId4" Type="http://schemas.openxmlformats.org/officeDocument/2006/relationships/image" Target="../media/image7.svg"/><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696810">
            <a:off x="4415839" y="3544590"/>
            <a:ext cx="9305851" cy="4966998"/>
          </a:xfrm>
          <a:prstGeom prst="rect">
            <a:avLst/>
          </a:prstGeom>
        </p:spPr>
      </p:pic>
      <p:pic>
        <p:nvPicPr>
          <p:cNvPr id="3" name="Picture 3"/>
          <p:cNvPicPr>
            <a:picLocks noChangeAspect="1"/>
          </p:cNvPicPr>
          <p:nvPr/>
        </p:nvPicPr>
        <p:blipFill>
          <a:blip r:embed="rId3"/>
          <a:srcRect/>
          <a:stretch>
            <a:fillRect/>
          </a:stretch>
        </p:blipFill>
        <p:spPr>
          <a:xfrm rot="-1731009">
            <a:off x="4975635" y="923120"/>
            <a:ext cx="7236220" cy="63769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55613">
            <a:off x="519853" y="7847633"/>
            <a:ext cx="1676451" cy="200881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02151">
            <a:off x="16262297" y="396741"/>
            <a:ext cx="1676451" cy="2008819"/>
          </a:xfrm>
          <a:prstGeom prst="rect">
            <a:avLst/>
          </a:prstGeom>
        </p:spPr>
      </p:pic>
      <p:pic>
        <p:nvPicPr>
          <p:cNvPr id="6" name="Picture 6"/>
          <p:cNvPicPr>
            <a:picLocks noChangeAspect="1"/>
          </p:cNvPicPr>
          <p:nvPr/>
        </p:nvPicPr>
        <p:blipFill>
          <a:blip r:embed="rId6"/>
          <a:srcRect/>
          <a:stretch>
            <a:fillRect/>
          </a:stretch>
        </p:blipFill>
        <p:spPr>
          <a:xfrm>
            <a:off x="11474849" y="6324426"/>
            <a:ext cx="1119314" cy="930430"/>
          </a:xfrm>
          <a:prstGeom prst="rect">
            <a:avLst/>
          </a:prstGeom>
        </p:spPr>
      </p:pic>
      <p:sp>
        <p:nvSpPr>
          <p:cNvPr id="7" name="TextBox 7"/>
          <p:cNvSpPr txBox="1"/>
          <p:nvPr/>
        </p:nvSpPr>
        <p:spPr>
          <a:xfrm>
            <a:off x="800100" y="3083922"/>
            <a:ext cx="16687800" cy="346517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CHÀO MỪNG CÁC EM ĐẾN VỚI BÀI HỌC NGÀY HÔM NAY!</a:t>
            </a:r>
          </a:p>
        </p:txBody>
      </p:sp>
      <p:pic>
        <p:nvPicPr>
          <p:cNvPr id="8" name="Picture 8"/>
          <p:cNvPicPr>
            <a:picLocks noChangeAspect="1"/>
          </p:cNvPicPr>
          <p:nvPr/>
        </p:nvPicPr>
        <p:blipFill>
          <a:blip r:embed="rId6"/>
          <a:srcRect/>
          <a:stretch>
            <a:fillRect/>
          </a:stretch>
        </p:blipFill>
        <p:spPr>
          <a:xfrm>
            <a:off x="6761197" y="2314617"/>
            <a:ext cx="748082" cy="621843"/>
          </a:xfrm>
          <a:prstGeom prst="rect">
            <a:avLst/>
          </a:prstGeom>
        </p:spPr>
      </p:pic>
      <p:pic>
        <p:nvPicPr>
          <p:cNvPr id="9" name="Picture 9"/>
          <p:cNvPicPr>
            <a:picLocks noChangeAspect="1"/>
          </p:cNvPicPr>
          <p:nvPr/>
        </p:nvPicPr>
        <p:blipFill>
          <a:blip r:embed="rId6"/>
          <a:srcRect/>
          <a:stretch>
            <a:fillRect/>
          </a:stretch>
        </p:blipFill>
        <p:spPr>
          <a:xfrm rot="-3849135">
            <a:off x="7557036" y="2737394"/>
            <a:ext cx="518909" cy="431343"/>
          </a:xfrm>
          <a:prstGeom prst="rect">
            <a:avLst/>
          </a:prstGeom>
        </p:spPr>
      </p:pic>
      <p:pic>
        <p:nvPicPr>
          <p:cNvPr id="10" name="Picture 10"/>
          <p:cNvPicPr>
            <a:picLocks noChangeAspect="1"/>
          </p:cNvPicPr>
          <p:nvPr/>
        </p:nvPicPr>
        <p:blipFill>
          <a:blip r:embed="rId6"/>
          <a:srcRect/>
          <a:stretch>
            <a:fillRect/>
          </a:stretch>
        </p:blipFill>
        <p:spPr>
          <a:xfrm rot="-7701299">
            <a:off x="6824547" y="3382674"/>
            <a:ext cx="473576" cy="393660"/>
          </a:xfrm>
          <a:prstGeom prst="rect">
            <a:avLst/>
          </a:prstGeom>
        </p:spPr>
      </p:pic>
    </p:spTree>
    <p:extLst>
      <p:ext uri="{BB962C8B-B14F-4D97-AF65-F5344CB8AC3E}">
        <p14:creationId xmlns:p14="http://schemas.microsoft.com/office/powerpoint/2010/main" val="360771805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74519">
            <a:off x="16361012" y="209392"/>
            <a:ext cx="1676451" cy="2008819"/>
          </a:xfrm>
          <a:prstGeom prst="rect">
            <a:avLst/>
          </a:prstGeom>
        </p:spPr>
      </p:pic>
      <p:pic>
        <p:nvPicPr>
          <p:cNvPr id="15" name="Picture 15"/>
          <p:cNvPicPr>
            <a:picLocks noChangeAspect="1"/>
          </p:cNvPicPr>
          <p:nvPr/>
        </p:nvPicPr>
        <p:blipFill>
          <a:blip r:embed="rId5"/>
          <a:srcRect/>
          <a:stretch>
            <a:fillRect/>
          </a:stretch>
        </p:blipFill>
        <p:spPr>
          <a:xfrm rot="2454020">
            <a:off x="17083888" y="2524456"/>
            <a:ext cx="2260835" cy="1879319"/>
          </a:xfrm>
          <a:prstGeom prst="rect">
            <a:avLst/>
          </a:prstGeom>
        </p:spPr>
      </p:pic>
      <p:sp>
        <p:nvSpPr>
          <p:cNvPr id="2" name="TextBox 1">
            <a:extLst>
              <a:ext uri="{FF2B5EF4-FFF2-40B4-BE49-F238E27FC236}">
                <a16:creationId xmlns:a16="http://schemas.microsoft.com/office/drawing/2014/main" id="{49D28270-15BD-779D-8CA2-14470C90027D}"/>
              </a:ext>
            </a:extLst>
          </p:cNvPr>
          <p:cNvSpPr txBox="1"/>
          <p:nvPr/>
        </p:nvSpPr>
        <p:spPr>
          <a:xfrm>
            <a:off x="4941730" y="298627"/>
            <a:ext cx="8404539" cy="861774"/>
          </a:xfrm>
          <a:prstGeom prst="rect">
            <a:avLst/>
          </a:prstGeom>
          <a:noFill/>
        </p:spPr>
        <p:txBody>
          <a:bodyPr wrap="square" rtlCol="0">
            <a:spAutoFit/>
          </a:bodyPr>
          <a:lstStyle/>
          <a:p>
            <a:pPr algn="ctr"/>
            <a:r>
              <a:rPr lang="en-US" sz="5000" b="1">
                <a:solidFill>
                  <a:schemeClr val="accent2">
                    <a:lumMod val="75000"/>
                  </a:schemeClr>
                </a:solidFill>
                <a:latin typeface="Arial" panose="020B0604020202020204" pitchFamily="34" charset="0"/>
                <a:cs typeface="Arial" panose="020B0604020202020204" pitchFamily="34" charset="0"/>
              </a:rPr>
              <a:t>CÂU HỎI CỦNG CỐ </a:t>
            </a:r>
          </a:p>
        </p:txBody>
      </p:sp>
      <p:sp>
        <p:nvSpPr>
          <p:cNvPr id="8" name="TextBox 7">
            <a:extLst>
              <a:ext uri="{FF2B5EF4-FFF2-40B4-BE49-F238E27FC236}">
                <a16:creationId xmlns:a16="http://schemas.microsoft.com/office/drawing/2014/main" id="{D97F03DD-2995-8932-DB32-FB4C75C842F9}"/>
              </a:ext>
            </a:extLst>
          </p:cNvPr>
          <p:cNvSpPr txBox="1"/>
          <p:nvPr/>
        </p:nvSpPr>
        <p:spPr>
          <a:xfrm>
            <a:off x="1146111" y="1183868"/>
            <a:ext cx="15995776" cy="2019064"/>
          </a:xfrm>
          <a:prstGeom prst="roundRect">
            <a:avLst/>
          </a:prstGeom>
          <a:solidFill>
            <a:schemeClr val="accent6">
              <a:lumMod val="20000"/>
              <a:lumOff val="80000"/>
            </a:schemeClr>
          </a:solidFill>
        </p:spPr>
        <p:txBody>
          <a:bodyPr wrap="square">
            <a:spAutoFit/>
          </a:bodyPr>
          <a:lstStyle/>
          <a:p>
            <a:pPr>
              <a:lnSpc>
                <a:spcPct val="150000"/>
              </a:lnSpc>
            </a:pPr>
            <a:r>
              <a:rPr lang="en-US" sz="4000">
                <a:latin typeface="Arial" panose="020B0604020202020204" pitchFamily="34" charset="0"/>
                <a:cs typeface="Arial" panose="020B0604020202020204" pitchFamily="34" charset="0"/>
              </a:rPr>
              <a:t>Em hãy ghép các Nút lệnh với một mục thích hợp với các Chức năng định dạng.</a:t>
            </a:r>
          </a:p>
        </p:txBody>
      </p:sp>
      <p:pic>
        <p:nvPicPr>
          <p:cNvPr id="11" name="Picture 10">
            <a:extLst>
              <a:ext uri="{FF2B5EF4-FFF2-40B4-BE49-F238E27FC236}">
                <a16:creationId xmlns:a16="http://schemas.microsoft.com/office/drawing/2014/main" id="{426582E9-556D-A541-F253-D81B6E2F3022}"/>
              </a:ext>
            </a:extLst>
          </p:cNvPr>
          <p:cNvPicPr>
            <a:picLocks noChangeAspect="1"/>
          </p:cNvPicPr>
          <p:nvPr/>
        </p:nvPicPr>
        <p:blipFill rotWithShape="1">
          <a:blip r:embed="rId6">
            <a:extLst>
              <a:ext uri="{28A0092B-C50C-407E-A947-70E740481C1C}">
                <a14:useLocalDpi xmlns:a14="http://schemas.microsoft.com/office/drawing/2010/main" val="0"/>
              </a:ext>
            </a:extLst>
          </a:blip>
          <a:srcRect l="2332" t="11621" r="76782" b="74375"/>
          <a:stretch/>
        </p:blipFill>
        <p:spPr>
          <a:xfrm>
            <a:off x="632759" y="4231740"/>
            <a:ext cx="2818232" cy="1091389"/>
          </a:xfrm>
          <a:prstGeom prst="rect">
            <a:avLst/>
          </a:prstGeom>
        </p:spPr>
      </p:pic>
      <p:pic>
        <p:nvPicPr>
          <p:cNvPr id="12" name="Picture 11">
            <a:extLst>
              <a:ext uri="{FF2B5EF4-FFF2-40B4-BE49-F238E27FC236}">
                <a16:creationId xmlns:a16="http://schemas.microsoft.com/office/drawing/2014/main" id="{FBBF62D4-DEA0-95E9-4799-2BC41D54B0AF}"/>
              </a:ext>
            </a:extLst>
          </p:cNvPr>
          <p:cNvPicPr>
            <a:picLocks noChangeAspect="1"/>
          </p:cNvPicPr>
          <p:nvPr/>
        </p:nvPicPr>
        <p:blipFill rotWithShape="1">
          <a:blip r:embed="rId6">
            <a:extLst>
              <a:ext uri="{28A0092B-C50C-407E-A947-70E740481C1C}">
                <a14:useLocalDpi xmlns:a14="http://schemas.microsoft.com/office/drawing/2010/main" val="0"/>
              </a:ext>
            </a:extLst>
          </a:blip>
          <a:srcRect l="2043" t="26408" r="77071" b="59588"/>
          <a:stretch/>
        </p:blipFill>
        <p:spPr>
          <a:xfrm>
            <a:off x="3160538" y="4231739"/>
            <a:ext cx="2818232" cy="1091389"/>
          </a:xfrm>
          <a:prstGeom prst="rect">
            <a:avLst/>
          </a:prstGeom>
        </p:spPr>
      </p:pic>
      <p:pic>
        <p:nvPicPr>
          <p:cNvPr id="16" name="Picture 15">
            <a:extLst>
              <a:ext uri="{FF2B5EF4-FFF2-40B4-BE49-F238E27FC236}">
                <a16:creationId xmlns:a16="http://schemas.microsoft.com/office/drawing/2014/main" id="{86DB09CE-60E8-9CF3-3C92-1A32950B810F}"/>
              </a:ext>
            </a:extLst>
          </p:cNvPr>
          <p:cNvPicPr>
            <a:picLocks noChangeAspect="1"/>
          </p:cNvPicPr>
          <p:nvPr/>
        </p:nvPicPr>
        <p:blipFill rotWithShape="1">
          <a:blip r:embed="rId6">
            <a:extLst>
              <a:ext uri="{28A0092B-C50C-407E-A947-70E740481C1C}">
                <a14:useLocalDpi xmlns:a14="http://schemas.microsoft.com/office/drawing/2010/main" val="0"/>
              </a:ext>
            </a:extLst>
          </a:blip>
          <a:srcRect l="1892" t="40537" r="77222" b="45459"/>
          <a:stretch/>
        </p:blipFill>
        <p:spPr>
          <a:xfrm>
            <a:off x="5670398" y="4125435"/>
            <a:ext cx="2965172" cy="1148293"/>
          </a:xfrm>
          <a:prstGeom prst="rect">
            <a:avLst/>
          </a:prstGeom>
        </p:spPr>
      </p:pic>
      <p:pic>
        <p:nvPicPr>
          <p:cNvPr id="17" name="Picture 16">
            <a:extLst>
              <a:ext uri="{FF2B5EF4-FFF2-40B4-BE49-F238E27FC236}">
                <a16:creationId xmlns:a16="http://schemas.microsoft.com/office/drawing/2014/main" id="{D5135A7E-9596-429B-9631-D6CC45B1B90F}"/>
              </a:ext>
            </a:extLst>
          </p:cNvPr>
          <p:cNvPicPr>
            <a:picLocks noChangeAspect="1"/>
          </p:cNvPicPr>
          <p:nvPr/>
        </p:nvPicPr>
        <p:blipFill rotWithShape="1">
          <a:blip r:embed="rId6">
            <a:extLst>
              <a:ext uri="{28A0092B-C50C-407E-A947-70E740481C1C}">
                <a14:useLocalDpi xmlns:a14="http://schemas.microsoft.com/office/drawing/2010/main" val="0"/>
              </a:ext>
            </a:extLst>
          </a:blip>
          <a:srcRect l="1679" t="56493" r="77435" b="31768"/>
          <a:stretch/>
        </p:blipFill>
        <p:spPr>
          <a:xfrm>
            <a:off x="8183392" y="4176713"/>
            <a:ext cx="3345559" cy="1086065"/>
          </a:xfrm>
          <a:prstGeom prst="rect">
            <a:avLst/>
          </a:prstGeom>
        </p:spPr>
      </p:pic>
      <p:pic>
        <p:nvPicPr>
          <p:cNvPr id="18" name="Picture 17">
            <a:extLst>
              <a:ext uri="{FF2B5EF4-FFF2-40B4-BE49-F238E27FC236}">
                <a16:creationId xmlns:a16="http://schemas.microsoft.com/office/drawing/2014/main" id="{3158A043-F2BF-2F3E-4095-B16BCFFDA51A}"/>
              </a:ext>
            </a:extLst>
          </p:cNvPr>
          <p:cNvPicPr>
            <a:picLocks noChangeAspect="1"/>
          </p:cNvPicPr>
          <p:nvPr/>
        </p:nvPicPr>
        <p:blipFill rotWithShape="1">
          <a:blip r:embed="rId6">
            <a:extLst>
              <a:ext uri="{28A0092B-C50C-407E-A947-70E740481C1C}">
                <a14:useLocalDpi xmlns:a14="http://schemas.microsoft.com/office/drawing/2010/main" val="0"/>
              </a:ext>
            </a:extLst>
          </a:blip>
          <a:srcRect l="1419" t="68744" r="77695" b="17252"/>
          <a:stretch/>
        </p:blipFill>
        <p:spPr>
          <a:xfrm>
            <a:off x="11895598" y="4114485"/>
            <a:ext cx="2965173" cy="1148293"/>
          </a:xfrm>
          <a:prstGeom prst="rect">
            <a:avLst/>
          </a:prstGeom>
        </p:spPr>
      </p:pic>
      <p:pic>
        <p:nvPicPr>
          <p:cNvPr id="19" name="Picture 18">
            <a:extLst>
              <a:ext uri="{FF2B5EF4-FFF2-40B4-BE49-F238E27FC236}">
                <a16:creationId xmlns:a16="http://schemas.microsoft.com/office/drawing/2014/main" id="{A25CA6B2-4096-E099-34E2-C5CC128B650F}"/>
              </a:ext>
            </a:extLst>
          </p:cNvPr>
          <p:cNvPicPr>
            <a:picLocks noChangeAspect="1"/>
          </p:cNvPicPr>
          <p:nvPr/>
        </p:nvPicPr>
        <p:blipFill rotWithShape="1">
          <a:blip r:embed="rId6">
            <a:extLst>
              <a:ext uri="{28A0092B-C50C-407E-A947-70E740481C1C}">
                <a14:useLocalDpi xmlns:a14="http://schemas.microsoft.com/office/drawing/2010/main" val="0"/>
              </a:ext>
            </a:extLst>
          </a:blip>
          <a:srcRect l="1944" t="84000" r="82066" b="1996"/>
          <a:stretch/>
        </p:blipFill>
        <p:spPr>
          <a:xfrm>
            <a:off x="15087600" y="3959551"/>
            <a:ext cx="2576362" cy="1303227"/>
          </a:xfrm>
          <a:prstGeom prst="rect">
            <a:avLst/>
          </a:prstGeom>
        </p:spPr>
      </p:pic>
      <p:sp>
        <p:nvSpPr>
          <p:cNvPr id="22" name="Rectangle: Rounded Corners 21">
            <a:extLst>
              <a:ext uri="{FF2B5EF4-FFF2-40B4-BE49-F238E27FC236}">
                <a16:creationId xmlns:a16="http://schemas.microsoft.com/office/drawing/2014/main" id="{395919D9-E36D-536A-EFC1-254462E0DE52}"/>
              </a:ext>
            </a:extLst>
          </p:cNvPr>
          <p:cNvSpPr/>
          <p:nvPr/>
        </p:nvSpPr>
        <p:spPr>
          <a:xfrm>
            <a:off x="347550" y="6930223"/>
            <a:ext cx="2628796" cy="24384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a. Kiểu chữ in nghiêng </a:t>
            </a:r>
          </a:p>
        </p:txBody>
      </p:sp>
      <p:sp>
        <p:nvSpPr>
          <p:cNvPr id="23" name="Rectangle: Rounded Corners 22">
            <a:extLst>
              <a:ext uri="{FF2B5EF4-FFF2-40B4-BE49-F238E27FC236}">
                <a16:creationId xmlns:a16="http://schemas.microsoft.com/office/drawing/2014/main" id="{A3D3C0A6-B8C5-53E9-FBC5-0AECE267F9F7}"/>
              </a:ext>
            </a:extLst>
          </p:cNvPr>
          <p:cNvSpPr/>
          <p:nvPr/>
        </p:nvSpPr>
        <p:spPr>
          <a:xfrm>
            <a:off x="3330260" y="6930223"/>
            <a:ext cx="2628796" cy="24384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b. Màu chữ </a:t>
            </a:r>
          </a:p>
        </p:txBody>
      </p:sp>
      <p:sp>
        <p:nvSpPr>
          <p:cNvPr id="24" name="Rectangle: Rounded Corners 23">
            <a:extLst>
              <a:ext uri="{FF2B5EF4-FFF2-40B4-BE49-F238E27FC236}">
                <a16:creationId xmlns:a16="http://schemas.microsoft.com/office/drawing/2014/main" id="{56F2779D-868F-E553-D840-4513CB4F4C2A}"/>
              </a:ext>
            </a:extLst>
          </p:cNvPr>
          <p:cNvSpPr/>
          <p:nvPr/>
        </p:nvSpPr>
        <p:spPr>
          <a:xfrm>
            <a:off x="6452652" y="6930223"/>
            <a:ext cx="2628796" cy="24384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c. Kiểu chữ đậm </a:t>
            </a:r>
          </a:p>
        </p:txBody>
      </p:sp>
      <p:sp>
        <p:nvSpPr>
          <p:cNvPr id="25" name="Rectangle: Rounded Corners 24">
            <a:extLst>
              <a:ext uri="{FF2B5EF4-FFF2-40B4-BE49-F238E27FC236}">
                <a16:creationId xmlns:a16="http://schemas.microsoft.com/office/drawing/2014/main" id="{070A010A-1683-7A74-F74B-00289A0EF901}"/>
              </a:ext>
            </a:extLst>
          </p:cNvPr>
          <p:cNvSpPr/>
          <p:nvPr/>
        </p:nvSpPr>
        <p:spPr>
          <a:xfrm>
            <a:off x="9442186" y="6930223"/>
            <a:ext cx="2628796" cy="24384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d. Kiểu chữ gạch chân </a:t>
            </a:r>
          </a:p>
        </p:txBody>
      </p:sp>
      <p:sp>
        <p:nvSpPr>
          <p:cNvPr id="26" name="Rectangle: Rounded Corners 25">
            <a:extLst>
              <a:ext uri="{FF2B5EF4-FFF2-40B4-BE49-F238E27FC236}">
                <a16:creationId xmlns:a16="http://schemas.microsoft.com/office/drawing/2014/main" id="{7D59D030-745F-A84E-4E6F-81121E8B98D8}"/>
              </a:ext>
            </a:extLst>
          </p:cNvPr>
          <p:cNvSpPr/>
          <p:nvPr/>
        </p:nvSpPr>
        <p:spPr>
          <a:xfrm>
            <a:off x="12431720" y="6930223"/>
            <a:ext cx="2628796" cy="24384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e. Gạch đầu dòng </a:t>
            </a:r>
          </a:p>
        </p:txBody>
      </p:sp>
      <p:sp>
        <p:nvSpPr>
          <p:cNvPr id="27" name="Rectangle: Rounded Corners 26">
            <a:extLst>
              <a:ext uri="{FF2B5EF4-FFF2-40B4-BE49-F238E27FC236}">
                <a16:creationId xmlns:a16="http://schemas.microsoft.com/office/drawing/2014/main" id="{20CE8D4F-5F2B-56FA-FD8F-B72DB32D4A6F}"/>
              </a:ext>
            </a:extLst>
          </p:cNvPr>
          <p:cNvSpPr/>
          <p:nvPr/>
        </p:nvSpPr>
        <p:spPr>
          <a:xfrm>
            <a:off x="15316200" y="6835257"/>
            <a:ext cx="2628796" cy="24384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f. Cỡ chữ </a:t>
            </a:r>
          </a:p>
        </p:txBody>
      </p:sp>
      <p:cxnSp>
        <p:nvCxnSpPr>
          <p:cNvPr id="29" name="Straight Connector 28">
            <a:extLst>
              <a:ext uri="{FF2B5EF4-FFF2-40B4-BE49-F238E27FC236}">
                <a16:creationId xmlns:a16="http://schemas.microsoft.com/office/drawing/2014/main" id="{31A4FB2C-D9B0-5009-33E4-80C609671666}"/>
              </a:ext>
            </a:extLst>
          </p:cNvPr>
          <p:cNvCxnSpPr>
            <a:stCxn id="11" idx="2"/>
            <a:endCxn id="24" idx="0"/>
          </p:cNvCxnSpPr>
          <p:nvPr/>
        </p:nvCxnSpPr>
        <p:spPr>
          <a:xfrm>
            <a:off x="2041875" y="5323129"/>
            <a:ext cx="5725175" cy="16070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B45CBAA-0D3A-D19E-43D7-0B9799F56F2F}"/>
              </a:ext>
            </a:extLst>
          </p:cNvPr>
          <p:cNvCxnSpPr>
            <a:cxnSpLocks/>
            <a:stCxn id="12" idx="2"/>
            <a:endCxn id="22" idx="0"/>
          </p:cNvCxnSpPr>
          <p:nvPr/>
        </p:nvCxnSpPr>
        <p:spPr>
          <a:xfrm flipH="1">
            <a:off x="1661948" y="5323128"/>
            <a:ext cx="2907706" cy="16070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CDE52FF-06DC-FC02-B921-7460397F381A}"/>
              </a:ext>
            </a:extLst>
          </p:cNvPr>
          <p:cNvCxnSpPr>
            <a:cxnSpLocks/>
            <a:stCxn id="16" idx="2"/>
            <a:endCxn id="25" idx="0"/>
          </p:cNvCxnSpPr>
          <p:nvPr/>
        </p:nvCxnSpPr>
        <p:spPr>
          <a:xfrm>
            <a:off x="7152984" y="5273728"/>
            <a:ext cx="3603600" cy="16564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16DE4FC-8F11-C6F0-42D7-815A32518C94}"/>
              </a:ext>
            </a:extLst>
          </p:cNvPr>
          <p:cNvCxnSpPr>
            <a:cxnSpLocks/>
            <a:stCxn id="17" idx="2"/>
            <a:endCxn id="27" idx="0"/>
          </p:cNvCxnSpPr>
          <p:nvPr/>
        </p:nvCxnSpPr>
        <p:spPr>
          <a:xfrm>
            <a:off x="9856172" y="5262778"/>
            <a:ext cx="6774426" cy="15724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A99E94B-26C4-3499-04AC-72A476A991BD}"/>
              </a:ext>
            </a:extLst>
          </p:cNvPr>
          <p:cNvCxnSpPr>
            <a:cxnSpLocks/>
            <a:stCxn id="18" idx="2"/>
            <a:endCxn id="23" idx="0"/>
          </p:cNvCxnSpPr>
          <p:nvPr/>
        </p:nvCxnSpPr>
        <p:spPr>
          <a:xfrm flipH="1">
            <a:off x="4644658" y="5262778"/>
            <a:ext cx="8733527" cy="1667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763D15A-6AD6-8BD0-663B-2662E231D1C1}"/>
              </a:ext>
            </a:extLst>
          </p:cNvPr>
          <p:cNvCxnSpPr>
            <a:cxnSpLocks/>
            <a:stCxn id="19" idx="2"/>
            <a:endCxn id="26" idx="0"/>
          </p:cNvCxnSpPr>
          <p:nvPr/>
        </p:nvCxnSpPr>
        <p:spPr>
          <a:xfrm flipH="1">
            <a:off x="13746118" y="5262778"/>
            <a:ext cx="2629663" cy="1667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3063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down)">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down)">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down)">
                                      <p:cBhvr>
                                        <p:cTn id="70" dur="5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down)">
                                      <p:cBhvr>
                                        <p:cTn id="8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22" grpId="0" animBg="1"/>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460873">
            <a:off x="-2474933" y="-1434334"/>
            <a:ext cx="10256142" cy="962795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475584">
            <a:off x="14873342" y="375289"/>
            <a:ext cx="5691319" cy="334569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774519">
            <a:off x="16639940" y="348632"/>
            <a:ext cx="1238720" cy="1484305"/>
          </a:xfrm>
          <a:prstGeom prst="rect">
            <a:avLst/>
          </a:prstGeom>
        </p:spPr>
      </p:pic>
      <p:sp>
        <p:nvSpPr>
          <p:cNvPr id="5" name="TextBox 5"/>
          <p:cNvSpPr txBox="1"/>
          <p:nvPr/>
        </p:nvSpPr>
        <p:spPr>
          <a:xfrm>
            <a:off x="2688274" y="2552149"/>
            <a:ext cx="13549417" cy="5182701"/>
          </a:xfrm>
          <a:prstGeom prst="rect">
            <a:avLst/>
          </a:prstGeom>
        </p:spPr>
        <p:txBody>
          <a:bodyPr wrap="square" lIns="0" tIns="0" rIns="0" bIns="0" rtlCol="0" anchor="t">
            <a:spAutoFit/>
          </a:bodyPr>
          <a:lstStyle/>
          <a:p>
            <a:pPr algn="ctr">
              <a:lnSpc>
                <a:spcPts val="14140"/>
              </a:lnSpc>
            </a:pPr>
            <a:r>
              <a:rPr lang="en-US" sz="7200" b="1">
                <a:solidFill>
                  <a:srgbClr val="222222"/>
                </a:solidFill>
                <a:latin typeface="Arial" panose="020B0604020202020204" pitchFamily="34" charset="0"/>
                <a:cs typeface="Arial" panose="020B0604020202020204" pitchFamily="34" charset="0"/>
              </a:rPr>
              <a:t>PHẦN 2. </a:t>
            </a:r>
          </a:p>
          <a:p>
            <a:pPr algn="ctr">
              <a:lnSpc>
                <a:spcPts val="14140"/>
              </a:lnSpc>
            </a:pPr>
            <a:r>
              <a:rPr lang="en-US" sz="7200" b="1">
                <a:solidFill>
                  <a:srgbClr val="222222"/>
                </a:solidFill>
                <a:latin typeface="Arial" panose="020B0604020202020204" pitchFamily="34" charset="0"/>
                <a:cs typeface="Arial" panose="020B0604020202020204" pitchFamily="34" charset="0"/>
              </a:rPr>
              <a:t>THỰC HÀNH ĐỊNH DẠNG VĂN BẢN TRÊN TRANG CHIẾU</a:t>
            </a:r>
          </a:p>
        </p:txBody>
      </p:sp>
      <p:pic>
        <p:nvPicPr>
          <p:cNvPr id="10" name="Picture 3">
            <a:extLst>
              <a:ext uri="{FF2B5EF4-FFF2-40B4-BE49-F238E27FC236}">
                <a16:creationId xmlns:a16="http://schemas.microsoft.com/office/drawing/2014/main" id="{D3154F0F-5A21-6CE9-C933-44880ECAA1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00" y="350319"/>
            <a:ext cx="5334000" cy="2873693"/>
          </a:xfrm>
          <a:prstGeom prst="rect">
            <a:avLst/>
          </a:prstGeom>
        </p:spPr>
      </p:pic>
    </p:spTree>
    <p:extLst>
      <p:ext uri="{BB962C8B-B14F-4D97-AF65-F5344CB8AC3E}">
        <p14:creationId xmlns:p14="http://schemas.microsoft.com/office/powerpoint/2010/main" val="2833698646"/>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74519">
            <a:off x="16361012" y="209392"/>
            <a:ext cx="1676451" cy="2008819"/>
          </a:xfrm>
          <a:prstGeom prst="rect">
            <a:avLst/>
          </a:prstGeom>
        </p:spPr>
      </p:pic>
      <p:sp>
        <p:nvSpPr>
          <p:cNvPr id="9" name="TextBox 8">
            <a:extLst>
              <a:ext uri="{FF2B5EF4-FFF2-40B4-BE49-F238E27FC236}">
                <a16:creationId xmlns:a16="http://schemas.microsoft.com/office/drawing/2014/main" id="{6B16C889-7D0B-0B38-9C7F-5D76E80E8F8F}"/>
              </a:ext>
            </a:extLst>
          </p:cNvPr>
          <p:cNvSpPr txBox="1"/>
          <p:nvPr/>
        </p:nvSpPr>
        <p:spPr>
          <a:xfrm>
            <a:off x="1268478" y="1591265"/>
            <a:ext cx="15228822" cy="1839606"/>
          </a:xfrm>
          <a:prstGeom prst="rect">
            <a:avLst/>
          </a:prstGeom>
          <a:noFill/>
        </p:spPr>
        <p:txBody>
          <a:bodyPr wrap="square">
            <a:spAutoFit/>
          </a:bodyPr>
          <a:lstStyle/>
          <a:p>
            <a:pPr algn="just">
              <a:lnSpc>
                <a:spcPct val="150000"/>
              </a:lnSpc>
            </a:pPr>
            <a:r>
              <a:rPr lang="vi-VN" sz="4000" b="1" i="1"/>
              <a:t>Em hãy mở tệp </a:t>
            </a:r>
            <a:r>
              <a:rPr lang="vi-VN" sz="4000" b="1" i="1">
                <a:solidFill>
                  <a:schemeClr val="accent6">
                    <a:lumMod val="75000"/>
                  </a:schemeClr>
                </a:solidFill>
              </a:rPr>
              <a:t>Canh dep que huong </a:t>
            </a:r>
            <a:r>
              <a:rPr lang="vi-VN" sz="4000" b="1" i="1"/>
              <a:t>đã lưu ở Bài 7 và thực hiện các yêu cầu sau:</a:t>
            </a:r>
            <a:endParaRPr lang="en-US" sz="4000" b="1" i="1"/>
          </a:p>
        </p:txBody>
      </p:sp>
      <p:sp>
        <p:nvSpPr>
          <p:cNvPr id="10" name="Arrow: Pentagon 9">
            <a:extLst>
              <a:ext uri="{FF2B5EF4-FFF2-40B4-BE49-F238E27FC236}">
                <a16:creationId xmlns:a16="http://schemas.microsoft.com/office/drawing/2014/main" id="{04EABD24-007F-E5E4-6486-B5612BE05921}"/>
              </a:ext>
            </a:extLst>
          </p:cNvPr>
          <p:cNvSpPr/>
          <p:nvPr/>
        </p:nvSpPr>
        <p:spPr>
          <a:xfrm>
            <a:off x="-381000" y="579932"/>
            <a:ext cx="4651828" cy="966011"/>
          </a:xfrm>
          <a:prstGeom prst="homePlat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NHIỆM VỤ </a:t>
            </a:r>
          </a:p>
        </p:txBody>
      </p:sp>
      <p:sp>
        <p:nvSpPr>
          <p:cNvPr id="20" name="TextBox 19">
            <a:extLst>
              <a:ext uri="{FF2B5EF4-FFF2-40B4-BE49-F238E27FC236}">
                <a16:creationId xmlns:a16="http://schemas.microsoft.com/office/drawing/2014/main" id="{A5B7BCA0-6830-305F-00D2-1BC3D7A6592A}"/>
              </a:ext>
            </a:extLst>
          </p:cNvPr>
          <p:cNvSpPr txBox="1"/>
          <p:nvPr/>
        </p:nvSpPr>
        <p:spPr>
          <a:xfrm>
            <a:off x="1065337" y="3633666"/>
            <a:ext cx="16168688" cy="1824923"/>
          </a:xfrm>
          <a:prstGeom prst="rect">
            <a:avLst/>
          </a:prstGeom>
          <a:noFill/>
        </p:spPr>
        <p:txBody>
          <a:bodyPr wrap="square">
            <a:spAutoFit/>
          </a:bodyPr>
          <a:lstStyle/>
          <a:p>
            <a:pPr>
              <a:lnSpc>
                <a:spcPct val="150000"/>
              </a:lnSpc>
            </a:pPr>
            <a:r>
              <a:rPr lang="en-US" sz="4000">
                <a:latin typeface="Arial" panose="020B0604020202020204" pitchFamily="34" charset="0"/>
                <a:cs typeface="Arial" panose="020B0604020202020204" pitchFamily="34" charset="0"/>
              </a:rPr>
              <a:t>a) Định dạng phông chữ, kiểu chữ, cỡ chữ và màu chữ cho văn bản trên trang chiếu theo mẫu sau:</a:t>
            </a:r>
          </a:p>
        </p:txBody>
      </p:sp>
      <p:pic>
        <p:nvPicPr>
          <p:cNvPr id="28" name="Picture 27">
            <a:extLst>
              <a:ext uri="{FF2B5EF4-FFF2-40B4-BE49-F238E27FC236}">
                <a16:creationId xmlns:a16="http://schemas.microsoft.com/office/drawing/2014/main" id="{95FF080A-5BDB-E8B2-F2C0-941C9D8277F6}"/>
              </a:ext>
            </a:extLst>
          </p:cNvPr>
          <p:cNvPicPr>
            <a:picLocks noChangeAspect="1"/>
          </p:cNvPicPr>
          <p:nvPr/>
        </p:nvPicPr>
        <p:blipFill rotWithShape="1">
          <a:blip r:embed="rId5">
            <a:extLst>
              <a:ext uri="{28A0092B-C50C-407E-A947-70E740481C1C}">
                <a14:useLocalDpi xmlns:a14="http://schemas.microsoft.com/office/drawing/2010/main" val="0"/>
              </a:ext>
            </a:extLst>
          </a:blip>
          <a:srcRect b="10349"/>
          <a:stretch/>
        </p:blipFill>
        <p:spPr>
          <a:xfrm>
            <a:off x="1065337" y="5692371"/>
            <a:ext cx="16515254" cy="4594629"/>
          </a:xfrm>
          <a:prstGeom prst="rect">
            <a:avLst/>
          </a:prstGeom>
        </p:spPr>
      </p:pic>
    </p:spTree>
    <p:extLst>
      <p:ext uri="{BB962C8B-B14F-4D97-AF65-F5344CB8AC3E}">
        <p14:creationId xmlns:p14="http://schemas.microsoft.com/office/powerpoint/2010/main" val="321779438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74519">
            <a:off x="16361012" y="209392"/>
            <a:ext cx="1676451" cy="2008819"/>
          </a:xfrm>
          <a:prstGeom prst="rect">
            <a:avLst/>
          </a:prstGeom>
        </p:spPr>
      </p:pic>
      <p:sp>
        <p:nvSpPr>
          <p:cNvPr id="9" name="TextBox 8">
            <a:extLst>
              <a:ext uri="{FF2B5EF4-FFF2-40B4-BE49-F238E27FC236}">
                <a16:creationId xmlns:a16="http://schemas.microsoft.com/office/drawing/2014/main" id="{6B16C889-7D0B-0B38-9C7F-5D76E80E8F8F}"/>
              </a:ext>
            </a:extLst>
          </p:cNvPr>
          <p:cNvSpPr txBox="1"/>
          <p:nvPr/>
        </p:nvSpPr>
        <p:spPr>
          <a:xfrm>
            <a:off x="1268478" y="1591265"/>
            <a:ext cx="15228822" cy="1839606"/>
          </a:xfrm>
          <a:prstGeom prst="rect">
            <a:avLst/>
          </a:prstGeom>
          <a:noFill/>
        </p:spPr>
        <p:txBody>
          <a:bodyPr wrap="square">
            <a:spAutoFit/>
          </a:bodyPr>
          <a:lstStyle/>
          <a:p>
            <a:pPr algn="just">
              <a:lnSpc>
                <a:spcPct val="150000"/>
              </a:lnSpc>
            </a:pPr>
            <a:r>
              <a:rPr lang="vi-VN" sz="4000" b="1" i="1"/>
              <a:t>Em hãy mở tệp </a:t>
            </a:r>
            <a:r>
              <a:rPr lang="vi-VN" sz="4000" b="1" i="1">
                <a:solidFill>
                  <a:schemeClr val="accent6">
                    <a:lumMod val="75000"/>
                  </a:schemeClr>
                </a:solidFill>
              </a:rPr>
              <a:t>Canh dep que huong </a:t>
            </a:r>
            <a:r>
              <a:rPr lang="vi-VN" sz="4000" b="1" i="1"/>
              <a:t>đã lưu ở Bài 7 và thực hiện các yêu cầu sau:</a:t>
            </a:r>
            <a:endParaRPr lang="en-US" sz="4000" b="1" i="1"/>
          </a:p>
        </p:txBody>
      </p:sp>
      <p:sp>
        <p:nvSpPr>
          <p:cNvPr id="10" name="Arrow: Pentagon 9">
            <a:extLst>
              <a:ext uri="{FF2B5EF4-FFF2-40B4-BE49-F238E27FC236}">
                <a16:creationId xmlns:a16="http://schemas.microsoft.com/office/drawing/2014/main" id="{04EABD24-007F-E5E4-6486-B5612BE05921}"/>
              </a:ext>
            </a:extLst>
          </p:cNvPr>
          <p:cNvSpPr/>
          <p:nvPr/>
        </p:nvSpPr>
        <p:spPr>
          <a:xfrm>
            <a:off x="-381000" y="579932"/>
            <a:ext cx="4651828" cy="966011"/>
          </a:xfrm>
          <a:prstGeom prst="homePlat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NHIỆM VỤ </a:t>
            </a:r>
          </a:p>
        </p:txBody>
      </p:sp>
      <p:sp>
        <p:nvSpPr>
          <p:cNvPr id="20" name="TextBox 19">
            <a:extLst>
              <a:ext uri="{FF2B5EF4-FFF2-40B4-BE49-F238E27FC236}">
                <a16:creationId xmlns:a16="http://schemas.microsoft.com/office/drawing/2014/main" id="{A5B7BCA0-6830-305F-00D2-1BC3D7A6592A}"/>
              </a:ext>
            </a:extLst>
          </p:cNvPr>
          <p:cNvSpPr txBox="1"/>
          <p:nvPr/>
        </p:nvSpPr>
        <p:spPr>
          <a:xfrm>
            <a:off x="1065337" y="3633666"/>
            <a:ext cx="16168688" cy="2748253"/>
          </a:xfrm>
          <a:prstGeom prst="rect">
            <a:avLst/>
          </a:prstGeom>
          <a:noFill/>
        </p:spPr>
        <p:txBody>
          <a:bodyPr wrap="square">
            <a:spAutoFit/>
          </a:bodyPr>
          <a:lstStyle/>
          <a:p>
            <a:pPr>
              <a:lnSpc>
                <a:spcPct val="150000"/>
              </a:lnSpc>
            </a:pPr>
            <a:r>
              <a:rPr lang="vi-VN" sz="4000">
                <a:latin typeface="Arial" panose="020B0604020202020204" pitchFamily="34" charset="0"/>
                <a:cs typeface="Arial" panose="020B0604020202020204" pitchFamily="34" charset="0"/>
              </a:rPr>
              <a:t>b) Chọn mẫu gạch đầu dòng cho từng địa danh ở trang 2.</a:t>
            </a:r>
          </a:p>
          <a:p>
            <a:pPr>
              <a:lnSpc>
                <a:spcPct val="150000"/>
              </a:lnSpc>
            </a:pPr>
            <a:r>
              <a:rPr lang="vi-VN" sz="4000">
                <a:latin typeface="Arial" panose="020B0604020202020204" pitchFamily="34" charset="0"/>
                <a:cs typeface="Arial" panose="020B0604020202020204" pitchFamily="34" charset="0"/>
              </a:rPr>
              <a:t>c) Lưu tệp trình chiếu vào thư mục tên của em và thoát khỏi phần mềm.</a:t>
            </a:r>
          </a:p>
        </p:txBody>
      </p:sp>
      <p:pic>
        <p:nvPicPr>
          <p:cNvPr id="2" name="Picture 4">
            <a:extLst>
              <a:ext uri="{FF2B5EF4-FFF2-40B4-BE49-F238E27FC236}">
                <a16:creationId xmlns:a16="http://schemas.microsoft.com/office/drawing/2014/main" id="{7F08011E-D87F-5DE8-2D3B-F25BE1C2417D}"/>
              </a:ext>
            </a:extLst>
          </p:cNvPr>
          <p:cNvPicPr>
            <a:picLocks noChangeAspect="1"/>
          </p:cNvPicPr>
          <p:nvPr/>
        </p:nvPicPr>
        <p:blipFill>
          <a:blip r:embed="rId2"/>
          <a:srcRect/>
          <a:stretch>
            <a:fillRect/>
          </a:stretch>
        </p:blipFill>
        <p:spPr>
          <a:xfrm>
            <a:off x="-4871063" y="6856129"/>
            <a:ext cx="7403305" cy="6524163"/>
          </a:xfrm>
          <a:prstGeom prst="rect">
            <a:avLst/>
          </a:prstGeom>
        </p:spPr>
      </p:pic>
      <p:pic>
        <p:nvPicPr>
          <p:cNvPr id="4" name="Picture 5">
            <a:extLst>
              <a:ext uri="{FF2B5EF4-FFF2-40B4-BE49-F238E27FC236}">
                <a16:creationId xmlns:a16="http://schemas.microsoft.com/office/drawing/2014/main" id="{89CB025A-C8D8-9BFE-2EC9-62CA857A813F}"/>
              </a:ext>
            </a:extLst>
          </p:cNvPr>
          <p:cNvPicPr>
            <a:picLocks noChangeAspect="1"/>
          </p:cNvPicPr>
          <p:nvPr/>
        </p:nvPicPr>
        <p:blipFill>
          <a:blip r:embed="rId5"/>
          <a:srcRect/>
          <a:stretch>
            <a:fillRect/>
          </a:stretch>
        </p:blipFill>
        <p:spPr>
          <a:xfrm rot="2454020">
            <a:off x="-1293503" y="6205499"/>
            <a:ext cx="2260835" cy="1879319"/>
          </a:xfrm>
          <a:prstGeom prst="rect">
            <a:avLst/>
          </a:prstGeom>
        </p:spPr>
      </p:pic>
      <p:pic>
        <p:nvPicPr>
          <p:cNvPr id="5" name="Picture 14">
            <a:extLst>
              <a:ext uri="{FF2B5EF4-FFF2-40B4-BE49-F238E27FC236}">
                <a16:creationId xmlns:a16="http://schemas.microsoft.com/office/drawing/2014/main" id="{DAEE77A2-484E-2BE9-D7E5-7F02DEFF0B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59369">
            <a:off x="222350" y="8207380"/>
            <a:ext cx="1676451" cy="2008819"/>
          </a:xfrm>
          <a:prstGeom prst="rect">
            <a:avLst/>
          </a:prstGeom>
        </p:spPr>
      </p:pic>
    </p:spTree>
    <p:extLst>
      <p:ext uri="{BB962C8B-B14F-4D97-AF65-F5344CB8AC3E}">
        <p14:creationId xmlns:p14="http://schemas.microsoft.com/office/powerpoint/2010/main" val="38641448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74519">
            <a:off x="16361012" y="209392"/>
            <a:ext cx="1676451" cy="2008819"/>
          </a:xfrm>
          <a:prstGeom prst="rect">
            <a:avLst/>
          </a:prstGeom>
        </p:spPr>
      </p:pic>
      <p:sp>
        <p:nvSpPr>
          <p:cNvPr id="6" name="TextBox 5">
            <a:extLst>
              <a:ext uri="{FF2B5EF4-FFF2-40B4-BE49-F238E27FC236}">
                <a16:creationId xmlns:a16="http://schemas.microsoft.com/office/drawing/2014/main" id="{0CC171CC-B4F0-3707-D139-0B06E80CE464}"/>
              </a:ext>
            </a:extLst>
          </p:cNvPr>
          <p:cNvSpPr txBox="1"/>
          <p:nvPr/>
        </p:nvSpPr>
        <p:spPr>
          <a:xfrm>
            <a:off x="3581400" y="821386"/>
            <a:ext cx="105156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HƯỚNG DẪN THỰC HIỆN </a:t>
            </a:r>
          </a:p>
        </p:txBody>
      </p:sp>
      <p:sp>
        <p:nvSpPr>
          <p:cNvPr id="7" name="TextBox 6">
            <a:extLst>
              <a:ext uri="{FF2B5EF4-FFF2-40B4-BE49-F238E27FC236}">
                <a16:creationId xmlns:a16="http://schemas.microsoft.com/office/drawing/2014/main" id="{8225080E-6E3B-9662-50DE-5DAD8D40E851}"/>
              </a:ext>
            </a:extLst>
          </p:cNvPr>
          <p:cNvSpPr txBox="1"/>
          <p:nvPr/>
        </p:nvSpPr>
        <p:spPr>
          <a:xfrm>
            <a:off x="10765724" y="3517982"/>
            <a:ext cx="6662552" cy="4594912"/>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Bước 1. </a:t>
            </a:r>
            <a:r>
              <a:rPr lang="en-US" sz="4000">
                <a:latin typeface="Arial" panose="020B0604020202020204" pitchFamily="34" charset="0"/>
                <a:cs typeface="Arial" panose="020B0604020202020204" pitchFamily="34" charset="0"/>
              </a:rPr>
              <a:t>Khởi động phần mềm trình chiếu</a:t>
            </a:r>
          </a:p>
          <a:p>
            <a:pPr algn="just">
              <a:lnSpc>
                <a:spcPct val="150000"/>
              </a:lnSpc>
            </a:pPr>
            <a:r>
              <a:rPr lang="en-US" sz="4000" b="1">
                <a:latin typeface="Arial" panose="020B0604020202020204" pitchFamily="34" charset="0"/>
                <a:cs typeface="Arial" panose="020B0604020202020204" pitchFamily="34" charset="0"/>
              </a:rPr>
              <a:t>Bước 2. </a:t>
            </a:r>
            <a:r>
              <a:rPr lang="en-US" sz="4000">
                <a:latin typeface="Arial" panose="020B0604020202020204" pitchFamily="34" charset="0"/>
                <a:cs typeface="Arial" panose="020B0604020202020204" pitchFamily="34" charset="0"/>
              </a:rPr>
              <a:t>Mở tệp trình chiếu </a:t>
            </a:r>
            <a:r>
              <a:rPr lang="en-US" sz="4000">
                <a:solidFill>
                  <a:schemeClr val="accent6">
                    <a:lumMod val="75000"/>
                  </a:schemeClr>
                </a:solidFill>
                <a:latin typeface="Arial" panose="020B0604020202020204" pitchFamily="34" charset="0"/>
                <a:cs typeface="Arial" panose="020B0604020202020204" pitchFamily="34" charset="0"/>
              </a:rPr>
              <a:t>Canh dep que huong </a:t>
            </a:r>
            <a:r>
              <a:rPr lang="en-US" sz="4000">
                <a:latin typeface="Arial" panose="020B0604020202020204" pitchFamily="34" charset="0"/>
                <a:cs typeface="Arial" panose="020B0604020202020204" pitchFamily="34" charset="0"/>
              </a:rPr>
              <a:t>đã lưu ở Bài 7 </a:t>
            </a:r>
          </a:p>
        </p:txBody>
      </p:sp>
      <p:pic>
        <p:nvPicPr>
          <p:cNvPr id="14" name="Picture 13">
            <a:extLst>
              <a:ext uri="{FF2B5EF4-FFF2-40B4-BE49-F238E27FC236}">
                <a16:creationId xmlns:a16="http://schemas.microsoft.com/office/drawing/2014/main" id="{357FF488-E247-715F-B490-45298A42E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946" y="2627568"/>
            <a:ext cx="10656975" cy="6375740"/>
          </a:xfrm>
          <a:prstGeom prst="rect">
            <a:avLst/>
          </a:prstGeom>
        </p:spPr>
      </p:pic>
      <p:pic>
        <p:nvPicPr>
          <p:cNvPr id="15" name="Picture 3">
            <a:extLst>
              <a:ext uri="{FF2B5EF4-FFF2-40B4-BE49-F238E27FC236}">
                <a16:creationId xmlns:a16="http://schemas.microsoft.com/office/drawing/2014/main" id="{3A6C7EE1-EDD0-D10A-D6B6-9BDB72D92E12}"/>
              </a:ext>
            </a:extLst>
          </p:cNvPr>
          <p:cNvPicPr>
            <a:picLocks noChangeAspect="1"/>
          </p:cNvPicPr>
          <p:nvPr/>
        </p:nvPicPr>
        <p:blipFill>
          <a:blip r:embed="rId2"/>
          <a:srcRect b="19090"/>
          <a:stretch>
            <a:fillRect/>
          </a:stretch>
        </p:blipFill>
        <p:spPr>
          <a:xfrm>
            <a:off x="-2002729" y="7581900"/>
            <a:ext cx="5724906" cy="4081966"/>
          </a:xfrm>
          <a:prstGeom prst="rect">
            <a:avLst/>
          </a:prstGeom>
        </p:spPr>
      </p:pic>
    </p:spTree>
    <p:extLst>
      <p:ext uri="{BB962C8B-B14F-4D97-AF65-F5344CB8AC3E}">
        <p14:creationId xmlns:p14="http://schemas.microsoft.com/office/powerpoint/2010/main" val="420753414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74519">
            <a:off x="16361012" y="209392"/>
            <a:ext cx="1676451" cy="2008819"/>
          </a:xfrm>
          <a:prstGeom prst="rect">
            <a:avLst/>
          </a:prstGeom>
        </p:spPr>
      </p:pic>
      <p:sp>
        <p:nvSpPr>
          <p:cNvPr id="6" name="TextBox 5">
            <a:extLst>
              <a:ext uri="{FF2B5EF4-FFF2-40B4-BE49-F238E27FC236}">
                <a16:creationId xmlns:a16="http://schemas.microsoft.com/office/drawing/2014/main" id="{0CC171CC-B4F0-3707-D139-0B06E80CE464}"/>
              </a:ext>
            </a:extLst>
          </p:cNvPr>
          <p:cNvSpPr txBox="1"/>
          <p:nvPr/>
        </p:nvSpPr>
        <p:spPr>
          <a:xfrm>
            <a:off x="3581400" y="821386"/>
            <a:ext cx="105156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HƯỚNG DẪN THỰC HIỆN </a:t>
            </a:r>
          </a:p>
        </p:txBody>
      </p:sp>
      <p:sp>
        <p:nvSpPr>
          <p:cNvPr id="7" name="TextBox 6">
            <a:extLst>
              <a:ext uri="{FF2B5EF4-FFF2-40B4-BE49-F238E27FC236}">
                <a16:creationId xmlns:a16="http://schemas.microsoft.com/office/drawing/2014/main" id="{8225080E-6E3B-9662-50DE-5DAD8D40E851}"/>
              </a:ext>
            </a:extLst>
          </p:cNvPr>
          <p:cNvSpPr txBox="1"/>
          <p:nvPr/>
        </p:nvSpPr>
        <p:spPr>
          <a:xfrm>
            <a:off x="990600" y="1770993"/>
            <a:ext cx="15313547" cy="901593"/>
          </a:xfrm>
          <a:prstGeom prst="rect">
            <a:avLst/>
          </a:prstGeom>
          <a:noFill/>
        </p:spPr>
        <p:txBody>
          <a:bodyPr wrap="square" rtlCol="0">
            <a:spAutoFit/>
          </a:bodyPr>
          <a:lstStyle/>
          <a:p>
            <a:pPr algn="just">
              <a:lnSpc>
                <a:spcPct val="150000"/>
              </a:lnSpc>
            </a:pPr>
            <a:r>
              <a:rPr lang="en-US" sz="4000" b="1" i="1">
                <a:latin typeface="Arial" panose="020B0604020202020204" pitchFamily="34" charset="0"/>
                <a:cs typeface="Arial" panose="020B0604020202020204" pitchFamily="34" charset="0"/>
              </a:rPr>
              <a:t>a. Để định dạng font chữ, kiểu chữ, cỡ chữ em làm như sau: </a:t>
            </a:r>
          </a:p>
        </p:txBody>
      </p:sp>
      <p:sp>
        <p:nvSpPr>
          <p:cNvPr id="2" name="TextBox 1">
            <a:extLst>
              <a:ext uri="{FF2B5EF4-FFF2-40B4-BE49-F238E27FC236}">
                <a16:creationId xmlns:a16="http://schemas.microsoft.com/office/drawing/2014/main" id="{DADAC714-2E92-C210-EFF2-89AB7F09F1A6}"/>
              </a:ext>
            </a:extLst>
          </p:cNvPr>
          <p:cNvSpPr txBox="1"/>
          <p:nvPr/>
        </p:nvSpPr>
        <p:spPr>
          <a:xfrm>
            <a:off x="1137313" y="7581900"/>
            <a:ext cx="11582400" cy="707886"/>
          </a:xfrm>
          <a:prstGeom prst="rect">
            <a:avLst/>
          </a:prstGeom>
          <a:noFill/>
        </p:spPr>
        <p:txBody>
          <a:bodyPr wrap="square" rtlCol="0">
            <a:spAutoFit/>
          </a:bodyPr>
          <a:lstStyle/>
          <a:p>
            <a:r>
              <a:rPr lang="en-US" sz="4000" b="1">
                <a:solidFill>
                  <a:schemeClr val="accent6">
                    <a:lumMod val="75000"/>
                  </a:schemeClr>
                </a:solidFill>
                <a:latin typeface="Arial" panose="020B0604020202020204" pitchFamily="34" charset="0"/>
                <a:cs typeface="Arial" panose="020B0604020202020204" pitchFamily="34" charset="0"/>
              </a:rPr>
              <a:t>Bước 2. </a:t>
            </a:r>
            <a:r>
              <a:rPr lang="en-US" sz="4000">
                <a:latin typeface="Arial" panose="020B0604020202020204" pitchFamily="34" charset="0"/>
                <a:cs typeface="Arial" panose="020B0604020202020204" pitchFamily="34" charset="0"/>
              </a:rPr>
              <a:t>Thực hiện định dạng văn bản</a:t>
            </a:r>
          </a:p>
        </p:txBody>
      </p:sp>
      <p:pic>
        <p:nvPicPr>
          <p:cNvPr id="5" name="Picture 4">
            <a:extLst>
              <a:ext uri="{FF2B5EF4-FFF2-40B4-BE49-F238E27FC236}">
                <a16:creationId xmlns:a16="http://schemas.microsoft.com/office/drawing/2014/main" id="{35746426-C41D-4CB3-FAC5-A60F20CEB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4319220"/>
            <a:ext cx="14281115" cy="2555979"/>
          </a:xfrm>
          <a:prstGeom prst="rect">
            <a:avLst/>
          </a:prstGeom>
        </p:spPr>
      </p:pic>
      <p:sp>
        <p:nvSpPr>
          <p:cNvPr id="8" name="TextBox 7">
            <a:extLst>
              <a:ext uri="{FF2B5EF4-FFF2-40B4-BE49-F238E27FC236}">
                <a16:creationId xmlns:a16="http://schemas.microsoft.com/office/drawing/2014/main" id="{07C67C26-4324-118A-8904-5E00DD878A85}"/>
              </a:ext>
            </a:extLst>
          </p:cNvPr>
          <p:cNvSpPr txBox="1"/>
          <p:nvPr/>
        </p:nvSpPr>
        <p:spPr>
          <a:xfrm>
            <a:off x="1143000" y="3251665"/>
            <a:ext cx="11582400" cy="707886"/>
          </a:xfrm>
          <a:prstGeom prst="rect">
            <a:avLst/>
          </a:prstGeom>
          <a:noFill/>
        </p:spPr>
        <p:txBody>
          <a:bodyPr wrap="square" rtlCol="0">
            <a:spAutoFit/>
          </a:bodyPr>
          <a:lstStyle/>
          <a:p>
            <a:r>
              <a:rPr lang="en-US" sz="4000" b="1">
                <a:solidFill>
                  <a:schemeClr val="accent6">
                    <a:lumMod val="75000"/>
                  </a:schemeClr>
                </a:solidFill>
                <a:latin typeface="Arial" panose="020B0604020202020204" pitchFamily="34" charset="0"/>
                <a:cs typeface="Arial" panose="020B0604020202020204" pitchFamily="34" charset="0"/>
              </a:rPr>
              <a:t>Bước 1. </a:t>
            </a:r>
            <a:r>
              <a:rPr lang="en-US" sz="4000">
                <a:latin typeface="Arial" panose="020B0604020202020204" pitchFamily="34" charset="0"/>
                <a:cs typeface="Arial" panose="020B0604020202020204" pitchFamily="34" charset="0"/>
              </a:rPr>
              <a:t>Chọn phần văn bản cần định dạng </a:t>
            </a:r>
          </a:p>
        </p:txBody>
      </p:sp>
    </p:spTree>
    <p:extLst>
      <p:ext uri="{BB962C8B-B14F-4D97-AF65-F5344CB8AC3E}">
        <p14:creationId xmlns:p14="http://schemas.microsoft.com/office/powerpoint/2010/main" val="366231309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74519">
            <a:off x="16361012" y="209392"/>
            <a:ext cx="1676451" cy="2008819"/>
          </a:xfrm>
          <a:prstGeom prst="rect">
            <a:avLst/>
          </a:prstGeom>
        </p:spPr>
      </p:pic>
      <p:sp>
        <p:nvSpPr>
          <p:cNvPr id="6" name="TextBox 5">
            <a:extLst>
              <a:ext uri="{FF2B5EF4-FFF2-40B4-BE49-F238E27FC236}">
                <a16:creationId xmlns:a16="http://schemas.microsoft.com/office/drawing/2014/main" id="{0CC171CC-B4F0-3707-D139-0B06E80CE464}"/>
              </a:ext>
            </a:extLst>
          </p:cNvPr>
          <p:cNvSpPr txBox="1"/>
          <p:nvPr/>
        </p:nvSpPr>
        <p:spPr>
          <a:xfrm>
            <a:off x="3581400" y="821386"/>
            <a:ext cx="105156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HƯỚNG DẪN THỰC HIỆN </a:t>
            </a:r>
          </a:p>
        </p:txBody>
      </p:sp>
      <p:sp>
        <p:nvSpPr>
          <p:cNvPr id="7" name="TextBox 6">
            <a:extLst>
              <a:ext uri="{FF2B5EF4-FFF2-40B4-BE49-F238E27FC236}">
                <a16:creationId xmlns:a16="http://schemas.microsoft.com/office/drawing/2014/main" id="{8225080E-6E3B-9662-50DE-5DAD8D40E851}"/>
              </a:ext>
            </a:extLst>
          </p:cNvPr>
          <p:cNvSpPr txBox="1"/>
          <p:nvPr/>
        </p:nvSpPr>
        <p:spPr>
          <a:xfrm>
            <a:off x="990600" y="1770993"/>
            <a:ext cx="15313547" cy="901593"/>
          </a:xfrm>
          <a:prstGeom prst="rect">
            <a:avLst/>
          </a:prstGeom>
          <a:noFill/>
        </p:spPr>
        <p:txBody>
          <a:bodyPr wrap="square" rtlCol="0">
            <a:spAutoFit/>
          </a:bodyPr>
          <a:lstStyle/>
          <a:p>
            <a:pPr algn="just">
              <a:lnSpc>
                <a:spcPct val="150000"/>
              </a:lnSpc>
            </a:pPr>
            <a:r>
              <a:rPr lang="en-US" sz="4000" b="1" i="1">
                <a:latin typeface="Arial" panose="020B0604020202020204" pitchFamily="34" charset="0"/>
                <a:cs typeface="Arial" panose="020B0604020202020204" pitchFamily="34" charset="0"/>
              </a:rPr>
              <a:t>b. Để định dạng gạch đầu dòng em thực hiện như sau: </a:t>
            </a:r>
          </a:p>
        </p:txBody>
      </p:sp>
      <p:pic>
        <p:nvPicPr>
          <p:cNvPr id="9" name="Picture 8">
            <a:extLst>
              <a:ext uri="{FF2B5EF4-FFF2-40B4-BE49-F238E27FC236}">
                <a16:creationId xmlns:a16="http://schemas.microsoft.com/office/drawing/2014/main" id="{2FB5087D-C4FC-7638-DBAF-B9CF5AF777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2426" y="3164250"/>
            <a:ext cx="15313547" cy="6101492"/>
          </a:xfrm>
          <a:prstGeom prst="rect">
            <a:avLst/>
          </a:prstGeom>
        </p:spPr>
      </p:pic>
    </p:spTree>
    <p:extLst>
      <p:ext uri="{BB962C8B-B14F-4D97-AF65-F5344CB8AC3E}">
        <p14:creationId xmlns:p14="http://schemas.microsoft.com/office/powerpoint/2010/main" val="9258856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74519">
            <a:off x="16361012" y="209392"/>
            <a:ext cx="1676451" cy="2008819"/>
          </a:xfrm>
          <a:prstGeom prst="rect">
            <a:avLst/>
          </a:prstGeom>
        </p:spPr>
      </p:pic>
      <p:sp>
        <p:nvSpPr>
          <p:cNvPr id="6" name="TextBox 5">
            <a:extLst>
              <a:ext uri="{FF2B5EF4-FFF2-40B4-BE49-F238E27FC236}">
                <a16:creationId xmlns:a16="http://schemas.microsoft.com/office/drawing/2014/main" id="{0CC171CC-B4F0-3707-D139-0B06E80CE464}"/>
              </a:ext>
            </a:extLst>
          </p:cNvPr>
          <p:cNvSpPr txBox="1"/>
          <p:nvPr/>
        </p:nvSpPr>
        <p:spPr>
          <a:xfrm>
            <a:off x="3581400" y="821386"/>
            <a:ext cx="105156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HƯỚNG DẪN THỰC HIỆN </a:t>
            </a:r>
          </a:p>
        </p:txBody>
      </p:sp>
      <p:sp>
        <p:nvSpPr>
          <p:cNvPr id="7" name="TextBox 6">
            <a:extLst>
              <a:ext uri="{FF2B5EF4-FFF2-40B4-BE49-F238E27FC236}">
                <a16:creationId xmlns:a16="http://schemas.microsoft.com/office/drawing/2014/main" id="{8225080E-6E3B-9662-50DE-5DAD8D40E851}"/>
              </a:ext>
            </a:extLst>
          </p:cNvPr>
          <p:cNvSpPr txBox="1"/>
          <p:nvPr/>
        </p:nvSpPr>
        <p:spPr>
          <a:xfrm>
            <a:off x="990600" y="1770993"/>
            <a:ext cx="15313547" cy="901593"/>
          </a:xfrm>
          <a:prstGeom prst="rect">
            <a:avLst/>
          </a:prstGeom>
          <a:noFill/>
        </p:spPr>
        <p:txBody>
          <a:bodyPr wrap="square" rtlCol="0">
            <a:spAutoFit/>
          </a:bodyPr>
          <a:lstStyle/>
          <a:p>
            <a:pPr algn="just">
              <a:lnSpc>
                <a:spcPct val="150000"/>
              </a:lnSpc>
            </a:pPr>
            <a:r>
              <a:rPr lang="en-US" sz="4000" b="1" i="1">
                <a:latin typeface="Arial" panose="020B0604020202020204" pitchFamily="34" charset="0"/>
                <a:cs typeface="Arial" panose="020B0604020202020204" pitchFamily="34" charset="0"/>
              </a:rPr>
              <a:t>c. Lưu tệp trình chiếu và thoát khỏi phần mềm: </a:t>
            </a:r>
          </a:p>
        </p:txBody>
      </p:sp>
      <p:grpSp>
        <p:nvGrpSpPr>
          <p:cNvPr id="12" name="Group 11">
            <a:extLst>
              <a:ext uri="{FF2B5EF4-FFF2-40B4-BE49-F238E27FC236}">
                <a16:creationId xmlns:a16="http://schemas.microsoft.com/office/drawing/2014/main" id="{C31F6382-EB3F-1102-F127-B37FE56A3447}"/>
              </a:ext>
            </a:extLst>
          </p:cNvPr>
          <p:cNvGrpSpPr/>
          <p:nvPr/>
        </p:nvGrpSpPr>
        <p:grpSpPr>
          <a:xfrm>
            <a:off x="1033278" y="3261079"/>
            <a:ext cx="14433245" cy="1130358"/>
            <a:chOff x="1676399" y="3255864"/>
            <a:chExt cx="14433245" cy="1130358"/>
          </a:xfrm>
        </p:grpSpPr>
        <p:sp>
          <p:nvSpPr>
            <p:cNvPr id="10" name="TextBox 9">
              <a:extLst>
                <a:ext uri="{FF2B5EF4-FFF2-40B4-BE49-F238E27FC236}">
                  <a16:creationId xmlns:a16="http://schemas.microsoft.com/office/drawing/2014/main" id="{BDC97E22-FA71-F19A-B277-AA7C3DDAC70C}"/>
                </a:ext>
              </a:extLst>
            </p:cNvPr>
            <p:cNvSpPr txBox="1"/>
            <p:nvPr/>
          </p:nvSpPr>
          <p:spPr>
            <a:xfrm>
              <a:off x="1676399" y="3467100"/>
              <a:ext cx="14433245" cy="707886"/>
            </a:xfrm>
            <a:prstGeom prst="rect">
              <a:avLst/>
            </a:prstGeom>
            <a:noFill/>
          </p:spPr>
          <p:txBody>
            <a:bodyPr wrap="square" rtlCol="0">
              <a:spAutoFit/>
            </a:bodyPr>
            <a:lstStyle/>
            <a:p>
              <a:r>
                <a:rPr lang="en-US" sz="4000" b="1">
                  <a:solidFill>
                    <a:schemeClr val="accent6">
                      <a:lumMod val="75000"/>
                    </a:schemeClr>
                  </a:solidFill>
                  <a:latin typeface="Arial" panose="020B0604020202020204" pitchFamily="34" charset="0"/>
                  <a:cs typeface="Arial" panose="020B0604020202020204" pitchFamily="34" charset="0"/>
                </a:rPr>
                <a:t>Bước 1. </a:t>
              </a:r>
              <a:r>
                <a:rPr lang="en-US" sz="4000">
                  <a:latin typeface="Arial" panose="020B0604020202020204" pitchFamily="34" charset="0"/>
                  <a:cs typeface="Arial" panose="020B0604020202020204" pitchFamily="34" charset="0"/>
                </a:rPr>
                <a:t>Nháy chuột vào nút lệnh                            để lưu tệp</a:t>
              </a:r>
            </a:p>
          </p:txBody>
        </p:sp>
        <p:sp>
          <p:nvSpPr>
            <p:cNvPr id="11" name="Rectangle: Rounded Corners 10">
              <a:extLst>
                <a:ext uri="{FF2B5EF4-FFF2-40B4-BE49-F238E27FC236}">
                  <a16:creationId xmlns:a16="http://schemas.microsoft.com/office/drawing/2014/main" id="{03C91B9E-6117-AE98-09E1-24838F841BE4}"/>
                </a:ext>
              </a:extLst>
            </p:cNvPr>
            <p:cNvSpPr/>
            <p:nvPr/>
          </p:nvSpPr>
          <p:spPr>
            <a:xfrm>
              <a:off x="9525000" y="3255864"/>
              <a:ext cx="3352800" cy="1130358"/>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save / save as</a:t>
              </a:r>
            </a:p>
          </p:txBody>
        </p:sp>
      </p:grpSp>
      <p:sp>
        <p:nvSpPr>
          <p:cNvPr id="15" name="TextBox 14">
            <a:extLst>
              <a:ext uri="{FF2B5EF4-FFF2-40B4-BE49-F238E27FC236}">
                <a16:creationId xmlns:a16="http://schemas.microsoft.com/office/drawing/2014/main" id="{52C621EC-3CDD-3EE6-ED45-F006A49995F7}"/>
              </a:ext>
            </a:extLst>
          </p:cNvPr>
          <p:cNvSpPr txBox="1"/>
          <p:nvPr/>
        </p:nvSpPr>
        <p:spPr>
          <a:xfrm>
            <a:off x="990600" y="4889584"/>
            <a:ext cx="14433245" cy="861774"/>
          </a:xfrm>
          <a:prstGeom prst="rect">
            <a:avLst/>
          </a:prstGeom>
          <a:noFill/>
        </p:spPr>
        <p:txBody>
          <a:bodyPr wrap="square" rtlCol="0">
            <a:spAutoFit/>
          </a:bodyPr>
          <a:lstStyle/>
          <a:p>
            <a:r>
              <a:rPr lang="en-US" sz="4000" b="1">
                <a:solidFill>
                  <a:schemeClr val="accent6">
                    <a:lumMod val="75000"/>
                  </a:schemeClr>
                </a:solidFill>
                <a:latin typeface="Arial" panose="020B0604020202020204" pitchFamily="34" charset="0"/>
                <a:cs typeface="Arial" panose="020B0604020202020204" pitchFamily="34" charset="0"/>
              </a:rPr>
              <a:t>Bước 2. </a:t>
            </a:r>
            <a:r>
              <a:rPr lang="en-US" sz="4000">
                <a:latin typeface="Arial" panose="020B0604020202020204" pitchFamily="34" charset="0"/>
                <a:cs typeface="Arial" panose="020B0604020202020204" pitchFamily="34" charset="0"/>
              </a:rPr>
              <a:t>Nháy chuột vào nút lệnh </a:t>
            </a:r>
            <a:r>
              <a:rPr lang="en-US" sz="5000">
                <a:latin typeface="Arial" panose="020B0604020202020204" pitchFamily="34" charset="0"/>
                <a:cs typeface="Arial" panose="020B0604020202020204" pitchFamily="34" charset="0"/>
                <a:sym typeface="Wingdings" panose="05000000000000000000" pitchFamily="2" charset="2"/>
              </a:rPr>
              <a:t> </a:t>
            </a:r>
            <a:r>
              <a:rPr lang="en-US" sz="4000">
                <a:latin typeface="Arial" panose="020B0604020202020204" pitchFamily="34" charset="0"/>
                <a:cs typeface="Arial" panose="020B0604020202020204" pitchFamily="34" charset="0"/>
              </a:rPr>
              <a:t>để thoát khỏi phần mềm </a:t>
            </a:r>
          </a:p>
        </p:txBody>
      </p:sp>
      <p:pic>
        <p:nvPicPr>
          <p:cNvPr id="17" name="Picture 4">
            <a:extLst>
              <a:ext uri="{FF2B5EF4-FFF2-40B4-BE49-F238E27FC236}">
                <a16:creationId xmlns:a16="http://schemas.microsoft.com/office/drawing/2014/main" id="{1C0C61FB-501B-48A7-D07A-6BAB01453598}"/>
              </a:ext>
            </a:extLst>
          </p:cNvPr>
          <p:cNvPicPr>
            <a:picLocks noChangeAspect="1"/>
          </p:cNvPicPr>
          <p:nvPr/>
        </p:nvPicPr>
        <p:blipFill>
          <a:blip r:embed="rId2"/>
          <a:srcRect/>
          <a:stretch>
            <a:fillRect/>
          </a:stretch>
        </p:blipFill>
        <p:spPr>
          <a:xfrm>
            <a:off x="-4871063" y="6856129"/>
            <a:ext cx="7403305" cy="6524163"/>
          </a:xfrm>
          <a:prstGeom prst="rect">
            <a:avLst/>
          </a:prstGeom>
        </p:spPr>
      </p:pic>
      <p:pic>
        <p:nvPicPr>
          <p:cNvPr id="18" name="Picture 5">
            <a:extLst>
              <a:ext uri="{FF2B5EF4-FFF2-40B4-BE49-F238E27FC236}">
                <a16:creationId xmlns:a16="http://schemas.microsoft.com/office/drawing/2014/main" id="{9B2819EB-D67F-0924-B213-46427AE48D61}"/>
              </a:ext>
            </a:extLst>
          </p:cNvPr>
          <p:cNvPicPr>
            <a:picLocks noChangeAspect="1"/>
          </p:cNvPicPr>
          <p:nvPr/>
        </p:nvPicPr>
        <p:blipFill>
          <a:blip r:embed="rId5"/>
          <a:srcRect/>
          <a:stretch>
            <a:fillRect/>
          </a:stretch>
        </p:blipFill>
        <p:spPr>
          <a:xfrm rot="2454020">
            <a:off x="-1293503" y="6205499"/>
            <a:ext cx="2260835" cy="1879319"/>
          </a:xfrm>
          <a:prstGeom prst="rect">
            <a:avLst/>
          </a:prstGeom>
        </p:spPr>
      </p:pic>
      <p:pic>
        <p:nvPicPr>
          <p:cNvPr id="19" name="Picture 14">
            <a:extLst>
              <a:ext uri="{FF2B5EF4-FFF2-40B4-BE49-F238E27FC236}">
                <a16:creationId xmlns:a16="http://schemas.microsoft.com/office/drawing/2014/main" id="{23A2C3B2-6FE2-F9E9-04AC-0F65F8655F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59369">
            <a:off x="222350" y="8207380"/>
            <a:ext cx="1676451" cy="2008819"/>
          </a:xfrm>
          <a:prstGeom prst="rect">
            <a:avLst/>
          </a:prstGeom>
        </p:spPr>
      </p:pic>
    </p:spTree>
    <p:extLst>
      <p:ext uri="{BB962C8B-B14F-4D97-AF65-F5344CB8AC3E}">
        <p14:creationId xmlns:p14="http://schemas.microsoft.com/office/powerpoint/2010/main" val="19961429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990088" y="201953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latin typeface="Arial" panose="020B0604020202020204" pitchFamily="34" charset="0"/>
                <a:cs typeface="Arial" panose="020B0604020202020204" pitchFamily="34" charset="0"/>
              </a:rPr>
              <a:t>Câu 1. </a:t>
            </a:r>
            <a:r>
              <a:rPr lang="vi-VN" sz="4800" noProof="1">
                <a:solidFill>
                  <a:prstClr val="black"/>
                </a:solidFill>
                <a:latin typeface="Arial" panose="020B0604020202020204" pitchFamily="34" charset="0"/>
                <a:cs typeface="Arial" panose="020B0604020202020204" pitchFamily="34" charset="0"/>
              </a:rPr>
              <a:t>Để cụm từ "Trường em" có kiểu đậm và nghiêng, em sử dụng nút lệnh nào?</a:t>
            </a:r>
          </a:p>
        </p:txBody>
      </p:sp>
      <p:sp>
        <p:nvSpPr>
          <p:cNvPr id="5" name="Đáp án đúng">
            <a:extLst>
              <a:ext uri="{FF2B5EF4-FFF2-40B4-BE49-F238E27FC236}">
                <a16:creationId xmlns:a16="http://schemas.microsoft.com/office/drawing/2014/main" id="{8B66CBE4-2DB9-BCF7-D1C4-281B894BFE17}"/>
              </a:ext>
            </a:extLst>
          </p:cNvPr>
          <p:cNvSpPr/>
          <p:nvPr/>
        </p:nvSpPr>
        <p:spPr>
          <a:xfrm>
            <a:off x="9831760" y="5469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C. </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990088" y="54693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A. </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990088" y="793021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B. </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831760" y="792156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D. Đáp án khác</a:t>
            </a:r>
            <a:endParaRPr lang="vi-VN" sz="48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44859" y="5909966"/>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97252" y="8351051"/>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359159" y="8351051"/>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97252" y="5876287"/>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9" name="TextBox 8">
            <a:extLst>
              <a:ext uri="{FF2B5EF4-FFF2-40B4-BE49-F238E27FC236}">
                <a16:creationId xmlns:a16="http://schemas.microsoft.com/office/drawing/2014/main" id="{2D91A6FE-6CF0-AE7E-1063-A3DE46A3994F}"/>
              </a:ext>
            </a:extLst>
          </p:cNvPr>
          <p:cNvSpPr txBox="1"/>
          <p:nvPr/>
        </p:nvSpPr>
        <p:spPr>
          <a:xfrm>
            <a:off x="4543538" y="855904"/>
            <a:ext cx="9200925" cy="944618"/>
          </a:xfrm>
          <a:prstGeom prst="rect">
            <a:avLst/>
          </a:prstGeom>
        </p:spPr>
        <p:txBody>
          <a:bodyPr wrap="square" lIns="0" tIns="0" rIns="0" bIns="0" rtlCol="0" anchor="t">
            <a:spAutoFit/>
          </a:bodyPr>
          <a:lstStyle/>
          <a:p>
            <a:pPr algn="ctr" defTabSz="914445">
              <a:lnSpc>
                <a:spcPts val="8001"/>
              </a:lnSpc>
              <a:spcBef>
                <a:spcPct val="0"/>
              </a:spcBef>
            </a:pPr>
            <a:r>
              <a:rPr lang="en-US" sz="6000" b="1" spc="-80" dirty="0">
                <a:solidFill>
                  <a:srgbClr val="000000"/>
                </a:solidFill>
                <a:latin typeface="Arial" panose="020B0604020202020204" pitchFamily="34" charset="0"/>
                <a:cs typeface="Arial" panose="020B0604020202020204" pitchFamily="34" charset="0"/>
              </a:rPr>
              <a:t>TRÒ CHƠI TRẮC NGHIỆM</a:t>
            </a:r>
          </a:p>
        </p:txBody>
      </p:sp>
      <p:pic>
        <p:nvPicPr>
          <p:cNvPr id="15" name="Picture 14">
            <a:extLst>
              <a:ext uri="{FF2B5EF4-FFF2-40B4-BE49-F238E27FC236}">
                <a16:creationId xmlns:a16="http://schemas.microsoft.com/office/drawing/2014/main" id="{7201DFE4-9D45-D4EB-6EA8-726A82F8DB31}"/>
              </a:ext>
            </a:extLst>
          </p:cNvPr>
          <p:cNvPicPr>
            <a:picLocks noChangeAspect="1"/>
          </p:cNvPicPr>
          <p:nvPr/>
        </p:nvPicPr>
        <p:blipFill rotWithShape="1">
          <a:blip r:embed="rId11">
            <a:extLst>
              <a:ext uri="{28A0092B-C50C-407E-A947-70E740481C1C}">
                <a14:useLocalDpi xmlns:a14="http://schemas.microsoft.com/office/drawing/2010/main" val="0"/>
              </a:ext>
            </a:extLst>
          </a:blip>
          <a:srcRect l="4411" r="76131"/>
          <a:stretch/>
        </p:blipFill>
        <p:spPr>
          <a:xfrm>
            <a:off x="3389797" y="5488939"/>
            <a:ext cx="3558398" cy="1781762"/>
          </a:xfrm>
          <a:prstGeom prst="rect">
            <a:avLst/>
          </a:prstGeom>
        </p:spPr>
      </p:pic>
      <p:pic>
        <p:nvPicPr>
          <p:cNvPr id="16" name="Picture 15">
            <a:extLst>
              <a:ext uri="{FF2B5EF4-FFF2-40B4-BE49-F238E27FC236}">
                <a16:creationId xmlns:a16="http://schemas.microsoft.com/office/drawing/2014/main" id="{E9D3FC18-6B09-A5C9-1A79-2B5DBCD66475}"/>
              </a:ext>
            </a:extLst>
          </p:cNvPr>
          <p:cNvPicPr>
            <a:picLocks noChangeAspect="1"/>
          </p:cNvPicPr>
          <p:nvPr/>
        </p:nvPicPr>
        <p:blipFill rotWithShape="1">
          <a:blip r:embed="rId11">
            <a:extLst>
              <a:ext uri="{28A0092B-C50C-407E-A947-70E740481C1C}">
                <a14:useLocalDpi xmlns:a14="http://schemas.microsoft.com/office/drawing/2010/main" val="0"/>
              </a:ext>
            </a:extLst>
          </a:blip>
          <a:srcRect l="40162" t="7457" r="40380" b="-7457"/>
          <a:stretch/>
        </p:blipFill>
        <p:spPr>
          <a:xfrm>
            <a:off x="3319310" y="8011805"/>
            <a:ext cx="3558398" cy="1781762"/>
          </a:xfrm>
          <a:prstGeom prst="rect">
            <a:avLst/>
          </a:prstGeom>
        </p:spPr>
      </p:pic>
      <p:pic>
        <p:nvPicPr>
          <p:cNvPr id="17" name="Picture 16">
            <a:extLst>
              <a:ext uri="{FF2B5EF4-FFF2-40B4-BE49-F238E27FC236}">
                <a16:creationId xmlns:a16="http://schemas.microsoft.com/office/drawing/2014/main" id="{E6A763E0-A22A-C8E2-7A8F-41CE3FD08793}"/>
              </a:ext>
            </a:extLst>
          </p:cNvPr>
          <p:cNvPicPr>
            <a:picLocks noChangeAspect="1"/>
          </p:cNvPicPr>
          <p:nvPr/>
        </p:nvPicPr>
        <p:blipFill rotWithShape="1">
          <a:blip r:embed="rId11">
            <a:extLst>
              <a:ext uri="{28A0092B-C50C-407E-A947-70E740481C1C}">
                <a14:useLocalDpi xmlns:a14="http://schemas.microsoft.com/office/drawing/2010/main" val="0"/>
              </a:ext>
            </a:extLst>
          </a:blip>
          <a:srcRect l="75980" r="5378"/>
          <a:stretch/>
        </p:blipFill>
        <p:spPr>
          <a:xfrm>
            <a:off x="11489178" y="5488939"/>
            <a:ext cx="3409026" cy="1781762"/>
          </a:xfrm>
          <a:prstGeom prst="rect">
            <a:avLst/>
          </a:prstGeom>
        </p:spPr>
      </p:pic>
    </p:spTree>
    <p:extLst>
      <p:ext uri="{BB962C8B-B14F-4D97-AF65-F5344CB8AC3E}">
        <p14:creationId xmlns:p14="http://schemas.microsoft.com/office/powerpoint/2010/main" val="919826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5"/>
                                        </p:tgtEl>
                                        <p:attrNameLst>
                                          <p:attrName>fillcolor</p:attrName>
                                        </p:attrNameLst>
                                      </p:cBhvr>
                                      <p:to>
                                        <a:srgbClr val="92D050"/>
                                      </p:to>
                                    </p:animClr>
                                    <p:set>
                                      <p:cBhvr>
                                        <p:cTn id="36" dur="500" fill="hold"/>
                                        <p:tgtEl>
                                          <p:spTgt spid="5"/>
                                        </p:tgtEl>
                                        <p:attrNameLst>
                                          <p:attrName>fill.type</p:attrName>
                                        </p:attrNameLst>
                                      </p:cBhvr>
                                      <p:to>
                                        <p:strVal val="solid"/>
                                      </p:to>
                                    </p:set>
                                    <p:set>
                                      <p:cBhvr>
                                        <p:cTn id="37" dur="500" fill="hold"/>
                                        <p:tgtEl>
                                          <p:spTgt spid="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35" fill="hold"/>
                                        <p:tgtEl>
                                          <p:spTgt spid="3"/>
                                        </p:tgtEl>
                                      </p:cBhvr>
                                    </p:cmd>
                                  </p:childTnLst>
                                </p:cTn>
                              </p:par>
                              <p:par>
                                <p:cTn id="40" presetID="1" presetClass="entr" presetSubtype="0" fill="hold" nodeType="withEffect">
                                  <p:stCondLst>
                                    <p:cond delay="0"/>
                                  </p:stCondLst>
                                  <p:childTnLst>
                                    <p:set>
                                      <p:cBhvr>
                                        <p:cTn id="41" dur="1" fill="hold">
                                          <p:stCondLst>
                                            <p:cond delay="9"/>
                                          </p:stCondLst>
                                        </p:cTn>
                                        <p:tgtEl>
                                          <p:spTgt spid="10"/>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45" fill="hold" display="0">
                  <p:stCondLst>
                    <p:cond delay="indefinite"/>
                  </p:stCondLst>
                  <p:endCondLst>
                    <p:cond evt="onStopAudio" delay="0">
                      <p:tgtEl>
                        <p:sldTgt/>
                      </p:tgtEl>
                    </p:cond>
                  </p:endCondLst>
                </p:cTn>
                <p:tgtEl>
                  <p:spTgt spid="3"/>
                </p:tgtEl>
              </p:cMediaNode>
            </p:audio>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6"/>
                                        </p:tgtEl>
                                        <p:attrNameLst>
                                          <p:attrName>fillcolor</p:attrName>
                                        </p:attrNameLst>
                                      </p:cBhvr>
                                      <p:to>
                                        <a:srgbClr val="D99694"/>
                                      </p:to>
                                    </p:animClr>
                                    <p:set>
                                      <p:cBhvr>
                                        <p:cTn id="51" dur="500" fill="hold"/>
                                        <p:tgtEl>
                                          <p:spTgt spid="6"/>
                                        </p:tgtEl>
                                        <p:attrNameLst>
                                          <p:attrName>fill.type</p:attrName>
                                        </p:attrNameLst>
                                      </p:cBhvr>
                                      <p:to>
                                        <p:strVal val="solid"/>
                                      </p:to>
                                    </p:set>
                                    <p:set>
                                      <p:cBhvr>
                                        <p:cTn id="52" dur="500" fill="hold"/>
                                        <p:tgtEl>
                                          <p:spTgt spid="6"/>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4"/>
                                        </p:tgtEl>
                                      </p:cBhvr>
                                    </p:cmd>
                                  </p:childTnLst>
                                </p:cTn>
                              </p:par>
                              <p:par>
                                <p:cTn id="55" presetID="1"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6"/>
                                        </p:tgtEl>
                                      </p:cBhvr>
                                    </p:animEffect>
                                    <p:animScale>
                                      <p:cBhvr>
                                        <p:cTn id="59"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60" fill="hold" display="0">
                  <p:stCondLst>
                    <p:cond delay="indefinite"/>
                  </p:stCondLst>
                  <p:endCondLst>
                    <p:cond evt="onStopAudio" delay="0">
                      <p:tgtEl>
                        <p:sldTgt/>
                      </p:tgtEl>
                    </p:cond>
                  </p:endCondLst>
                </p:cTn>
                <p:tgtEl>
                  <p:spTgt spid="4"/>
                </p:tgtEl>
              </p:cMediaNode>
            </p:audio>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7"/>
                                        </p:tgtEl>
                                        <p:attrNameLst>
                                          <p:attrName>fillcolor</p:attrName>
                                        </p:attrNameLst>
                                      </p:cBhvr>
                                      <p:to>
                                        <a:srgbClr val="D99694"/>
                                      </p:to>
                                    </p:animClr>
                                    <p:set>
                                      <p:cBhvr>
                                        <p:cTn id="66" dur="500" fill="hold"/>
                                        <p:tgtEl>
                                          <p:spTgt spid="7"/>
                                        </p:tgtEl>
                                        <p:attrNameLst>
                                          <p:attrName>fill.type</p:attrName>
                                        </p:attrNameLst>
                                      </p:cBhvr>
                                      <p:to>
                                        <p:strVal val="solid"/>
                                      </p:to>
                                    </p:set>
                                    <p:set>
                                      <p:cBhvr>
                                        <p:cTn id="67" dur="500" fill="hold"/>
                                        <p:tgtEl>
                                          <p:spTgt spid="7"/>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1"/>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7"/>
                                        </p:tgtEl>
                                      </p:cBhvr>
                                    </p:animEffect>
                                    <p:animScale>
                                      <p:cBhvr>
                                        <p:cTn id="74"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500" fill="hold"/>
                                        <p:tgtEl>
                                          <p:spTgt spid="8"/>
                                        </p:tgtEl>
                                        <p:attrNameLst>
                                          <p:attrName>fillcolor</p:attrName>
                                        </p:attrNameLst>
                                      </p:cBhvr>
                                      <p:to>
                                        <a:srgbClr val="D99694"/>
                                      </p:to>
                                    </p:animClr>
                                    <p:set>
                                      <p:cBhvr>
                                        <p:cTn id="80" dur="500" fill="hold"/>
                                        <p:tgtEl>
                                          <p:spTgt spid="8"/>
                                        </p:tgtEl>
                                        <p:attrNameLst>
                                          <p:attrName>fill.type</p:attrName>
                                        </p:attrNameLst>
                                      </p:cBhvr>
                                      <p:to>
                                        <p:strVal val="solid"/>
                                      </p:to>
                                    </p:set>
                                    <p:set>
                                      <p:cBhvr>
                                        <p:cTn id="81" dur="500" fill="hold"/>
                                        <p:tgtEl>
                                          <p:spTgt spid="8"/>
                                        </p:tgtEl>
                                        <p:attrNameLst>
                                          <p:attrName>fill.on</p:attrName>
                                        </p:attrNameLst>
                                      </p:cBhvr>
                                      <p:to>
                                        <p:strVal val="true"/>
                                      </p:to>
                                    </p:set>
                                  </p:childTnLst>
                                </p:cTn>
                              </p:par>
                              <p:par>
                                <p:cTn id="82" presetID="1" presetClass="mediacall" presetSubtype="0" fill="hold" nodeType="withEffect">
                                  <p:stCondLst>
                                    <p:cond delay="0"/>
                                  </p:stCondLst>
                                  <p:childTnLst>
                                    <p:cmd type="call" cmd="playFrom(0.0)">
                                      <p:cBhvr>
                                        <p:cTn id="83" dur="862" fill="hold"/>
                                        <p:tgtEl>
                                          <p:spTgt spid="4"/>
                                        </p:tgtEl>
                                      </p:cBhvr>
                                    </p:cmd>
                                  </p:childTnLst>
                                </p:cTn>
                              </p:par>
                              <p:par>
                                <p:cTn id="84" presetID="1" presetClass="entr" presetSubtype="0" fill="hold" nodeType="withEffect">
                                  <p:stCondLst>
                                    <p:cond delay="0"/>
                                  </p:stCondLst>
                                  <p:childTnLst>
                                    <p:set>
                                      <p:cBhvr>
                                        <p:cTn id="85" dur="1" fill="hold">
                                          <p:stCondLst>
                                            <p:cond delay="9"/>
                                          </p:stCondLst>
                                        </p:cTn>
                                        <p:tgtEl>
                                          <p:spTgt spid="12"/>
                                        </p:tgtEl>
                                        <p:attrNameLst>
                                          <p:attrName>style.visibility</p:attrName>
                                        </p:attrNameLst>
                                      </p:cBhvr>
                                      <p:to>
                                        <p:strVal val="visible"/>
                                      </p:to>
                                    </p:set>
                                  </p:childTnLst>
                                </p:cTn>
                              </p:par>
                              <p:par>
                                <p:cTn id="86" presetID="26" presetClass="emph" presetSubtype="0" repeatCount="2000" fill="hold" grpId="1" nodeType="withEffect">
                                  <p:stCondLst>
                                    <p:cond delay="0"/>
                                  </p:stCondLst>
                                  <p:childTnLst>
                                    <p:animEffect transition="out" filter="fade">
                                      <p:cBhvr>
                                        <p:cTn id="87" dur="500" tmFilter="0, 0; .2, .5; .8, .5; 1, 0"/>
                                        <p:tgtEl>
                                          <p:spTgt spid="8"/>
                                        </p:tgtEl>
                                      </p:cBhvr>
                                    </p:animEffect>
                                    <p:animScale>
                                      <p:cBhvr>
                                        <p:cTn id="88"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43904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b="1" noProof="1">
                <a:solidFill>
                  <a:prstClr val="black"/>
                </a:solidFill>
                <a:latin typeface="Arial" panose="020B0604020202020204" pitchFamily="34" charset="0"/>
                <a:cs typeface="Arial" panose="020B0604020202020204" pitchFamily="34" charset="0"/>
              </a:rPr>
              <a:t>Câu 2. </a:t>
            </a:r>
            <a:r>
              <a:rPr lang="vi-VN" sz="4800" noProof="1">
                <a:solidFill>
                  <a:prstClr val="black"/>
                </a:solidFill>
                <a:latin typeface="Arial" panose="020B0604020202020204" pitchFamily="34" charset="0"/>
                <a:cs typeface="Arial" panose="020B0604020202020204" pitchFamily="34" charset="0"/>
              </a:rPr>
              <a:t>Nhóm lệnh Font nằm trong dải lệnh nào?</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488882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A. Home</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734107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B. Insert</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88882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C. Draw</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34107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D. Design</a:t>
            </a:r>
            <a:endParaRPr lang="vi-VN" sz="48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47" y="532948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29580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770566"/>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3" y="7770566"/>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376865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4" name="Picture 4"/>
          <p:cNvPicPr>
            <a:picLocks noChangeAspect="1"/>
          </p:cNvPicPr>
          <p:nvPr/>
        </p:nvPicPr>
        <p:blipFill>
          <a:blip r:embed="rId2"/>
          <a:srcRect/>
          <a:stretch>
            <a:fillRect/>
          </a:stretch>
        </p:blipFill>
        <p:spPr>
          <a:xfrm>
            <a:off x="-4871063" y="6856129"/>
            <a:ext cx="7403305" cy="6524163"/>
          </a:xfrm>
          <a:prstGeom prst="rect">
            <a:avLst/>
          </a:prstGeom>
        </p:spPr>
      </p:pic>
      <p:pic>
        <p:nvPicPr>
          <p:cNvPr id="5" name="Picture 5"/>
          <p:cNvPicPr>
            <a:picLocks noChangeAspect="1"/>
          </p:cNvPicPr>
          <p:nvPr/>
        </p:nvPicPr>
        <p:blipFill>
          <a:blip r:embed="rId3"/>
          <a:srcRect/>
          <a:stretch>
            <a:fillRect/>
          </a:stretch>
        </p:blipFill>
        <p:spPr>
          <a:xfrm rot="2454020">
            <a:off x="-1293503" y="6205499"/>
            <a:ext cx="2260835" cy="1879319"/>
          </a:xfrm>
          <a:prstGeom prst="rect">
            <a:avLst/>
          </a:prstGeom>
        </p:spPr>
      </p:pic>
      <p:sp>
        <p:nvSpPr>
          <p:cNvPr id="6" name="TextBox 6"/>
          <p:cNvSpPr txBox="1"/>
          <p:nvPr/>
        </p:nvSpPr>
        <p:spPr>
          <a:xfrm>
            <a:off x="1241317" y="56332"/>
            <a:ext cx="14855626" cy="1512081"/>
          </a:xfrm>
          <a:prstGeom prst="rect">
            <a:avLst/>
          </a:prstGeom>
        </p:spPr>
        <p:txBody>
          <a:bodyPr lIns="0" tIns="0" rIns="0" bIns="0" rtlCol="0" anchor="t">
            <a:spAutoFit/>
          </a:bodyPr>
          <a:lstStyle/>
          <a:p>
            <a:pPr algn="ctr">
              <a:lnSpc>
                <a:spcPts val="13860"/>
              </a:lnSpc>
            </a:pPr>
            <a:r>
              <a:rPr lang="en-US" sz="6000" b="1">
                <a:solidFill>
                  <a:srgbClr val="222222"/>
                </a:solidFill>
                <a:latin typeface="Arial" panose="020B0604020202020204" pitchFamily="34" charset="0"/>
                <a:cs typeface="Arial" panose="020B0604020202020204" pitchFamily="34" charset="0"/>
              </a:rPr>
              <a:t>KHỞI ĐỘNG </a:t>
            </a: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774519">
            <a:off x="16361012" y="209392"/>
            <a:ext cx="1676451" cy="2008819"/>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59369">
            <a:off x="222350" y="8207380"/>
            <a:ext cx="1676451" cy="2008819"/>
          </a:xfrm>
          <a:prstGeom prst="rect">
            <a:avLst/>
          </a:prstGeom>
        </p:spPr>
      </p:pic>
      <p:pic>
        <p:nvPicPr>
          <p:cNvPr id="15" name="Picture 15"/>
          <p:cNvPicPr>
            <a:picLocks noChangeAspect="1"/>
          </p:cNvPicPr>
          <p:nvPr/>
        </p:nvPicPr>
        <p:blipFill>
          <a:blip r:embed="rId3"/>
          <a:srcRect/>
          <a:stretch>
            <a:fillRect/>
          </a:stretch>
        </p:blipFill>
        <p:spPr>
          <a:xfrm rot="2454020">
            <a:off x="17083888" y="2524456"/>
            <a:ext cx="2260835" cy="1879319"/>
          </a:xfrm>
          <a:prstGeom prst="rect">
            <a:avLst/>
          </a:prstGeom>
        </p:spPr>
      </p:pic>
      <p:grpSp>
        <p:nvGrpSpPr>
          <p:cNvPr id="23" name="Group 22">
            <a:extLst>
              <a:ext uri="{FF2B5EF4-FFF2-40B4-BE49-F238E27FC236}">
                <a16:creationId xmlns:a16="http://schemas.microsoft.com/office/drawing/2014/main" id="{DC59C20C-EF80-27C2-0851-0BAEE601F12A}"/>
              </a:ext>
            </a:extLst>
          </p:cNvPr>
          <p:cNvGrpSpPr/>
          <p:nvPr/>
        </p:nvGrpSpPr>
        <p:grpSpPr>
          <a:xfrm>
            <a:off x="2580544" y="5853096"/>
            <a:ext cx="13126911" cy="4151295"/>
            <a:chOff x="2160393" y="4477238"/>
            <a:chExt cx="13126911" cy="4151295"/>
          </a:xfrm>
        </p:grpSpPr>
        <p:sp>
          <p:nvSpPr>
            <p:cNvPr id="18" name="Rectangle 17">
              <a:extLst>
                <a:ext uri="{FF2B5EF4-FFF2-40B4-BE49-F238E27FC236}">
                  <a16:creationId xmlns:a16="http://schemas.microsoft.com/office/drawing/2014/main" id="{6860B8C6-70A5-693B-E183-2367DA30A6AC}"/>
                </a:ext>
              </a:extLst>
            </p:cNvPr>
            <p:cNvSpPr/>
            <p:nvPr/>
          </p:nvSpPr>
          <p:spPr>
            <a:xfrm>
              <a:off x="2160393" y="4477238"/>
              <a:ext cx="5657543" cy="2584124"/>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a:solidFill>
                    <a:schemeClr val="tx1"/>
                  </a:solidFill>
                  <a:latin typeface="Arial" panose="020B0604020202020204" pitchFamily="34" charset="0"/>
                  <a:cs typeface="Arial" panose="020B0604020202020204" pitchFamily="34" charset="0"/>
                </a:rPr>
                <a:t>Cảnh đẹp quê hương</a:t>
              </a:r>
            </a:p>
            <a:p>
              <a:pPr>
                <a:lnSpc>
                  <a:spcPct val="150000"/>
                </a:lnSpc>
              </a:pPr>
              <a:r>
                <a:rPr lang="en-US" sz="3600">
                  <a:solidFill>
                    <a:schemeClr val="tx1"/>
                  </a:solidFill>
                  <a:latin typeface="Arial" panose="020B0604020202020204" pitchFamily="34" charset="0"/>
                  <a:cs typeface="Arial" panose="020B0604020202020204" pitchFamily="34" charset="0"/>
                </a:rPr>
                <a:t>Nguyễn Thu An</a:t>
              </a:r>
            </a:p>
            <a:p>
              <a:pPr>
                <a:lnSpc>
                  <a:spcPct val="150000"/>
                </a:lnSpc>
              </a:pPr>
              <a:r>
                <a:rPr lang="en-US" sz="3600">
                  <a:solidFill>
                    <a:schemeClr val="tx1"/>
                  </a:solidFill>
                  <a:latin typeface="Arial" panose="020B0604020202020204" pitchFamily="34" charset="0"/>
                  <a:cs typeface="Arial" panose="020B0604020202020204" pitchFamily="34" charset="0"/>
                </a:rPr>
                <a:t>Lớp 4A2 </a:t>
              </a:r>
            </a:p>
          </p:txBody>
        </p:sp>
        <p:sp>
          <p:nvSpPr>
            <p:cNvPr id="19" name="Rectangle 18">
              <a:extLst>
                <a:ext uri="{FF2B5EF4-FFF2-40B4-BE49-F238E27FC236}">
                  <a16:creationId xmlns:a16="http://schemas.microsoft.com/office/drawing/2014/main" id="{CDCABD9B-F66C-BE17-0CC1-00BD41CC6FA7}"/>
                </a:ext>
              </a:extLst>
            </p:cNvPr>
            <p:cNvSpPr/>
            <p:nvPr/>
          </p:nvSpPr>
          <p:spPr>
            <a:xfrm>
              <a:off x="9629761" y="4477238"/>
              <a:ext cx="5657543" cy="2584124"/>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b="1" i="1">
                  <a:solidFill>
                    <a:srgbClr val="FF0000"/>
                  </a:solidFill>
                  <a:latin typeface="Arial" panose="020B0604020202020204" pitchFamily="34" charset="0"/>
                  <a:cs typeface="Arial" panose="020B0604020202020204" pitchFamily="34" charset="0"/>
                </a:rPr>
                <a:t>Cảnh đẹp quê hương</a:t>
              </a:r>
            </a:p>
            <a:p>
              <a:pPr>
                <a:lnSpc>
                  <a:spcPct val="150000"/>
                </a:lnSpc>
              </a:pPr>
              <a:r>
                <a:rPr lang="en-US" sz="3600">
                  <a:solidFill>
                    <a:srgbClr val="00B0F0"/>
                  </a:solidFill>
                  <a:latin typeface="Arial" panose="020B0604020202020204" pitchFamily="34" charset="0"/>
                  <a:cs typeface="Arial" panose="020B0604020202020204" pitchFamily="34" charset="0"/>
                </a:rPr>
                <a:t>Lê Đăng Khoa </a:t>
              </a:r>
            </a:p>
            <a:p>
              <a:pPr>
                <a:lnSpc>
                  <a:spcPct val="150000"/>
                </a:lnSpc>
              </a:pPr>
              <a:r>
                <a:rPr lang="en-US" sz="3600">
                  <a:solidFill>
                    <a:schemeClr val="tx1"/>
                  </a:solidFill>
                  <a:latin typeface="Arial" panose="020B0604020202020204" pitchFamily="34" charset="0"/>
                  <a:cs typeface="Arial" panose="020B0604020202020204" pitchFamily="34" charset="0"/>
                </a:rPr>
                <a:t>Lớp 4A2 </a:t>
              </a:r>
            </a:p>
          </p:txBody>
        </p:sp>
        <p:sp>
          <p:nvSpPr>
            <p:cNvPr id="20" name="TextBox 19">
              <a:extLst>
                <a:ext uri="{FF2B5EF4-FFF2-40B4-BE49-F238E27FC236}">
                  <a16:creationId xmlns:a16="http://schemas.microsoft.com/office/drawing/2014/main" id="{F19A2BE7-50B2-CC25-3807-81644AB3AFBD}"/>
                </a:ext>
              </a:extLst>
            </p:cNvPr>
            <p:cNvSpPr txBox="1"/>
            <p:nvPr/>
          </p:nvSpPr>
          <p:spPr>
            <a:xfrm>
              <a:off x="4652894" y="7198130"/>
              <a:ext cx="990600"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a. </a:t>
              </a:r>
            </a:p>
          </p:txBody>
        </p:sp>
        <p:sp>
          <p:nvSpPr>
            <p:cNvPr id="21" name="TextBox 20">
              <a:extLst>
                <a:ext uri="{FF2B5EF4-FFF2-40B4-BE49-F238E27FC236}">
                  <a16:creationId xmlns:a16="http://schemas.microsoft.com/office/drawing/2014/main" id="{BFBE568D-805E-201C-19CC-2D2969A9FDB6}"/>
                </a:ext>
              </a:extLst>
            </p:cNvPr>
            <p:cNvSpPr txBox="1"/>
            <p:nvPr/>
          </p:nvSpPr>
          <p:spPr>
            <a:xfrm>
              <a:off x="12308236" y="7198130"/>
              <a:ext cx="990600"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b. </a:t>
              </a:r>
            </a:p>
          </p:txBody>
        </p:sp>
        <p:sp>
          <p:nvSpPr>
            <p:cNvPr id="22" name="TextBox 21">
              <a:extLst>
                <a:ext uri="{FF2B5EF4-FFF2-40B4-BE49-F238E27FC236}">
                  <a16:creationId xmlns:a16="http://schemas.microsoft.com/office/drawing/2014/main" id="{BC4105B4-2F07-200A-9135-F8A7A5FA9EAD}"/>
                </a:ext>
              </a:extLst>
            </p:cNvPr>
            <p:cNvSpPr txBox="1"/>
            <p:nvPr/>
          </p:nvSpPr>
          <p:spPr>
            <a:xfrm>
              <a:off x="4567001" y="7982202"/>
              <a:ext cx="8991600"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Hình 28. </a:t>
              </a:r>
              <a:r>
                <a:rPr lang="en-US" sz="3600">
                  <a:latin typeface="Arial" panose="020B0604020202020204" pitchFamily="34" charset="0"/>
                  <a:cs typeface="Arial" panose="020B0604020202020204" pitchFamily="34" charset="0"/>
                </a:rPr>
                <a:t>Cách trình bày hai trang chiếu </a:t>
              </a:r>
            </a:p>
          </p:txBody>
        </p:sp>
      </p:grpSp>
      <p:sp>
        <p:nvSpPr>
          <p:cNvPr id="25" name="TextBox 24">
            <a:extLst>
              <a:ext uri="{FF2B5EF4-FFF2-40B4-BE49-F238E27FC236}">
                <a16:creationId xmlns:a16="http://schemas.microsoft.com/office/drawing/2014/main" id="{C8F0156B-E648-52C5-7365-712D23CE0563}"/>
              </a:ext>
            </a:extLst>
          </p:cNvPr>
          <p:cNvSpPr txBox="1"/>
          <p:nvPr/>
        </p:nvSpPr>
        <p:spPr>
          <a:xfrm>
            <a:off x="1356689" y="1899387"/>
            <a:ext cx="15574621" cy="3671583"/>
          </a:xfrm>
          <a:prstGeom prst="rect">
            <a:avLst/>
          </a:prstGeom>
          <a:noFill/>
        </p:spPr>
        <p:txBody>
          <a:bodyPr wrap="square">
            <a:spAutoFit/>
          </a:bodyPr>
          <a:lstStyle/>
          <a:p>
            <a:pPr algn="ctr">
              <a:lnSpc>
                <a:spcPct val="150000"/>
              </a:lnSpc>
            </a:pPr>
            <a:r>
              <a:rPr lang="en-US" sz="4000" b="1">
                <a:solidFill>
                  <a:schemeClr val="accent4">
                    <a:lumMod val="75000"/>
                  </a:schemeClr>
                </a:solidFill>
                <a:latin typeface="Arial" panose="020B0604020202020204" pitchFamily="34" charset="0"/>
                <a:cs typeface="Arial" panose="020B0604020202020204" pitchFamily="34" charset="0"/>
              </a:rPr>
              <a:t>THẢO LUẬN NHÓM</a:t>
            </a:r>
          </a:p>
          <a:p>
            <a:pPr algn="just">
              <a:lnSpc>
                <a:spcPct val="150000"/>
              </a:lnSpc>
            </a:pPr>
            <a:r>
              <a:rPr lang="vi-VN" sz="4000">
                <a:latin typeface="Arial" panose="020B0604020202020204" pitchFamily="34" charset="0"/>
                <a:cs typeface="Arial" panose="020B0604020202020204" pitchFamily="34" charset="0"/>
              </a:rPr>
              <a:t>An và Khoa tạo trang đầu tiên của bài trình chiếu "Cảnh đẹp quê hương". Em hãy quan sát và cho biết hai trang chiếu sau có gì khác nhau? Em thích trang chiếu nào hơn? Vì sao?</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0229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latin typeface="Arial" panose="020B0604020202020204" pitchFamily="34" charset="0"/>
                <a:cs typeface="Arial" panose="020B0604020202020204" pitchFamily="34" charset="0"/>
              </a:rPr>
              <a:t>Câu 3. </a:t>
            </a:r>
            <a:r>
              <a:rPr lang="vi-VN" sz="4800" noProof="1">
                <a:solidFill>
                  <a:prstClr val="black"/>
                </a:solidFill>
                <a:latin typeface="Arial" panose="020B0604020202020204" pitchFamily="34" charset="0"/>
                <a:cs typeface="Arial" panose="020B0604020202020204" pitchFamily="34" charset="0"/>
              </a:rPr>
              <a:t>Để định dạng đầu dòng, em sử dụng nút lệnh nào?</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B. Bullets</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A. Paragraph </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C. Numbering</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D. Slide Show</a:t>
            </a:r>
            <a:endParaRPr lang="vi-VN" sz="48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50" y="7508202"/>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02227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413833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426106"/>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latin typeface="Arial" panose="020B0604020202020204" pitchFamily="34" charset="0"/>
                <a:cs typeface="Arial" panose="020B0604020202020204" pitchFamily="34" charset="0"/>
              </a:rPr>
              <a:t>Câu 4. </a:t>
            </a:r>
            <a:r>
              <a:rPr lang="vi-VN" sz="4800" noProof="1">
                <a:solidFill>
                  <a:prstClr val="black"/>
                </a:solidFill>
                <a:latin typeface="Arial" panose="020B0604020202020204" pitchFamily="34" charset="0"/>
                <a:cs typeface="Arial" panose="020B0604020202020204" pitchFamily="34" charset="0"/>
              </a:rPr>
              <a:t>Để bỏ dấu gạch đầu dòng đã chọn, em sử dụng lệnh nào?</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487588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A. None</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732813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B. Delete</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87588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C. Close</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32813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D. Import</a:t>
            </a:r>
            <a:endParaRPr lang="vi-VN" sz="48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47" y="5316542"/>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282863"/>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75762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3" y="7757627"/>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9343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latin typeface="Arial" panose="020B0604020202020204" pitchFamily="34" charset="0"/>
                <a:cs typeface="Arial" panose="020B0604020202020204" pitchFamily="34" charset="0"/>
              </a:rPr>
              <a:t>Câu 5. </a:t>
            </a:r>
            <a:r>
              <a:rPr lang="vi-VN" sz="4800" noProof="1">
                <a:solidFill>
                  <a:prstClr val="black"/>
                </a:solidFill>
                <a:latin typeface="Arial" panose="020B0604020202020204" pitchFamily="34" charset="0"/>
                <a:cs typeface="Arial" panose="020B0604020202020204" pitchFamily="34" charset="0"/>
              </a:rPr>
              <a:t>Đâu không phải là chức năng định dạng của nút</a:t>
            </a:r>
            <a:r>
              <a:rPr lang="en-US" sz="4800" noProof="1">
                <a:solidFill>
                  <a:prstClr val="black"/>
                </a:solidFill>
                <a:latin typeface="Calibri"/>
                <a:cs typeface="Arial" panose="020B0604020202020204" pitchFamily="34" charset="0"/>
              </a:rPr>
              <a:t>           </a:t>
            </a:r>
            <a:r>
              <a:rPr lang="vi-VN" sz="4800" noProof="1">
                <a:solidFill>
                  <a:prstClr val="black"/>
                </a:solidFill>
                <a:latin typeface="Arial" panose="020B0604020202020204" pitchFamily="34" charset="0"/>
                <a:cs typeface="Arial" panose="020B0604020202020204" pitchFamily="34" charset="0"/>
              </a:rPr>
              <a:t> </a:t>
            </a:r>
            <a:r>
              <a:rPr lang="en-US" sz="4800" noProof="1">
                <a:solidFill>
                  <a:prstClr val="black"/>
                </a:solidFill>
                <a:latin typeface="Calibri"/>
                <a:cs typeface="Arial" panose="020B0604020202020204" pitchFamily="34" charset="0"/>
              </a:rPr>
              <a:t>    </a:t>
            </a:r>
            <a:r>
              <a:rPr lang="vi-VN" sz="4800" noProof="1">
                <a:solidFill>
                  <a:prstClr val="black"/>
                </a:solidFill>
                <a:latin typeface="Arial" panose="020B0604020202020204" pitchFamily="34" charset="0"/>
                <a:cs typeface="Arial" panose="020B0604020202020204" pitchFamily="34" charset="0"/>
              </a:rPr>
              <a:t>?</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D. Cả A và B</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A. Gạch đầu dòng</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B. Cỡ chữ </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46152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C. Màu chữ </a:t>
            </a:r>
            <a:endParaRPr lang="vi-VN" sz="48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90943" y="7519367"/>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022271"/>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9" name="Picture 8">
            <a:extLst>
              <a:ext uri="{FF2B5EF4-FFF2-40B4-BE49-F238E27FC236}">
                <a16:creationId xmlns:a16="http://schemas.microsoft.com/office/drawing/2014/main" id="{780BE140-DE20-0E36-2C4F-E47E880F7221}"/>
              </a:ext>
            </a:extLst>
          </p:cNvPr>
          <p:cNvPicPr>
            <a:picLocks noChangeAspect="1"/>
          </p:cNvPicPr>
          <p:nvPr/>
        </p:nvPicPr>
        <p:blipFill>
          <a:blip r:embed="rId11"/>
          <a:stretch>
            <a:fillRect/>
          </a:stretch>
        </p:blipFill>
        <p:spPr>
          <a:xfrm>
            <a:off x="8713985" y="2804142"/>
            <a:ext cx="1315080" cy="876720"/>
          </a:xfrm>
          <a:prstGeom prst="rect">
            <a:avLst/>
          </a:prstGeom>
        </p:spPr>
      </p:pic>
    </p:spTree>
    <p:extLst>
      <p:ext uri="{BB962C8B-B14F-4D97-AF65-F5344CB8AC3E}">
        <p14:creationId xmlns:p14="http://schemas.microsoft.com/office/powerpoint/2010/main" val="3344040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5"/>
                                        </p:tgtEl>
                                        <p:attrNameLst>
                                          <p:attrName>fillcolor</p:attrName>
                                        </p:attrNameLst>
                                      </p:cBhvr>
                                      <p:to>
                                        <a:srgbClr val="92D050"/>
                                      </p:to>
                                    </p:animClr>
                                    <p:set>
                                      <p:cBhvr>
                                        <p:cTn id="30" dur="500" fill="hold"/>
                                        <p:tgtEl>
                                          <p:spTgt spid="5"/>
                                        </p:tgtEl>
                                        <p:attrNameLst>
                                          <p:attrName>fill.type</p:attrName>
                                        </p:attrNameLst>
                                      </p:cBhvr>
                                      <p:to>
                                        <p:strVal val="solid"/>
                                      </p:to>
                                    </p:set>
                                    <p:set>
                                      <p:cBhvr>
                                        <p:cTn id="31" dur="500" fill="hold"/>
                                        <p:tgtEl>
                                          <p:spTgt spid="5"/>
                                        </p:tgtEl>
                                        <p:attrNameLst>
                                          <p:attrName>fill.on</p:attrName>
                                        </p:attrNameLst>
                                      </p:cBhvr>
                                      <p:to>
                                        <p:strVal val="true"/>
                                      </p:to>
                                    </p:set>
                                  </p:childTnLst>
                                </p:cTn>
                              </p:par>
                              <p:par>
                                <p:cTn id="32" presetID="1" presetClass="mediacall" presetSubtype="0" fill="hold" nodeType="withEffect">
                                  <p:stCondLst>
                                    <p:cond delay="0"/>
                                  </p:stCondLst>
                                  <p:childTnLst>
                                    <p:cmd type="call" cmd="playFrom(0.0)">
                                      <p:cBhvr>
                                        <p:cTn id="33" dur="835" fill="hold"/>
                                        <p:tgtEl>
                                          <p:spTgt spid="3"/>
                                        </p:tgtEl>
                                      </p:cBhvr>
                                    </p:cmd>
                                  </p:childTnLst>
                                </p:cTn>
                              </p:par>
                              <p:par>
                                <p:cTn id="34" presetID="1" presetClass="entr" presetSubtype="0" fill="hold" nodeType="withEffect">
                                  <p:stCondLst>
                                    <p:cond delay="0"/>
                                  </p:stCondLst>
                                  <p:childTnLst>
                                    <p:set>
                                      <p:cBhvr>
                                        <p:cTn id="35" dur="1" fill="hold">
                                          <p:stCondLst>
                                            <p:cond delay="9"/>
                                          </p:stCondLst>
                                        </p:cTn>
                                        <p:tgtEl>
                                          <p:spTgt spid="10"/>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9" fill="hold" display="0">
                  <p:stCondLst>
                    <p:cond delay="indefinite"/>
                  </p:stCondLst>
                  <p:endCondLst>
                    <p:cond evt="onStopAudio" delay="0">
                      <p:tgtEl>
                        <p:sldTgt/>
                      </p:tgtEl>
                    </p:cond>
                  </p:endCondLst>
                </p:cTn>
                <p:tgtEl>
                  <p:spTgt spid="3"/>
                </p:tgtEl>
              </p:cMediaNode>
            </p:audio>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6"/>
                                        </p:tgtEl>
                                        <p:attrNameLst>
                                          <p:attrName>fillcolor</p:attrName>
                                        </p:attrNameLst>
                                      </p:cBhvr>
                                      <p:to>
                                        <a:srgbClr val="D99694"/>
                                      </p:to>
                                    </p:animClr>
                                    <p:set>
                                      <p:cBhvr>
                                        <p:cTn id="45" dur="500" fill="hold"/>
                                        <p:tgtEl>
                                          <p:spTgt spid="6"/>
                                        </p:tgtEl>
                                        <p:attrNameLst>
                                          <p:attrName>fill.type</p:attrName>
                                        </p:attrNameLst>
                                      </p:cBhvr>
                                      <p:to>
                                        <p:strVal val="solid"/>
                                      </p:to>
                                    </p:set>
                                    <p:set>
                                      <p:cBhvr>
                                        <p:cTn id="46" dur="500" fill="hold"/>
                                        <p:tgtEl>
                                          <p:spTgt spid="6"/>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862" fill="hold"/>
                                        <p:tgtEl>
                                          <p:spTgt spid="4"/>
                                        </p:tgtEl>
                                      </p:cBhvr>
                                    </p:cmd>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26" presetClass="emph" presetSubtype="0" repeatCount="2000" fill="hold" grpId="1" nodeType="withEffect">
                                  <p:stCondLst>
                                    <p:cond delay="0"/>
                                  </p:stCondLst>
                                  <p:childTnLst>
                                    <p:animEffect transition="out" filter="fade">
                                      <p:cBhvr>
                                        <p:cTn id="52" dur="500" tmFilter="0, 0; .2, .5; .8, .5; 1, 0"/>
                                        <p:tgtEl>
                                          <p:spTgt spid="6"/>
                                        </p:tgtEl>
                                      </p:cBhvr>
                                    </p:animEffect>
                                    <p:animScale>
                                      <p:cBhvr>
                                        <p:cTn id="53"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4" fill="hold" display="0">
                  <p:stCondLst>
                    <p:cond delay="indefinite"/>
                  </p:stCondLst>
                  <p:endCondLst>
                    <p:cond evt="onStopAudio" delay="0">
                      <p:tgtEl>
                        <p:sldTgt/>
                      </p:tgtEl>
                    </p:cond>
                  </p:endCondLst>
                </p:cTn>
                <p:tgtEl>
                  <p:spTgt spid="4"/>
                </p:tgtEl>
              </p:cMediaNode>
            </p:audio>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7"/>
                                        </p:tgtEl>
                                        <p:attrNameLst>
                                          <p:attrName>fillcolor</p:attrName>
                                        </p:attrNameLst>
                                      </p:cBhvr>
                                      <p:to>
                                        <a:srgbClr val="D99694"/>
                                      </p:to>
                                    </p:animClr>
                                    <p:set>
                                      <p:cBhvr>
                                        <p:cTn id="60" dur="500" fill="hold"/>
                                        <p:tgtEl>
                                          <p:spTgt spid="7"/>
                                        </p:tgtEl>
                                        <p:attrNameLst>
                                          <p:attrName>fill.type</p:attrName>
                                        </p:attrNameLst>
                                      </p:cBhvr>
                                      <p:to>
                                        <p:strVal val="solid"/>
                                      </p:to>
                                    </p:set>
                                    <p:set>
                                      <p:cBhvr>
                                        <p:cTn id="61" dur="500" fill="hold"/>
                                        <p:tgtEl>
                                          <p:spTgt spid="7"/>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2" fill="hold"/>
                                        <p:tgtEl>
                                          <p:spTgt spid="4"/>
                                        </p:tgtEl>
                                      </p:cBhvr>
                                    </p:cmd>
                                  </p:childTnLst>
                                </p:cTn>
                              </p:par>
                              <p:par>
                                <p:cTn id="64" presetID="1" presetClass="entr" presetSubtype="0" fill="hold" nodeType="withEffect">
                                  <p:stCondLst>
                                    <p:cond delay="0"/>
                                  </p:stCondLst>
                                  <p:childTnLst>
                                    <p:set>
                                      <p:cBhvr>
                                        <p:cTn id="65" dur="1" fill="hold">
                                          <p:stCondLst>
                                            <p:cond delay="9"/>
                                          </p:stCondLst>
                                        </p:cTn>
                                        <p:tgtEl>
                                          <p:spTgt spid="11"/>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7"/>
                                        </p:tgtEl>
                                      </p:cBhvr>
                                    </p:animEffect>
                                    <p:animScale>
                                      <p:cBhvr>
                                        <p:cTn id="68"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8"/>
                                        </p:tgtEl>
                                        <p:attrNameLst>
                                          <p:attrName>fillcolor</p:attrName>
                                        </p:attrNameLst>
                                      </p:cBhvr>
                                      <p:to>
                                        <a:srgbClr val="D99694"/>
                                      </p:to>
                                    </p:animClr>
                                    <p:set>
                                      <p:cBhvr>
                                        <p:cTn id="74" dur="500" fill="hold"/>
                                        <p:tgtEl>
                                          <p:spTgt spid="8"/>
                                        </p:tgtEl>
                                        <p:attrNameLst>
                                          <p:attrName>fill.type</p:attrName>
                                        </p:attrNameLst>
                                      </p:cBhvr>
                                      <p:to>
                                        <p:strVal val="solid"/>
                                      </p:to>
                                    </p:set>
                                    <p:set>
                                      <p:cBhvr>
                                        <p:cTn id="75" dur="500" fill="hold"/>
                                        <p:tgtEl>
                                          <p:spTgt spid="8"/>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4"/>
                                        </p:tgtEl>
                                      </p:cBhvr>
                                    </p:cmd>
                                  </p:childTnLst>
                                </p:cTn>
                              </p:par>
                              <p:par>
                                <p:cTn id="78" presetID="1" presetClass="entr" presetSubtype="0" fill="hold" nodeType="withEffect">
                                  <p:stCondLst>
                                    <p:cond delay="0"/>
                                  </p:stCondLst>
                                  <p:childTnLst>
                                    <p:set>
                                      <p:cBhvr>
                                        <p:cTn id="79" dur="1" fill="hold">
                                          <p:stCondLst>
                                            <p:cond delay="9"/>
                                          </p:stCondLst>
                                        </p:cTn>
                                        <p:tgtEl>
                                          <p:spTgt spid="12"/>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74519">
            <a:off x="16361012" y="209392"/>
            <a:ext cx="1676451" cy="2008819"/>
          </a:xfrm>
          <a:prstGeom prst="rect">
            <a:avLst/>
          </a:prstGeom>
        </p:spPr>
      </p:pic>
      <p:sp>
        <p:nvSpPr>
          <p:cNvPr id="6" name="TextBox 5">
            <a:extLst>
              <a:ext uri="{FF2B5EF4-FFF2-40B4-BE49-F238E27FC236}">
                <a16:creationId xmlns:a16="http://schemas.microsoft.com/office/drawing/2014/main" id="{0CC171CC-B4F0-3707-D139-0B06E80CE464}"/>
              </a:ext>
            </a:extLst>
          </p:cNvPr>
          <p:cNvSpPr txBox="1"/>
          <p:nvPr/>
        </p:nvSpPr>
        <p:spPr>
          <a:xfrm>
            <a:off x="3581400" y="560882"/>
            <a:ext cx="10515600" cy="1015663"/>
          </a:xfrm>
          <a:prstGeom prst="rect">
            <a:avLst/>
          </a:prstGeom>
          <a:noFill/>
        </p:spPr>
        <p:txBody>
          <a:bodyPr wrap="square" rtlCol="0">
            <a:spAutoFit/>
          </a:bodyPr>
          <a:lstStyle/>
          <a:p>
            <a:pPr algn="ctr"/>
            <a:r>
              <a:rPr lang="en-US" sz="6000" b="1">
                <a:solidFill>
                  <a:schemeClr val="accent2">
                    <a:lumMod val="75000"/>
                  </a:schemeClr>
                </a:solidFill>
                <a:latin typeface="Arial" panose="020B0604020202020204" pitchFamily="34" charset="0"/>
                <a:cs typeface="Arial" panose="020B0604020202020204" pitchFamily="34" charset="0"/>
              </a:rPr>
              <a:t>LUYỆN TẬP </a:t>
            </a:r>
          </a:p>
        </p:txBody>
      </p:sp>
      <p:sp>
        <p:nvSpPr>
          <p:cNvPr id="2" name="Rectangle: Rounded Corners 1">
            <a:extLst>
              <a:ext uri="{FF2B5EF4-FFF2-40B4-BE49-F238E27FC236}">
                <a16:creationId xmlns:a16="http://schemas.microsoft.com/office/drawing/2014/main" id="{F6B7E1A4-5116-56CD-CBF5-E14210BCAF80}"/>
              </a:ext>
            </a:extLst>
          </p:cNvPr>
          <p:cNvSpPr/>
          <p:nvPr/>
        </p:nvSpPr>
        <p:spPr>
          <a:xfrm>
            <a:off x="762000" y="1876808"/>
            <a:ext cx="16764000" cy="23622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Bài tập 2. </a:t>
            </a:r>
            <a:r>
              <a:rPr lang="en-US" sz="4000">
                <a:solidFill>
                  <a:schemeClr val="tx1"/>
                </a:solidFill>
                <a:latin typeface="Arial" panose="020B0604020202020204" pitchFamily="34" charset="0"/>
                <a:cs typeface="Arial" panose="020B0604020202020204" pitchFamily="34" charset="0"/>
              </a:rPr>
              <a:t>Em hãy mở tệp </a:t>
            </a:r>
            <a:r>
              <a:rPr lang="en-US" sz="4000">
                <a:solidFill>
                  <a:schemeClr val="accent6">
                    <a:lumMod val="75000"/>
                  </a:schemeClr>
                </a:solidFill>
                <a:latin typeface="Arial" panose="020B0604020202020204" pitchFamily="34" charset="0"/>
                <a:cs typeface="Arial" panose="020B0604020202020204" pitchFamily="34" charset="0"/>
              </a:rPr>
              <a:t>Truong em </a:t>
            </a:r>
            <a:r>
              <a:rPr lang="en-US" sz="4000">
                <a:solidFill>
                  <a:schemeClr val="tx1"/>
                </a:solidFill>
                <a:latin typeface="Arial" panose="020B0604020202020204" pitchFamily="34" charset="0"/>
                <a:cs typeface="Arial" panose="020B0604020202020204" pitchFamily="34" charset="0"/>
              </a:rPr>
              <a:t>đã tạo ở phần luyện tập của Bài 7 và định dạng văn bản theo yêu cầu sau:</a:t>
            </a:r>
          </a:p>
        </p:txBody>
      </p:sp>
      <p:sp>
        <p:nvSpPr>
          <p:cNvPr id="5" name="TextBox 4">
            <a:extLst>
              <a:ext uri="{FF2B5EF4-FFF2-40B4-BE49-F238E27FC236}">
                <a16:creationId xmlns:a16="http://schemas.microsoft.com/office/drawing/2014/main" id="{DB7069EE-7873-9289-EAC0-E7324B512DDE}"/>
              </a:ext>
            </a:extLst>
          </p:cNvPr>
          <p:cNvSpPr txBox="1"/>
          <p:nvPr/>
        </p:nvSpPr>
        <p:spPr>
          <a:xfrm>
            <a:off x="762000" y="4539271"/>
            <a:ext cx="17145000" cy="4704365"/>
          </a:xfrm>
          <a:prstGeom prst="rect">
            <a:avLst/>
          </a:prstGeom>
          <a:noFill/>
        </p:spPr>
        <p:txBody>
          <a:bodyPr wrap="square">
            <a:spAutoFit/>
          </a:bodyPr>
          <a:lstStyle/>
          <a:p>
            <a:pPr marL="571500" indent="-571500">
              <a:lnSpc>
                <a:spcPct val="150000"/>
              </a:lnSpc>
              <a:buFont typeface="Wingdings" panose="05000000000000000000" pitchFamily="2" charset="2"/>
              <a:buChar char="§"/>
            </a:pPr>
            <a:r>
              <a:rPr lang="vi-VN" sz="3400"/>
              <a:t>Tên trường: Phông chữ Times New Roman, cỡ chữ 50, màu xanh.</a:t>
            </a:r>
            <a:endParaRPr lang="en-US" sz="3400"/>
          </a:p>
          <a:p>
            <a:pPr marL="571500" indent="-571500">
              <a:lnSpc>
                <a:spcPct val="150000"/>
              </a:lnSpc>
              <a:buFont typeface="Wingdings" panose="05000000000000000000" pitchFamily="2" charset="2"/>
              <a:buChar char="§"/>
            </a:pPr>
            <a:r>
              <a:rPr lang="vi-VN" sz="3400"/>
              <a:t>Địa chỉ: Phông chữ Times New Roman, cỡ chữ 30, màu đỏ.</a:t>
            </a:r>
          </a:p>
          <a:p>
            <a:pPr marL="571500" indent="-571500">
              <a:lnSpc>
                <a:spcPct val="150000"/>
              </a:lnSpc>
              <a:buFont typeface="Wingdings" panose="05000000000000000000" pitchFamily="2" charset="2"/>
              <a:buChar char="§"/>
            </a:pPr>
            <a:r>
              <a:rPr lang="vi-VN" sz="3400"/>
              <a:t>Chú thích cho ảnh trường: Phông chữ Times New Roman, cỡ chữ 30, màu cam.</a:t>
            </a:r>
          </a:p>
          <a:p>
            <a:pPr marL="571500" indent="-571500">
              <a:lnSpc>
                <a:spcPct val="150000"/>
              </a:lnSpc>
              <a:buFont typeface="Wingdings" panose="05000000000000000000" pitchFamily="2" charset="2"/>
              <a:buChar char="§"/>
            </a:pPr>
            <a:r>
              <a:rPr lang="vi-VN" sz="3400"/>
              <a:t>Hoạt động văn nghệ: Phông chữ Times New Roman, cỡ chữ 30, màu sắc tùy chọn, định dạng gạch đầu dòng.</a:t>
            </a:r>
            <a:endParaRPr lang="en-US" sz="3400"/>
          </a:p>
          <a:p>
            <a:pPr marL="571500" indent="-571500">
              <a:lnSpc>
                <a:spcPct val="150000"/>
              </a:lnSpc>
              <a:buFont typeface="Wingdings" panose="05000000000000000000" pitchFamily="2" charset="2"/>
              <a:buChar char="§"/>
            </a:pPr>
            <a:r>
              <a:rPr lang="vi-VN" sz="3400"/>
              <a:t>Tình cảm của em với trường: Phông chữ Times New Roman, cỡ chữ 30, màu xanh.</a:t>
            </a:r>
          </a:p>
        </p:txBody>
      </p:sp>
    </p:spTree>
    <p:extLst>
      <p:ext uri="{BB962C8B-B14F-4D97-AF65-F5344CB8AC3E}">
        <p14:creationId xmlns:p14="http://schemas.microsoft.com/office/powerpoint/2010/main" val="12744121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74519">
            <a:off x="16361012" y="209392"/>
            <a:ext cx="1676451" cy="2008819"/>
          </a:xfrm>
          <a:prstGeom prst="rect">
            <a:avLst/>
          </a:prstGeom>
        </p:spPr>
      </p:pic>
      <p:sp>
        <p:nvSpPr>
          <p:cNvPr id="6" name="TextBox 5">
            <a:extLst>
              <a:ext uri="{FF2B5EF4-FFF2-40B4-BE49-F238E27FC236}">
                <a16:creationId xmlns:a16="http://schemas.microsoft.com/office/drawing/2014/main" id="{0CC171CC-B4F0-3707-D139-0B06E80CE464}"/>
              </a:ext>
            </a:extLst>
          </p:cNvPr>
          <p:cNvSpPr txBox="1"/>
          <p:nvPr/>
        </p:nvSpPr>
        <p:spPr>
          <a:xfrm>
            <a:off x="3581400" y="571500"/>
            <a:ext cx="10515600" cy="1015663"/>
          </a:xfrm>
          <a:prstGeom prst="rect">
            <a:avLst/>
          </a:prstGeom>
          <a:noFill/>
        </p:spPr>
        <p:txBody>
          <a:bodyPr wrap="square" rtlCol="0">
            <a:spAutoFit/>
          </a:bodyPr>
          <a:lstStyle/>
          <a:p>
            <a:pPr algn="ctr"/>
            <a:r>
              <a:rPr lang="en-US" sz="6000" b="1">
                <a:solidFill>
                  <a:schemeClr val="accent2">
                    <a:lumMod val="75000"/>
                  </a:schemeClr>
                </a:solidFill>
                <a:latin typeface="Arial" panose="020B0604020202020204" pitchFamily="34" charset="0"/>
                <a:cs typeface="Arial" panose="020B0604020202020204" pitchFamily="34" charset="0"/>
              </a:rPr>
              <a:t>VẬN DỤNG </a:t>
            </a:r>
          </a:p>
        </p:txBody>
      </p:sp>
      <p:sp>
        <p:nvSpPr>
          <p:cNvPr id="4" name="Rectangle: Rounded Corners 3">
            <a:extLst>
              <a:ext uri="{FF2B5EF4-FFF2-40B4-BE49-F238E27FC236}">
                <a16:creationId xmlns:a16="http://schemas.microsoft.com/office/drawing/2014/main" id="{A5F14B81-A037-C863-4362-ED54B8A31F15}"/>
              </a:ext>
            </a:extLst>
          </p:cNvPr>
          <p:cNvSpPr/>
          <p:nvPr/>
        </p:nvSpPr>
        <p:spPr>
          <a:xfrm>
            <a:off x="723900" y="2302559"/>
            <a:ext cx="16497300" cy="3927150"/>
          </a:xfrm>
          <a:prstGeom prst="roundRect">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Mở tệp </a:t>
            </a:r>
            <a:r>
              <a:rPr lang="vi-VN" sz="4000">
                <a:solidFill>
                  <a:schemeClr val="accent6">
                    <a:lumMod val="75000"/>
                  </a:schemeClr>
                </a:solidFill>
              </a:rPr>
              <a:t>The thao </a:t>
            </a:r>
            <a:r>
              <a:rPr lang="vi-VN" sz="4000">
                <a:solidFill>
                  <a:schemeClr val="tx1"/>
                </a:solidFill>
              </a:rPr>
              <a:t>trong thư mục tên em đã tạo ở phần Vận dụng Bài 7, sau đó định dạng lại phông chữ, kiểu chữ, cỡ chữ, màu chữ và thêm gạch đầu dòng theo ý muốn và lưu lại.</a:t>
            </a:r>
            <a:endParaRPr lang="en-US" sz="4000">
              <a:solidFill>
                <a:schemeClr val="tx1"/>
              </a:solidFill>
            </a:endParaRPr>
          </a:p>
        </p:txBody>
      </p:sp>
      <p:pic>
        <p:nvPicPr>
          <p:cNvPr id="7" name="Picture 15">
            <a:extLst>
              <a:ext uri="{FF2B5EF4-FFF2-40B4-BE49-F238E27FC236}">
                <a16:creationId xmlns:a16="http://schemas.microsoft.com/office/drawing/2014/main" id="{0B7B4EF0-17E0-3072-4949-CAF1D554E9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286202">
            <a:off x="-1805732" y="7434504"/>
            <a:ext cx="5691319" cy="3345696"/>
          </a:xfrm>
          <a:prstGeom prst="rect">
            <a:avLst/>
          </a:prstGeom>
        </p:spPr>
      </p:pic>
      <p:pic>
        <p:nvPicPr>
          <p:cNvPr id="8" name="Picture 4">
            <a:extLst>
              <a:ext uri="{FF2B5EF4-FFF2-40B4-BE49-F238E27FC236}">
                <a16:creationId xmlns:a16="http://schemas.microsoft.com/office/drawing/2014/main" id="{F3A7A8F5-BF7A-99E0-5237-9975A900C1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53982" y="8191500"/>
            <a:ext cx="1827418" cy="1392160"/>
          </a:xfrm>
          <a:prstGeom prst="rect">
            <a:avLst/>
          </a:prstGeom>
        </p:spPr>
      </p:pic>
      <p:pic>
        <p:nvPicPr>
          <p:cNvPr id="9" name="Picture 2">
            <a:extLst>
              <a:ext uri="{FF2B5EF4-FFF2-40B4-BE49-F238E27FC236}">
                <a16:creationId xmlns:a16="http://schemas.microsoft.com/office/drawing/2014/main" id="{830D0AC8-C338-8F56-F9B3-00AD915C88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77800" y="6899273"/>
            <a:ext cx="4343400" cy="3116389"/>
          </a:xfrm>
          <a:prstGeom prst="rect">
            <a:avLst/>
          </a:prstGeom>
        </p:spPr>
      </p:pic>
    </p:spTree>
    <p:extLst>
      <p:ext uri="{BB962C8B-B14F-4D97-AF65-F5344CB8AC3E}">
        <p14:creationId xmlns:p14="http://schemas.microsoft.com/office/powerpoint/2010/main" val="29957589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3942498" y="-827181"/>
            <a:ext cx="5724906" cy="4081966"/>
          </a:xfrm>
          <a:prstGeom prst="rect">
            <a:avLst/>
          </a:prstGeom>
        </p:spPr>
      </p:pic>
      <p:pic>
        <p:nvPicPr>
          <p:cNvPr id="4" name="Picture 4"/>
          <p:cNvPicPr>
            <a:picLocks noChangeAspect="1"/>
          </p:cNvPicPr>
          <p:nvPr/>
        </p:nvPicPr>
        <p:blipFill>
          <a:blip r:embed="rId2"/>
          <a:srcRect/>
          <a:stretch>
            <a:fillRect/>
          </a:stretch>
        </p:blipFill>
        <p:spPr>
          <a:xfrm>
            <a:off x="-4664354" y="6466195"/>
            <a:ext cx="7403305" cy="6524163"/>
          </a:xfrm>
          <a:prstGeom prst="rect">
            <a:avLst/>
          </a:prstGeom>
        </p:spPr>
      </p:pic>
      <p:sp>
        <p:nvSpPr>
          <p:cNvPr id="6" name="TextBox 6"/>
          <p:cNvSpPr txBox="1"/>
          <p:nvPr/>
        </p:nvSpPr>
        <p:spPr>
          <a:xfrm>
            <a:off x="1241317" y="661361"/>
            <a:ext cx="14855626" cy="1512081"/>
          </a:xfrm>
          <a:prstGeom prst="rect">
            <a:avLst/>
          </a:prstGeom>
        </p:spPr>
        <p:txBody>
          <a:bodyPr lIns="0" tIns="0" rIns="0" bIns="0" rtlCol="0" anchor="t">
            <a:spAutoFit/>
          </a:bodyPr>
          <a:lstStyle/>
          <a:p>
            <a:pPr algn="ctr">
              <a:lnSpc>
                <a:spcPts val="13860"/>
              </a:lnSpc>
            </a:pPr>
            <a:r>
              <a:rPr lang="en-US" sz="6000" b="1">
                <a:solidFill>
                  <a:schemeClr val="accent2">
                    <a:lumMod val="75000"/>
                  </a:schemeClr>
                </a:solidFill>
                <a:latin typeface="Arial" panose="020B0604020202020204" pitchFamily="34" charset="0"/>
                <a:cs typeface="Arial" panose="020B0604020202020204" pitchFamily="34" charset="0"/>
              </a:rPr>
              <a:t>HƯỚNG DẪN VỀ NHÀ </a:t>
            </a:r>
          </a:p>
        </p:txBody>
      </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74519">
            <a:off x="16313899" y="226569"/>
            <a:ext cx="1676451" cy="2008819"/>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59369">
            <a:off x="222350" y="8207380"/>
            <a:ext cx="1676451" cy="2008819"/>
          </a:xfrm>
          <a:prstGeom prst="rect">
            <a:avLst/>
          </a:prstGeom>
        </p:spPr>
      </p:pic>
      <p:grpSp>
        <p:nvGrpSpPr>
          <p:cNvPr id="19" name="Group 18">
            <a:extLst>
              <a:ext uri="{FF2B5EF4-FFF2-40B4-BE49-F238E27FC236}">
                <a16:creationId xmlns:a16="http://schemas.microsoft.com/office/drawing/2014/main" id="{39676133-D5C3-379B-4870-34A1995EDAE3}"/>
              </a:ext>
            </a:extLst>
          </p:cNvPr>
          <p:cNvGrpSpPr/>
          <p:nvPr/>
        </p:nvGrpSpPr>
        <p:grpSpPr>
          <a:xfrm>
            <a:off x="1632879" y="3374291"/>
            <a:ext cx="6324600" cy="4692528"/>
            <a:chOff x="1632879" y="3374291"/>
            <a:chExt cx="6324600" cy="4692528"/>
          </a:xfrm>
        </p:grpSpPr>
        <p:sp>
          <p:nvSpPr>
            <p:cNvPr id="16" name="Rectangle: Rounded Corners 15">
              <a:extLst>
                <a:ext uri="{FF2B5EF4-FFF2-40B4-BE49-F238E27FC236}">
                  <a16:creationId xmlns:a16="http://schemas.microsoft.com/office/drawing/2014/main" id="{38961001-249B-F73A-E567-7BD9A5DB315D}"/>
                </a:ext>
              </a:extLst>
            </p:cNvPr>
            <p:cNvSpPr/>
            <p:nvPr/>
          </p:nvSpPr>
          <p:spPr>
            <a:xfrm>
              <a:off x="1632879" y="3952019"/>
              <a:ext cx="6324600" cy="41148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Ôn tập lại nội dung bài học ngày hôm nay </a:t>
              </a:r>
            </a:p>
          </p:txBody>
        </p:sp>
        <p:pic>
          <p:nvPicPr>
            <p:cNvPr id="5" name="Picture 5"/>
            <p:cNvPicPr>
              <a:picLocks noChangeAspect="1"/>
            </p:cNvPicPr>
            <p:nvPr/>
          </p:nvPicPr>
          <p:blipFill>
            <a:blip r:embed="rId5"/>
            <a:srcRect/>
            <a:stretch>
              <a:fillRect/>
            </a:stretch>
          </p:blipFill>
          <p:spPr>
            <a:xfrm rot="2454020">
              <a:off x="3942376" y="3374291"/>
              <a:ext cx="1390021" cy="1155455"/>
            </a:xfrm>
            <a:prstGeom prst="rect">
              <a:avLst/>
            </a:prstGeom>
          </p:spPr>
        </p:pic>
      </p:grpSp>
      <p:grpSp>
        <p:nvGrpSpPr>
          <p:cNvPr id="20" name="Group 19">
            <a:extLst>
              <a:ext uri="{FF2B5EF4-FFF2-40B4-BE49-F238E27FC236}">
                <a16:creationId xmlns:a16="http://schemas.microsoft.com/office/drawing/2014/main" id="{AB44609C-C16B-008B-4DE9-8FE900D221F5}"/>
              </a:ext>
            </a:extLst>
          </p:cNvPr>
          <p:cNvGrpSpPr/>
          <p:nvPr/>
        </p:nvGrpSpPr>
        <p:grpSpPr>
          <a:xfrm>
            <a:off x="9816757" y="3374290"/>
            <a:ext cx="6324600" cy="4692529"/>
            <a:chOff x="9816757" y="3374290"/>
            <a:chExt cx="6324600" cy="4692529"/>
          </a:xfrm>
        </p:grpSpPr>
        <p:sp>
          <p:nvSpPr>
            <p:cNvPr id="17" name="Rectangle: Rounded Corners 16">
              <a:extLst>
                <a:ext uri="{FF2B5EF4-FFF2-40B4-BE49-F238E27FC236}">
                  <a16:creationId xmlns:a16="http://schemas.microsoft.com/office/drawing/2014/main" id="{CA14CE0F-115A-84C9-6C9B-9F75F3D29A29}"/>
                </a:ext>
              </a:extLst>
            </p:cNvPr>
            <p:cNvSpPr/>
            <p:nvPr/>
          </p:nvSpPr>
          <p:spPr>
            <a:xfrm>
              <a:off x="9816757" y="3952019"/>
              <a:ext cx="6324600" cy="41148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Đọc và chuẩn bị trước</a:t>
              </a:r>
              <a:r>
                <a:rPr lang="en-US" sz="4000">
                  <a:solidFill>
                    <a:schemeClr val="tx1"/>
                  </a:solidFill>
                  <a:latin typeface="Arial" panose="020B0604020202020204" pitchFamily="34" charset="0"/>
                  <a:cs typeface="Arial" panose="020B0604020202020204" pitchFamily="34" charset="0"/>
                </a:rPr>
                <a:t> bài mới,</a:t>
              </a:r>
              <a:r>
                <a:rPr lang="vi-VN" sz="4000">
                  <a:solidFill>
                    <a:schemeClr val="tx1"/>
                  </a:solidFill>
                  <a:latin typeface="Arial" panose="020B0604020202020204" pitchFamily="34" charset="0"/>
                  <a:cs typeface="Arial" panose="020B0604020202020204" pitchFamily="34" charset="0"/>
                </a:rPr>
                <a:t> </a:t>
              </a:r>
              <a:r>
                <a:rPr lang="vi-VN" sz="4000" b="1">
                  <a:solidFill>
                    <a:schemeClr val="tx1"/>
                  </a:solidFill>
                  <a:latin typeface="Arial" panose="020B0604020202020204" pitchFamily="34" charset="0"/>
                  <a:cs typeface="Arial" panose="020B0604020202020204" pitchFamily="34" charset="0"/>
                </a:rPr>
                <a:t>Bài 9: Hiệu ứng chuyển trang</a:t>
              </a:r>
              <a:endParaRPr lang="en-US" sz="4000" b="1">
                <a:solidFill>
                  <a:schemeClr val="tx1"/>
                </a:solidFill>
                <a:latin typeface="Arial" panose="020B0604020202020204" pitchFamily="34" charset="0"/>
                <a:cs typeface="Arial" panose="020B0604020202020204" pitchFamily="34" charset="0"/>
              </a:endParaRPr>
            </a:p>
          </p:txBody>
        </p:sp>
        <p:pic>
          <p:nvPicPr>
            <p:cNvPr id="18" name="Picture 5">
              <a:extLst>
                <a:ext uri="{FF2B5EF4-FFF2-40B4-BE49-F238E27FC236}">
                  <a16:creationId xmlns:a16="http://schemas.microsoft.com/office/drawing/2014/main" id="{ECA8497E-E5B9-97E6-3F3D-5FF595374352}"/>
                </a:ext>
              </a:extLst>
            </p:cNvPr>
            <p:cNvPicPr>
              <a:picLocks noChangeAspect="1"/>
            </p:cNvPicPr>
            <p:nvPr/>
          </p:nvPicPr>
          <p:blipFill>
            <a:blip r:embed="rId5"/>
            <a:srcRect/>
            <a:stretch>
              <a:fillRect/>
            </a:stretch>
          </p:blipFill>
          <p:spPr>
            <a:xfrm rot="2454020">
              <a:off x="12284047" y="3374290"/>
              <a:ext cx="1390021" cy="115545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TextBox 2"/>
          <p:cNvSpPr txBox="1"/>
          <p:nvPr/>
        </p:nvSpPr>
        <p:spPr>
          <a:xfrm>
            <a:off x="1638179" y="3456778"/>
            <a:ext cx="15011641" cy="3465179"/>
          </a:xfrm>
          <a:prstGeom prst="rect">
            <a:avLst/>
          </a:prstGeom>
        </p:spPr>
        <p:txBody>
          <a:bodyPr wrap="square" lIns="0" tIns="0" rIns="0" bIns="0" rtlCol="0" anchor="t">
            <a:spAutoFit/>
          </a:bodyPr>
          <a:lstStyle/>
          <a:p>
            <a:pPr algn="ctr">
              <a:lnSpc>
                <a:spcPct val="150000"/>
              </a:lnSpc>
            </a:pPr>
            <a:r>
              <a:rPr lang="en-US" sz="8000" b="1">
                <a:solidFill>
                  <a:srgbClr val="22423D"/>
                </a:solidFill>
                <a:latin typeface="Arial" panose="020B0604020202020204" pitchFamily="34" charset="0"/>
                <a:cs typeface="Arial" panose="020B0604020202020204" pitchFamily="34" charset="0"/>
              </a:rPr>
              <a:t>CẢM ƠN CÁC EM ĐÃ CHÚ Ý LẮNG NGHE BÀI GIẢNG!</a:t>
            </a:r>
          </a:p>
        </p:txBody>
      </p:sp>
      <p:pic>
        <p:nvPicPr>
          <p:cNvPr id="3" name="Picture 3"/>
          <p:cNvPicPr>
            <a:picLocks noChangeAspect="1"/>
          </p:cNvPicPr>
          <p:nvPr/>
        </p:nvPicPr>
        <p:blipFill>
          <a:blip r:embed="rId2"/>
          <a:srcRect/>
          <a:stretch>
            <a:fillRect/>
          </a:stretch>
        </p:blipFill>
        <p:spPr>
          <a:xfrm rot="-10696810">
            <a:off x="-2418802" y="-723486"/>
            <a:ext cx="6895004" cy="3680208"/>
          </a:xfrm>
          <a:prstGeom prst="rect">
            <a:avLst/>
          </a:prstGeom>
        </p:spPr>
      </p:pic>
      <p:pic>
        <p:nvPicPr>
          <p:cNvPr id="4" name="Picture 4"/>
          <p:cNvPicPr>
            <a:picLocks noChangeAspect="1"/>
          </p:cNvPicPr>
          <p:nvPr/>
        </p:nvPicPr>
        <p:blipFill>
          <a:blip r:embed="rId3"/>
          <a:srcRect/>
          <a:stretch>
            <a:fillRect/>
          </a:stretch>
        </p:blipFill>
        <p:spPr>
          <a:xfrm rot="-1731009">
            <a:off x="-1665278" y="-1245814"/>
            <a:ext cx="5361548" cy="472486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55613">
            <a:off x="519853" y="7935551"/>
            <a:ext cx="1676451" cy="200881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02151">
            <a:off x="16262297" y="484659"/>
            <a:ext cx="1676451" cy="2008819"/>
          </a:xfrm>
          <a:prstGeom prst="rect">
            <a:avLst/>
          </a:prstGeom>
        </p:spPr>
      </p:pic>
      <p:pic>
        <p:nvPicPr>
          <p:cNvPr id="7" name="Picture 7"/>
          <p:cNvPicPr>
            <a:picLocks noChangeAspect="1"/>
          </p:cNvPicPr>
          <p:nvPr/>
        </p:nvPicPr>
        <p:blipFill>
          <a:blip r:embed="rId2"/>
          <a:srcRect/>
          <a:stretch>
            <a:fillRect/>
          </a:stretch>
        </p:blipFill>
        <p:spPr>
          <a:xfrm rot="-10696810">
            <a:off x="13811798" y="7905917"/>
            <a:ext cx="6895004" cy="3680208"/>
          </a:xfrm>
          <a:prstGeom prst="rect">
            <a:avLst/>
          </a:prstGeom>
        </p:spPr>
      </p:pic>
      <p:pic>
        <p:nvPicPr>
          <p:cNvPr id="8" name="Picture 8"/>
          <p:cNvPicPr>
            <a:picLocks noChangeAspect="1"/>
          </p:cNvPicPr>
          <p:nvPr/>
        </p:nvPicPr>
        <p:blipFill>
          <a:blip r:embed="rId3"/>
          <a:srcRect/>
          <a:stretch>
            <a:fillRect/>
          </a:stretch>
        </p:blipFill>
        <p:spPr>
          <a:xfrm rot="-1731009">
            <a:off x="14565322" y="7383589"/>
            <a:ext cx="5361548" cy="4724864"/>
          </a:xfrm>
          <a:prstGeom prst="rect">
            <a:avLst/>
          </a:prstGeom>
        </p:spPr>
      </p:pic>
    </p:spTree>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365666" y="1955219"/>
            <a:ext cx="7235815" cy="6376562"/>
          </a:xfrm>
          <a:prstGeom prst="rect">
            <a:avLst/>
          </a:prstGeom>
        </p:spPr>
      </p:pic>
      <p:pic>
        <p:nvPicPr>
          <p:cNvPr id="3" name="Picture 3"/>
          <p:cNvPicPr>
            <a:picLocks noChangeAspect="1"/>
          </p:cNvPicPr>
          <p:nvPr/>
        </p:nvPicPr>
        <p:blipFill>
          <a:blip r:embed="rId3"/>
          <a:srcRect/>
          <a:stretch>
            <a:fillRect/>
          </a:stretch>
        </p:blipFill>
        <p:spPr>
          <a:xfrm>
            <a:off x="2695575" y="3642081"/>
            <a:ext cx="12203816" cy="3325540"/>
          </a:xfrm>
          <a:prstGeom prst="rect">
            <a:avLst/>
          </a:prstGeom>
        </p:spPr>
      </p:pic>
      <p:grpSp>
        <p:nvGrpSpPr>
          <p:cNvPr id="6" name="Group 6"/>
          <p:cNvGrpSpPr/>
          <p:nvPr/>
        </p:nvGrpSpPr>
        <p:grpSpPr>
          <a:xfrm>
            <a:off x="12096294" y="6721876"/>
            <a:ext cx="1010375" cy="1165272"/>
            <a:chOff x="0" y="0"/>
            <a:chExt cx="1347166" cy="1553696"/>
          </a:xfrm>
        </p:grpSpPr>
        <p:pic>
          <p:nvPicPr>
            <p:cNvPr id="7" name="Picture 7"/>
            <p:cNvPicPr>
              <a:picLocks noChangeAspect="1"/>
            </p:cNvPicPr>
            <p:nvPr/>
          </p:nvPicPr>
          <p:blipFill>
            <a:blip r:embed="rId4"/>
            <a:srcRect/>
            <a:stretch>
              <a:fillRect/>
            </a:stretch>
          </p:blipFill>
          <p:spPr>
            <a:xfrm>
              <a:off x="1133" y="0"/>
              <a:ext cx="739037" cy="614325"/>
            </a:xfrm>
            <a:prstGeom prst="rect">
              <a:avLst/>
            </a:prstGeom>
          </p:spPr>
        </p:pic>
        <p:pic>
          <p:nvPicPr>
            <p:cNvPr id="8" name="Picture 8"/>
            <p:cNvPicPr>
              <a:picLocks noChangeAspect="1"/>
            </p:cNvPicPr>
            <p:nvPr/>
          </p:nvPicPr>
          <p:blipFill>
            <a:blip r:embed="rId4"/>
            <a:srcRect/>
            <a:stretch>
              <a:fillRect/>
            </a:stretch>
          </p:blipFill>
          <p:spPr>
            <a:xfrm rot="-3849135">
              <a:off x="787351" y="417665"/>
              <a:ext cx="512635" cy="426128"/>
            </a:xfrm>
            <a:prstGeom prst="rect">
              <a:avLst/>
            </a:prstGeom>
          </p:spPr>
        </p:pic>
        <p:pic>
          <p:nvPicPr>
            <p:cNvPr id="9" name="Picture 9"/>
            <p:cNvPicPr>
              <a:picLocks noChangeAspect="1"/>
            </p:cNvPicPr>
            <p:nvPr/>
          </p:nvPicPr>
          <p:blipFill>
            <a:blip r:embed="rId4"/>
            <a:srcRect/>
            <a:stretch>
              <a:fillRect/>
            </a:stretch>
          </p:blipFill>
          <p:spPr>
            <a:xfrm rot="-7701299">
              <a:off x="63717" y="1055144"/>
              <a:ext cx="467850" cy="388900"/>
            </a:xfrm>
            <a:prstGeom prst="rect">
              <a:avLst/>
            </a:prstGeom>
          </p:spPr>
        </p:pic>
      </p:grpSp>
      <p:grpSp>
        <p:nvGrpSpPr>
          <p:cNvPr id="10" name="Group 10"/>
          <p:cNvGrpSpPr/>
          <p:nvPr/>
        </p:nvGrpSpPr>
        <p:grpSpPr>
          <a:xfrm>
            <a:off x="5722205" y="2648411"/>
            <a:ext cx="1010375" cy="1165272"/>
            <a:chOff x="0" y="0"/>
            <a:chExt cx="1347166" cy="1553696"/>
          </a:xfrm>
        </p:grpSpPr>
        <p:pic>
          <p:nvPicPr>
            <p:cNvPr id="11" name="Picture 11"/>
            <p:cNvPicPr>
              <a:picLocks noChangeAspect="1"/>
            </p:cNvPicPr>
            <p:nvPr/>
          </p:nvPicPr>
          <p:blipFill>
            <a:blip r:embed="rId4"/>
            <a:srcRect/>
            <a:stretch>
              <a:fillRect/>
            </a:stretch>
          </p:blipFill>
          <p:spPr>
            <a:xfrm>
              <a:off x="1133" y="0"/>
              <a:ext cx="739037" cy="614325"/>
            </a:xfrm>
            <a:prstGeom prst="rect">
              <a:avLst/>
            </a:prstGeom>
          </p:spPr>
        </p:pic>
        <p:pic>
          <p:nvPicPr>
            <p:cNvPr id="12" name="Picture 12"/>
            <p:cNvPicPr>
              <a:picLocks noChangeAspect="1"/>
            </p:cNvPicPr>
            <p:nvPr/>
          </p:nvPicPr>
          <p:blipFill>
            <a:blip r:embed="rId4"/>
            <a:srcRect/>
            <a:stretch>
              <a:fillRect/>
            </a:stretch>
          </p:blipFill>
          <p:spPr>
            <a:xfrm rot="-3849135">
              <a:off x="787351" y="417665"/>
              <a:ext cx="512635" cy="426128"/>
            </a:xfrm>
            <a:prstGeom prst="rect">
              <a:avLst/>
            </a:prstGeom>
          </p:spPr>
        </p:pic>
        <p:pic>
          <p:nvPicPr>
            <p:cNvPr id="13" name="Picture 13"/>
            <p:cNvPicPr>
              <a:picLocks noChangeAspect="1"/>
            </p:cNvPicPr>
            <p:nvPr/>
          </p:nvPicPr>
          <p:blipFill>
            <a:blip r:embed="rId4"/>
            <a:srcRect/>
            <a:stretch>
              <a:fillRect/>
            </a:stretch>
          </p:blipFill>
          <p:spPr>
            <a:xfrm rot="-7701299">
              <a:off x="63717" y="1055144"/>
              <a:ext cx="467850" cy="388900"/>
            </a:xfrm>
            <a:prstGeom prst="rect">
              <a:avLst/>
            </a:prstGeom>
          </p:spPr>
        </p:pic>
      </p:gr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68618">
            <a:off x="565334" y="358936"/>
            <a:ext cx="1676451" cy="2008819"/>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41439">
            <a:off x="15901560" y="7919245"/>
            <a:ext cx="1676451" cy="2008819"/>
          </a:xfrm>
          <a:prstGeom prst="rect">
            <a:avLst/>
          </a:prstGeom>
        </p:spPr>
      </p:pic>
      <p:sp>
        <p:nvSpPr>
          <p:cNvPr id="4" name="TextBox 4"/>
          <p:cNvSpPr txBox="1"/>
          <p:nvPr/>
        </p:nvSpPr>
        <p:spPr>
          <a:xfrm>
            <a:off x="-238727" y="1787141"/>
            <a:ext cx="18440400" cy="5643853"/>
          </a:xfrm>
          <a:prstGeom prst="rect">
            <a:avLst/>
          </a:prstGeom>
        </p:spPr>
        <p:txBody>
          <a:bodyPr wrap="square" lIns="0" tIns="0" rIns="0" bIns="0" rtlCol="0" anchor="t">
            <a:spAutoFit/>
          </a:bodyPr>
          <a:lstStyle/>
          <a:p>
            <a:pPr algn="ctr">
              <a:lnSpc>
                <a:spcPct val="150000"/>
              </a:lnSpc>
            </a:pPr>
            <a:r>
              <a:rPr lang="en-US" sz="8500" b="1" spc="377">
                <a:solidFill>
                  <a:srgbClr val="000000"/>
                </a:solidFill>
                <a:latin typeface="Arial" panose="020B0604020202020204" pitchFamily="34" charset="0"/>
                <a:cs typeface="Arial" panose="020B0604020202020204" pitchFamily="34" charset="0"/>
              </a:rPr>
              <a:t>BÀI 8. </a:t>
            </a:r>
          </a:p>
          <a:p>
            <a:pPr algn="ctr">
              <a:lnSpc>
                <a:spcPct val="150000"/>
              </a:lnSpc>
            </a:pPr>
            <a:r>
              <a:rPr lang="en-US" sz="8500" b="1" spc="377">
                <a:solidFill>
                  <a:srgbClr val="000000"/>
                </a:solidFill>
                <a:latin typeface="Arial" panose="020B0604020202020204" pitchFamily="34" charset="0"/>
                <a:cs typeface="Arial" panose="020B0604020202020204" pitchFamily="34" charset="0"/>
              </a:rPr>
              <a:t>ĐỊNH DẠNG VĂN BẢN TRÊN TRANG TRÌNH CHIẾU</a:t>
            </a:r>
          </a:p>
        </p:txBody>
      </p:sp>
    </p:spTree>
  </p:cSld>
  <p:clrMapOvr>
    <a:masterClrMapping/>
  </p:clrMapOvr>
  <mc:AlternateContent xmlns:mc="http://schemas.openxmlformats.org/markup-compatibility/2006">
    <mc:Choice xmlns:p14="http://schemas.microsoft.com/office/powerpoint/2010/main" Requires="p14">
      <p:transition spd="slow" p14:dur="125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64859">
            <a:off x="14233791" y="6063913"/>
            <a:ext cx="9584311" cy="8446174"/>
          </a:xfrm>
          <a:prstGeom prst="rect">
            <a:avLst/>
          </a:prstGeom>
        </p:spPr>
      </p:pic>
      <p:pic>
        <p:nvPicPr>
          <p:cNvPr id="3" name="Picture 3"/>
          <p:cNvPicPr>
            <a:picLocks noChangeAspect="1"/>
          </p:cNvPicPr>
          <p:nvPr/>
        </p:nvPicPr>
        <p:blipFill>
          <a:blip r:embed="rId3"/>
          <a:srcRect/>
          <a:stretch>
            <a:fillRect/>
          </a:stretch>
        </p:blipFill>
        <p:spPr>
          <a:xfrm>
            <a:off x="13261712" y="8656283"/>
            <a:ext cx="3179655" cy="2643088"/>
          </a:xfrm>
          <a:prstGeom prst="rect">
            <a:avLst/>
          </a:prstGeom>
        </p:spPr>
      </p:pic>
      <p:pic>
        <p:nvPicPr>
          <p:cNvPr id="4" name="Picture 4"/>
          <p:cNvPicPr>
            <a:picLocks noChangeAspect="1"/>
          </p:cNvPicPr>
          <p:nvPr/>
        </p:nvPicPr>
        <p:blipFill>
          <a:blip r:embed="rId4"/>
          <a:srcRect/>
          <a:stretch>
            <a:fillRect/>
          </a:stretch>
        </p:blipFill>
        <p:spPr>
          <a:xfrm rot="-2180721">
            <a:off x="-3039978" y="-1731348"/>
            <a:ext cx="7287742" cy="690513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111017">
            <a:off x="16139117" y="-44639"/>
            <a:ext cx="2240367" cy="2146679"/>
          </a:xfrm>
          <a:prstGeom prst="rect">
            <a:avLst/>
          </a:prstGeom>
        </p:spPr>
      </p:pic>
      <p:sp>
        <p:nvSpPr>
          <p:cNvPr id="7" name="TextBox 7"/>
          <p:cNvSpPr txBox="1"/>
          <p:nvPr/>
        </p:nvSpPr>
        <p:spPr>
          <a:xfrm>
            <a:off x="5109209" y="876300"/>
            <a:ext cx="8069582" cy="1223540"/>
          </a:xfrm>
          <a:prstGeom prst="rect">
            <a:avLst/>
          </a:prstGeom>
        </p:spPr>
        <p:txBody>
          <a:bodyPr wrap="square" lIns="0" tIns="0" rIns="0" bIns="0" rtlCol="0" anchor="t">
            <a:spAutoFit/>
          </a:bodyPr>
          <a:lstStyle/>
          <a:p>
            <a:pPr algn="r">
              <a:lnSpc>
                <a:spcPts val="10911"/>
              </a:lnSpc>
            </a:pPr>
            <a:r>
              <a:rPr lang="en-US" sz="6000" b="1">
                <a:solidFill>
                  <a:srgbClr val="22423D"/>
                </a:solidFill>
                <a:latin typeface="Arial" panose="020B0604020202020204" pitchFamily="34" charset="0"/>
                <a:cs typeface="Arial" panose="020B0604020202020204" pitchFamily="34" charset="0"/>
              </a:rPr>
              <a:t>NỘI DUNG BÀI HỌC </a:t>
            </a:r>
          </a:p>
        </p:txBody>
      </p:sp>
      <p:sp>
        <p:nvSpPr>
          <p:cNvPr id="8" name="AutoShape 8"/>
          <p:cNvSpPr/>
          <p:nvPr/>
        </p:nvSpPr>
        <p:spPr>
          <a:xfrm rot="-5400000">
            <a:off x="3727843" y="5657494"/>
            <a:ext cx="5599989" cy="0"/>
          </a:xfrm>
          <a:prstGeom prst="line">
            <a:avLst/>
          </a:prstGeom>
          <a:ln w="38100" cap="rnd">
            <a:solidFill>
              <a:srgbClr val="000000"/>
            </a:solidFill>
            <a:prstDash val="solid"/>
            <a:headEnd type="none" w="sm" len="sm"/>
            <a:tailEnd type="none" w="sm" len="sm"/>
          </a:ln>
        </p:spPr>
      </p:sp>
      <p:pic>
        <p:nvPicPr>
          <p:cNvPr id="9" name="Picture 4">
            <a:extLst>
              <a:ext uri="{FF2B5EF4-FFF2-40B4-BE49-F238E27FC236}">
                <a16:creationId xmlns:a16="http://schemas.microsoft.com/office/drawing/2014/main" id="{78998419-5F8B-B50E-6D52-3DFC6573BF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368564">
            <a:off x="589418" y="3785490"/>
            <a:ext cx="4688862" cy="3341880"/>
          </a:xfrm>
          <a:prstGeom prst="rect">
            <a:avLst/>
          </a:prstGeom>
        </p:spPr>
      </p:pic>
      <p:grpSp>
        <p:nvGrpSpPr>
          <p:cNvPr id="13" name="Group 12">
            <a:extLst>
              <a:ext uri="{FF2B5EF4-FFF2-40B4-BE49-F238E27FC236}">
                <a16:creationId xmlns:a16="http://schemas.microsoft.com/office/drawing/2014/main" id="{63DBD2E1-12E9-9DBC-FCB6-7FC32B85EE6E}"/>
              </a:ext>
            </a:extLst>
          </p:cNvPr>
          <p:cNvGrpSpPr/>
          <p:nvPr/>
        </p:nvGrpSpPr>
        <p:grpSpPr>
          <a:xfrm>
            <a:off x="6899124" y="3036259"/>
            <a:ext cx="10360176" cy="1142999"/>
            <a:chOff x="6899124" y="3036259"/>
            <a:chExt cx="10360176" cy="1142999"/>
          </a:xfrm>
        </p:grpSpPr>
        <p:sp>
          <p:nvSpPr>
            <p:cNvPr id="10" name="Oval 9">
              <a:extLst>
                <a:ext uri="{FF2B5EF4-FFF2-40B4-BE49-F238E27FC236}">
                  <a16:creationId xmlns:a16="http://schemas.microsoft.com/office/drawing/2014/main" id="{4E0D5201-41CA-C809-7134-F99E0A34DCA8}"/>
                </a:ext>
              </a:extLst>
            </p:cNvPr>
            <p:cNvSpPr/>
            <p:nvPr/>
          </p:nvSpPr>
          <p:spPr>
            <a:xfrm>
              <a:off x="6899124" y="3036259"/>
              <a:ext cx="1142999" cy="1142999"/>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A826B395-BD5B-532E-AC1F-F42494A70646}"/>
                </a:ext>
              </a:extLst>
            </p:cNvPr>
            <p:cNvSpPr txBox="1"/>
            <p:nvPr/>
          </p:nvSpPr>
          <p:spPr>
            <a:xfrm>
              <a:off x="8543491" y="3252402"/>
              <a:ext cx="8715809"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Định dạng văn bản trên trang chiếu </a:t>
              </a:r>
            </a:p>
          </p:txBody>
        </p:sp>
      </p:grpSp>
      <p:grpSp>
        <p:nvGrpSpPr>
          <p:cNvPr id="14" name="Group 13">
            <a:extLst>
              <a:ext uri="{FF2B5EF4-FFF2-40B4-BE49-F238E27FC236}">
                <a16:creationId xmlns:a16="http://schemas.microsoft.com/office/drawing/2014/main" id="{BC9CCED9-32C9-B0BB-865F-567E0365CC42}"/>
              </a:ext>
            </a:extLst>
          </p:cNvPr>
          <p:cNvGrpSpPr/>
          <p:nvPr/>
        </p:nvGrpSpPr>
        <p:grpSpPr>
          <a:xfrm>
            <a:off x="6899124" y="5308964"/>
            <a:ext cx="10360176" cy="1824923"/>
            <a:chOff x="6899124" y="2753007"/>
            <a:chExt cx="10360176" cy="1824923"/>
          </a:xfrm>
        </p:grpSpPr>
        <p:sp>
          <p:nvSpPr>
            <p:cNvPr id="15" name="Oval 14">
              <a:extLst>
                <a:ext uri="{FF2B5EF4-FFF2-40B4-BE49-F238E27FC236}">
                  <a16:creationId xmlns:a16="http://schemas.microsoft.com/office/drawing/2014/main" id="{7F0B774A-CD64-89F7-966D-97D5E69AD72E}"/>
                </a:ext>
              </a:extLst>
            </p:cNvPr>
            <p:cNvSpPr/>
            <p:nvPr/>
          </p:nvSpPr>
          <p:spPr>
            <a:xfrm>
              <a:off x="6899124" y="3036259"/>
              <a:ext cx="1142999" cy="1142999"/>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2</a:t>
              </a:r>
            </a:p>
          </p:txBody>
        </p:sp>
        <p:sp>
          <p:nvSpPr>
            <p:cNvPr id="16" name="TextBox 15">
              <a:extLst>
                <a:ext uri="{FF2B5EF4-FFF2-40B4-BE49-F238E27FC236}">
                  <a16:creationId xmlns:a16="http://schemas.microsoft.com/office/drawing/2014/main" id="{4F14EE62-85F2-23C6-9F20-78D99ADB7800}"/>
                </a:ext>
              </a:extLst>
            </p:cNvPr>
            <p:cNvSpPr txBox="1"/>
            <p:nvPr/>
          </p:nvSpPr>
          <p:spPr>
            <a:xfrm>
              <a:off x="8543491" y="2753007"/>
              <a:ext cx="8715809"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Thực hành định dạng văn bản trên trang chiếu </a:t>
              </a: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460873">
            <a:off x="-2474933" y="-1434334"/>
            <a:ext cx="10256142" cy="962795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475584">
            <a:off x="14873342" y="375289"/>
            <a:ext cx="5691319" cy="334569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774519">
            <a:off x="16639940" y="348632"/>
            <a:ext cx="1238720" cy="1484305"/>
          </a:xfrm>
          <a:prstGeom prst="rect">
            <a:avLst/>
          </a:prstGeom>
        </p:spPr>
      </p:pic>
      <p:sp>
        <p:nvSpPr>
          <p:cNvPr id="5" name="TextBox 5"/>
          <p:cNvSpPr txBox="1"/>
          <p:nvPr/>
        </p:nvSpPr>
        <p:spPr>
          <a:xfrm>
            <a:off x="3443183" y="2677019"/>
            <a:ext cx="12039600" cy="5182701"/>
          </a:xfrm>
          <a:prstGeom prst="rect">
            <a:avLst/>
          </a:prstGeom>
        </p:spPr>
        <p:txBody>
          <a:bodyPr wrap="square" lIns="0" tIns="0" rIns="0" bIns="0" rtlCol="0" anchor="t">
            <a:spAutoFit/>
          </a:bodyPr>
          <a:lstStyle/>
          <a:p>
            <a:pPr algn="ctr">
              <a:lnSpc>
                <a:spcPts val="14140"/>
              </a:lnSpc>
            </a:pPr>
            <a:r>
              <a:rPr lang="en-US" sz="7200" b="1">
                <a:solidFill>
                  <a:srgbClr val="222222"/>
                </a:solidFill>
                <a:latin typeface="Arial" panose="020B0604020202020204" pitchFamily="34" charset="0"/>
                <a:cs typeface="Arial" panose="020B0604020202020204" pitchFamily="34" charset="0"/>
              </a:rPr>
              <a:t>PHẦN 1. </a:t>
            </a:r>
          </a:p>
          <a:p>
            <a:pPr algn="ctr">
              <a:lnSpc>
                <a:spcPts val="14140"/>
              </a:lnSpc>
            </a:pPr>
            <a:r>
              <a:rPr lang="en-US" sz="7200" b="1">
                <a:solidFill>
                  <a:srgbClr val="222222"/>
                </a:solidFill>
                <a:latin typeface="Arial" panose="020B0604020202020204" pitchFamily="34" charset="0"/>
                <a:cs typeface="Arial" panose="020B0604020202020204" pitchFamily="34" charset="0"/>
              </a:rPr>
              <a:t>ĐỊNH DẠNG VĂN BẢN TRÊN TRANG CHIẾU</a:t>
            </a:r>
          </a:p>
        </p:txBody>
      </p:sp>
      <p:pic>
        <p:nvPicPr>
          <p:cNvPr id="10" name="Picture 3">
            <a:extLst>
              <a:ext uri="{FF2B5EF4-FFF2-40B4-BE49-F238E27FC236}">
                <a16:creationId xmlns:a16="http://schemas.microsoft.com/office/drawing/2014/main" id="{D3154F0F-5A21-6CE9-C933-44880ECAA1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00" y="350319"/>
            <a:ext cx="5334000" cy="2873693"/>
          </a:xfrm>
          <a:prstGeom prst="rect">
            <a:avLst/>
          </a:prstGeom>
        </p:spPr>
      </p:pic>
    </p:spTree>
    <p:extLst>
      <p:ext uri="{BB962C8B-B14F-4D97-AF65-F5344CB8AC3E}">
        <p14:creationId xmlns:p14="http://schemas.microsoft.com/office/powerpoint/2010/main" val="1212003175"/>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6" r="196"/>
          <a:stretch>
            <a:fillRect/>
          </a:stretch>
        </p:blipFill>
        <p:spPr>
          <a:xfrm>
            <a:off x="7205034" y="5143500"/>
            <a:ext cx="12487618" cy="546404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2596681" y="283715"/>
            <a:ext cx="5691319" cy="3345696"/>
          </a:xfrm>
          <a:prstGeom prst="rect">
            <a:avLst/>
          </a:prstGeom>
        </p:spPr>
      </p:pic>
      <p:pic>
        <p:nvPicPr>
          <p:cNvPr id="7" name="Picture 7"/>
          <p:cNvPicPr>
            <a:picLocks noChangeAspect="1"/>
          </p:cNvPicPr>
          <p:nvPr/>
        </p:nvPicPr>
        <p:blipFill>
          <a:blip r:embed="rId5"/>
          <a:srcRect/>
          <a:stretch>
            <a:fillRect/>
          </a:stretch>
        </p:blipFill>
        <p:spPr>
          <a:xfrm>
            <a:off x="16442042" y="6242725"/>
            <a:ext cx="2821580" cy="2818053"/>
          </a:xfrm>
          <a:prstGeom prst="rect">
            <a:avLst/>
          </a:prstGeom>
        </p:spPr>
      </p:pic>
      <p:sp>
        <p:nvSpPr>
          <p:cNvPr id="9" name="TextBox 9"/>
          <p:cNvSpPr txBox="1"/>
          <p:nvPr/>
        </p:nvSpPr>
        <p:spPr>
          <a:xfrm>
            <a:off x="990600" y="2933700"/>
            <a:ext cx="8432640" cy="3593933"/>
          </a:xfrm>
          <a:prstGeom prst="rect">
            <a:avLst/>
          </a:prstGeom>
        </p:spPr>
        <p:txBody>
          <a:bodyPr lIns="0" tIns="0" rIns="0" bIns="0" rtlCol="0" anchor="t">
            <a:spAutoFit/>
          </a:bodyPr>
          <a:lstStyle/>
          <a:p>
            <a:pPr algn="just">
              <a:lnSpc>
                <a:spcPct val="150000"/>
              </a:lnSpc>
            </a:pPr>
            <a:r>
              <a:rPr lang="vi-VN" sz="4000">
                <a:solidFill>
                  <a:srgbClr val="222222"/>
                </a:solidFill>
              </a:rPr>
              <a:t>Để trang chiếu </a:t>
            </a:r>
            <a:r>
              <a:rPr lang="vi-VN" sz="4000" b="1">
                <a:solidFill>
                  <a:srgbClr val="FF0000"/>
                </a:solidFill>
              </a:rPr>
              <a:t>dễ đọc</a:t>
            </a:r>
            <a:r>
              <a:rPr lang="vi-VN" sz="4000">
                <a:solidFill>
                  <a:srgbClr val="222222"/>
                </a:solidFill>
              </a:rPr>
              <a:t>, dễ nhớ và đẹp hơn, em có thể </a:t>
            </a:r>
            <a:r>
              <a:rPr lang="vi-VN" sz="4000" b="1">
                <a:solidFill>
                  <a:srgbClr val="FF0000"/>
                </a:solidFill>
              </a:rPr>
              <a:t>thay đổi </a:t>
            </a:r>
            <a:r>
              <a:rPr lang="vi-VN" sz="4000">
                <a:solidFill>
                  <a:srgbClr val="222222"/>
                </a:solidFill>
              </a:rPr>
              <a:t>phông chữ, kiểu chữ, màu chữ và cỡ chữ cho </a:t>
            </a:r>
            <a:r>
              <a:rPr lang="vi-VN" sz="4000" b="1">
                <a:solidFill>
                  <a:srgbClr val="FF0000"/>
                </a:solidFill>
              </a:rPr>
              <a:t>văn bản trên trang chiếu</a:t>
            </a:r>
            <a:r>
              <a:rPr lang="vi-VN" sz="4000">
                <a:solidFill>
                  <a:srgbClr val="222222"/>
                </a:solidFill>
              </a:rPr>
              <a:t>.</a:t>
            </a:r>
            <a:endParaRPr lang="en-US" sz="4000">
              <a:solidFill>
                <a:srgbClr val="222222"/>
              </a:solidFill>
            </a:endParaRPr>
          </a:p>
        </p:txBody>
      </p:sp>
      <p:sp>
        <p:nvSpPr>
          <p:cNvPr id="11" name="Oval 10">
            <a:extLst>
              <a:ext uri="{FF2B5EF4-FFF2-40B4-BE49-F238E27FC236}">
                <a16:creationId xmlns:a16="http://schemas.microsoft.com/office/drawing/2014/main" id="{3DB7FB46-BEC7-07B1-4AA3-48AAF50D7732}"/>
              </a:ext>
            </a:extLst>
          </p:cNvPr>
          <p:cNvSpPr/>
          <p:nvPr/>
        </p:nvSpPr>
        <p:spPr>
          <a:xfrm>
            <a:off x="10280927" y="2467363"/>
            <a:ext cx="5695691" cy="5695691"/>
          </a:xfrm>
          <a:prstGeom prst="ellipse">
            <a:avLst/>
          </a:prstGeom>
          <a:solidFill>
            <a:srgbClr val="F0BEAD"/>
          </a:solidFill>
          <a:ln>
            <a:solidFill>
              <a:srgbClr val="F0BE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43546BED-C3D0-D777-6A79-E3C13A4E2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87174" y="3086100"/>
            <a:ext cx="5734913" cy="4114800"/>
          </a:xfrm>
          <a:prstGeom prst="rect">
            <a:avLst/>
          </a:prstGeom>
        </p:spPr>
      </p:pic>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4" name="Picture 4"/>
          <p:cNvPicPr>
            <a:picLocks noChangeAspect="1"/>
          </p:cNvPicPr>
          <p:nvPr/>
        </p:nvPicPr>
        <p:blipFill>
          <a:blip r:embed="rId2"/>
          <a:srcRect/>
          <a:stretch>
            <a:fillRect/>
          </a:stretch>
        </p:blipFill>
        <p:spPr>
          <a:xfrm>
            <a:off x="-4871063" y="6856129"/>
            <a:ext cx="7403305" cy="6524163"/>
          </a:xfrm>
          <a:prstGeom prst="rect">
            <a:avLst/>
          </a:prstGeom>
        </p:spPr>
      </p:pic>
      <p:pic>
        <p:nvPicPr>
          <p:cNvPr id="5" name="Picture 5"/>
          <p:cNvPicPr>
            <a:picLocks noChangeAspect="1"/>
          </p:cNvPicPr>
          <p:nvPr/>
        </p:nvPicPr>
        <p:blipFill>
          <a:blip r:embed="rId3"/>
          <a:srcRect/>
          <a:stretch>
            <a:fillRect/>
          </a:stretch>
        </p:blipFill>
        <p:spPr>
          <a:xfrm rot="2454020">
            <a:off x="-1293503" y="6205499"/>
            <a:ext cx="2260835" cy="187931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774519">
            <a:off x="16361012" y="209392"/>
            <a:ext cx="1676451" cy="2008819"/>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59369">
            <a:off x="222350" y="8207380"/>
            <a:ext cx="1676451" cy="2008819"/>
          </a:xfrm>
          <a:prstGeom prst="rect">
            <a:avLst/>
          </a:prstGeom>
        </p:spPr>
      </p:pic>
      <p:pic>
        <p:nvPicPr>
          <p:cNvPr id="15" name="Picture 15"/>
          <p:cNvPicPr>
            <a:picLocks noChangeAspect="1"/>
          </p:cNvPicPr>
          <p:nvPr/>
        </p:nvPicPr>
        <p:blipFill>
          <a:blip r:embed="rId3"/>
          <a:srcRect/>
          <a:stretch>
            <a:fillRect/>
          </a:stretch>
        </p:blipFill>
        <p:spPr>
          <a:xfrm rot="2454020">
            <a:off x="17083888" y="2524456"/>
            <a:ext cx="2260835" cy="1879319"/>
          </a:xfrm>
          <a:prstGeom prst="rect">
            <a:avLst/>
          </a:prstGeom>
        </p:spPr>
      </p:pic>
      <p:sp>
        <p:nvSpPr>
          <p:cNvPr id="2" name="TextBox 1">
            <a:extLst>
              <a:ext uri="{FF2B5EF4-FFF2-40B4-BE49-F238E27FC236}">
                <a16:creationId xmlns:a16="http://schemas.microsoft.com/office/drawing/2014/main" id="{8CF0466C-1FAD-2501-0A4A-2F8C86E10A46}"/>
              </a:ext>
            </a:extLst>
          </p:cNvPr>
          <p:cNvSpPr txBox="1"/>
          <p:nvPr/>
        </p:nvSpPr>
        <p:spPr>
          <a:xfrm>
            <a:off x="3733799" y="517383"/>
            <a:ext cx="108204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Một số nút lệnh định dạng văn bản </a:t>
            </a:r>
          </a:p>
        </p:txBody>
      </p:sp>
      <p:pic>
        <p:nvPicPr>
          <p:cNvPr id="8" name="Picture 7">
            <a:extLst>
              <a:ext uri="{FF2B5EF4-FFF2-40B4-BE49-F238E27FC236}">
                <a16:creationId xmlns:a16="http://schemas.microsoft.com/office/drawing/2014/main" id="{1CAFFE91-2713-3AFC-8B81-FF6AFB91E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7458" y="4536980"/>
            <a:ext cx="15773082" cy="5405959"/>
          </a:xfrm>
          <a:prstGeom prst="rect">
            <a:avLst/>
          </a:prstGeom>
        </p:spPr>
      </p:pic>
      <p:sp>
        <p:nvSpPr>
          <p:cNvPr id="9" name="TextBox 8">
            <a:extLst>
              <a:ext uri="{FF2B5EF4-FFF2-40B4-BE49-F238E27FC236}">
                <a16:creationId xmlns:a16="http://schemas.microsoft.com/office/drawing/2014/main" id="{986C1D75-E2A0-B3A0-5482-E34B9B959B83}"/>
              </a:ext>
            </a:extLst>
          </p:cNvPr>
          <p:cNvSpPr txBox="1"/>
          <p:nvPr/>
        </p:nvSpPr>
        <p:spPr>
          <a:xfrm>
            <a:off x="434147" y="1691464"/>
            <a:ext cx="17419703" cy="2482667"/>
          </a:xfrm>
          <a:prstGeom prst="rect">
            <a:avLst/>
          </a:prstGeom>
          <a:noFill/>
        </p:spPr>
        <p:txBody>
          <a:bodyPr wrap="square" rtlCol="0">
            <a:spAutoFit/>
          </a:bodyPr>
          <a:lstStyle/>
          <a:p>
            <a:pPr marL="742950" indent="-742950">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Để định dạng phông chữ, kiểu chữ, màu chữ, cỡ chữ cho văn bản trên trang trình chiếu em sử dụng nhóm lệnh </a:t>
            </a:r>
            <a:r>
              <a:rPr lang="en-US" sz="3600" b="1">
                <a:latin typeface="Arial" panose="020B0604020202020204" pitchFamily="34" charset="0"/>
                <a:cs typeface="Arial" panose="020B0604020202020204" pitchFamily="34" charset="0"/>
              </a:rPr>
              <a:t>Font</a:t>
            </a:r>
            <a:r>
              <a:rPr lang="en-US" sz="3600">
                <a:latin typeface="Arial" panose="020B0604020202020204" pitchFamily="34" charset="0"/>
                <a:cs typeface="Arial" panose="020B0604020202020204" pitchFamily="34" charset="0"/>
              </a:rPr>
              <a:t> của dải lệnh </a:t>
            </a:r>
            <a:r>
              <a:rPr lang="en-US" sz="3600" b="1">
                <a:latin typeface="Arial" panose="020B0604020202020204" pitchFamily="34" charset="0"/>
                <a:cs typeface="Arial" panose="020B0604020202020204" pitchFamily="34" charset="0"/>
              </a:rPr>
              <a:t>Home.</a:t>
            </a:r>
          </a:p>
          <a:p>
            <a:pPr marL="742950" indent="-742950">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Định dạng dấu đầu dòng, dùng nút lệnh </a:t>
            </a:r>
            <a:r>
              <a:rPr lang="en-US" sz="3600" b="1">
                <a:latin typeface="Arial" panose="020B0604020202020204" pitchFamily="34" charset="0"/>
                <a:cs typeface="Arial" panose="020B0604020202020204" pitchFamily="34" charset="0"/>
              </a:rPr>
              <a:t>Bullets </a:t>
            </a:r>
            <a:r>
              <a:rPr lang="en-US" sz="3600">
                <a:latin typeface="Arial" panose="020B0604020202020204" pitchFamily="34" charset="0"/>
                <a:cs typeface="Arial" panose="020B0604020202020204" pitchFamily="34" charset="0"/>
              </a:rPr>
              <a:t>trong nhóm lệnh </a:t>
            </a:r>
            <a:r>
              <a:rPr lang="en-US" sz="3600" b="1">
                <a:latin typeface="Arial" panose="020B0604020202020204" pitchFamily="34" charset="0"/>
                <a:cs typeface="Arial" panose="020B0604020202020204" pitchFamily="34" charset="0"/>
              </a:rPr>
              <a:t>Paragragh </a:t>
            </a:r>
          </a:p>
        </p:txBody>
      </p:sp>
    </p:spTree>
    <p:extLst>
      <p:ext uri="{BB962C8B-B14F-4D97-AF65-F5344CB8AC3E}">
        <p14:creationId xmlns:p14="http://schemas.microsoft.com/office/powerpoint/2010/main" val="2369015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19090"/>
          <a:stretch>
            <a:fillRect/>
          </a:stretch>
        </p:blipFill>
        <p:spPr>
          <a:xfrm rot="-8418405">
            <a:off x="14585113" y="-1480101"/>
            <a:ext cx="5724906" cy="4081966"/>
          </a:xfrm>
          <a:prstGeom prst="rect">
            <a:avLst/>
          </a:prstGeom>
        </p:spPr>
      </p:pic>
      <p:pic>
        <p:nvPicPr>
          <p:cNvPr id="4" name="Picture 4"/>
          <p:cNvPicPr>
            <a:picLocks noChangeAspect="1"/>
          </p:cNvPicPr>
          <p:nvPr/>
        </p:nvPicPr>
        <p:blipFill>
          <a:blip r:embed="rId2"/>
          <a:srcRect/>
          <a:stretch>
            <a:fillRect/>
          </a:stretch>
        </p:blipFill>
        <p:spPr>
          <a:xfrm>
            <a:off x="-4871063" y="6856129"/>
            <a:ext cx="7403305" cy="6524163"/>
          </a:xfrm>
          <a:prstGeom prst="rect">
            <a:avLst/>
          </a:prstGeom>
        </p:spPr>
      </p:pic>
      <p:pic>
        <p:nvPicPr>
          <p:cNvPr id="5" name="Picture 5"/>
          <p:cNvPicPr>
            <a:picLocks noChangeAspect="1"/>
          </p:cNvPicPr>
          <p:nvPr/>
        </p:nvPicPr>
        <p:blipFill>
          <a:blip r:embed="rId3"/>
          <a:srcRect/>
          <a:stretch>
            <a:fillRect/>
          </a:stretch>
        </p:blipFill>
        <p:spPr>
          <a:xfrm rot="2454020">
            <a:off x="-1293503" y="6205499"/>
            <a:ext cx="2260835" cy="187931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774519">
            <a:off x="16361012" y="209392"/>
            <a:ext cx="1676451" cy="2008819"/>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59369">
            <a:off x="222350" y="8207380"/>
            <a:ext cx="1676451" cy="2008819"/>
          </a:xfrm>
          <a:prstGeom prst="rect">
            <a:avLst/>
          </a:prstGeom>
        </p:spPr>
      </p:pic>
      <p:pic>
        <p:nvPicPr>
          <p:cNvPr id="15" name="Picture 15"/>
          <p:cNvPicPr>
            <a:picLocks noChangeAspect="1"/>
          </p:cNvPicPr>
          <p:nvPr/>
        </p:nvPicPr>
        <p:blipFill>
          <a:blip r:embed="rId3"/>
          <a:srcRect/>
          <a:stretch>
            <a:fillRect/>
          </a:stretch>
        </p:blipFill>
        <p:spPr>
          <a:xfrm rot="2454020">
            <a:off x="17083888" y="2524456"/>
            <a:ext cx="2260835" cy="1879319"/>
          </a:xfrm>
          <a:prstGeom prst="rect">
            <a:avLst/>
          </a:prstGeom>
        </p:spPr>
      </p:pic>
      <p:pic>
        <p:nvPicPr>
          <p:cNvPr id="7" name="Picture 6">
            <a:extLst>
              <a:ext uri="{FF2B5EF4-FFF2-40B4-BE49-F238E27FC236}">
                <a16:creationId xmlns:a16="http://schemas.microsoft.com/office/drawing/2014/main" id="{0A91DBB1-FDB3-5E50-FFE1-0050D2C48D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3566" y="1997301"/>
            <a:ext cx="14663577" cy="7728817"/>
          </a:xfrm>
          <a:prstGeom prst="rect">
            <a:avLst/>
          </a:prstGeom>
        </p:spPr>
      </p:pic>
      <p:sp>
        <p:nvSpPr>
          <p:cNvPr id="10" name="TextBox 9">
            <a:extLst>
              <a:ext uri="{FF2B5EF4-FFF2-40B4-BE49-F238E27FC236}">
                <a16:creationId xmlns:a16="http://schemas.microsoft.com/office/drawing/2014/main" id="{6B85BDC0-41DB-4537-43F0-817B24F401E4}"/>
              </a:ext>
            </a:extLst>
          </p:cNvPr>
          <p:cNvSpPr txBox="1"/>
          <p:nvPr/>
        </p:nvSpPr>
        <p:spPr>
          <a:xfrm>
            <a:off x="4114798" y="560882"/>
            <a:ext cx="100584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Một số ví dụ về định dạng văn bản </a:t>
            </a:r>
          </a:p>
        </p:txBody>
      </p:sp>
    </p:spTree>
    <p:extLst>
      <p:ext uri="{BB962C8B-B14F-4D97-AF65-F5344CB8AC3E}">
        <p14:creationId xmlns:p14="http://schemas.microsoft.com/office/powerpoint/2010/main" val="9237337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srcRect/>
          <a:stretch>
            <a:fillRect/>
          </a:stretch>
        </p:blipFill>
        <p:spPr>
          <a:xfrm rot="10085861">
            <a:off x="-834937" y="-2119161"/>
            <a:ext cx="9150509" cy="8670108"/>
          </a:xfrm>
          <a:prstGeom prst="rect">
            <a:avLst/>
          </a:prstGeom>
        </p:spPr>
      </p:pic>
      <p:sp>
        <p:nvSpPr>
          <p:cNvPr id="12" name="TextBox 12"/>
          <p:cNvSpPr txBox="1"/>
          <p:nvPr/>
        </p:nvSpPr>
        <p:spPr>
          <a:xfrm>
            <a:off x="9650143" y="1474472"/>
            <a:ext cx="5474949" cy="1482842"/>
          </a:xfrm>
          <a:prstGeom prst="rect">
            <a:avLst/>
          </a:prstGeom>
        </p:spPr>
        <p:txBody>
          <a:bodyPr wrap="square" lIns="0" tIns="0" rIns="0" bIns="0" rtlCol="0" anchor="t">
            <a:spAutoFit/>
          </a:bodyPr>
          <a:lstStyle/>
          <a:p>
            <a:pPr>
              <a:lnSpc>
                <a:spcPts val="13860"/>
              </a:lnSpc>
            </a:pPr>
            <a:r>
              <a:rPr lang="en-US" sz="5000" b="1">
                <a:solidFill>
                  <a:schemeClr val="accent4">
                    <a:lumMod val="75000"/>
                  </a:schemeClr>
                </a:solidFill>
                <a:latin typeface="Arial" panose="020B0604020202020204" pitchFamily="34" charset="0"/>
                <a:cs typeface="Arial" panose="020B0604020202020204" pitchFamily="34" charset="0"/>
              </a:rPr>
              <a:t>HỘP KIẾN THỨC </a:t>
            </a:r>
          </a:p>
        </p:txBody>
      </p:sp>
      <p:pic>
        <p:nvPicPr>
          <p:cNvPr id="17" name="Picture 4">
            <a:extLst>
              <a:ext uri="{FF2B5EF4-FFF2-40B4-BE49-F238E27FC236}">
                <a16:creationId xmlns:a16="http://schemas.microsoft.com/office/drawing/2014/main" id="{0D5592C4-CE8A-119B-D728-444FE45F59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6210300"/>
            <a:ext cx="4495800" cy="3204279"/>
          </a:xfrm>
          <a:prstGeom prst="rect">
            <a:avLst/>
          </a:prstGeom>
        </p:spPr>
      </p:pic>
      <p:sp>
        <p:nvSpPr>
          <p:cNvPr id="19" name="TextBox 18">
            <a:extLst>
              <a:ext uri="{FF2B5EF4-FFF2-40B4-BE49-F238E27FC236}">
                <a16:creationId xmlns:a16="http://schemas.microsoft.com/office/drawing/2014/main" id="{EFA32B82-DF5B-3F73-0092-7B03766CE763}"/>
              </a:ext>
            </a:extLst>
          </p:cNvPr>
          <p:cNvSpPr txBox="1"/>
          <p:nvPr/>
        </p:nvSpPr>
        <p:spPr>
          <a:xfrm>
            <a:off x="6705600" y="3643421"/>
            <a:ext cx="10863618" cy="3686266"/>
          </a:xfrm>
          <a:prstGeom prst="rect">
            <a:avLst/>
          </a:prstGeom>
          <a:noFill/>
        </p:spPr>
        <p:txBody>
          <a:bodyPr wrap="square">
            <a:spAutoFit/>
          </a:bodyPr>
          <a:lstStyle/>
          <a:p>
            <a:pPr algn="just">
              <a:lnSpc>
                <a:spcPct val="150000"/>
              </a:lnSpc>
            </a:pPr>
            <a:r>
              <a:rPr lang="vi-VN" sz="4000"/>
              <a:t>Em có thể thay đổi phông chữ, kiểu chữ, cỡ chữ, màu chữ và định dạng dấu đầu dòng cho phần văn bản đã chọn để trình bày bài trình chiếu rõ ràng và đẹp hơn.</a:t>
            </a:r>
            <a:endParaRPr lang="en-US" sz="4000"/>
          </a:p>
        </p:txBody>
      </p:sp>
    </p:spTree>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947</Words>
  <Application>Microsoft Office PowerPoint</Application>
  <PresentationFormat>Custom</PresentationFormat>
  <Paragraphs>99</Paragraphs>
  <Slides>26</Slides>
  <Notes>0</Notes>
  <HiddenSlides>0</HiddenSlides>
  <MMClips>10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Calibri</vt:lpstr>
      <vt:lpstr>Wingdings</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Blue Watercolor Aesthetic Company Profile Presentation</dc:title>
  <cp:lastModifiedBy>Thảo Đào</cp:lastModifiedBy>
  <cp:revision>3</cp:revision>
  <dcterms:created xsi:type="dcterms:W3CDTF">2006-08-16T00:00:00Z</dcterms:created>
  <dcterms:modified xsi:type="dcterms:W3CDTF">2023-03-30T02:17:36Z</dcterms:modified>
  <dc:identifier>DAFd0gLgSPk</dc:identifier>
</cp:coreProperties>
</file>