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6" r:id="rId2"/>
    <p:sldMasterId id="2147483797" r:id="rId3"/>
    <p:sldMasterId id="2147483811" r:id="rId4"/>
  </p:sldMasterIdLst>
  <p:notesMasterIdLst>
    <p:notesMasterId r:id="rId31"/>
  </p:notesMasterIdLst>
  <p:sldIdLst>
    <p:sldId id="342" r:id="rId5"/>
    <p:sldId id="341" r:id="rId6"/>
    <p:sldId id="333" r:id="rId7"/>
    <p:sldId id="343" r:id="rId8"/>
    <p:sldId id="363" r:id="rId9"/>
    <p:sldId id="258" r:id="rId10"/>
    <p:sldId id="308" r:id="rId11"/>
    <p:sldId id="310" r:id="rId12"/>
    <p:sldId id="340" r:id="rId13"/>
    <p:sldId id="315" r:id="rId14"/>
    <p:sldId id="344" r:id="rId15"/>
    <p:sldId id="261" r:id="rId16"/>
    <p:sldId id="563" r:id="rId17"/>
    <p:sldId id="303" r:id="rId18"/>
    <p:sldId id="562" r:id="rId19"/>
    <p:sldId id="339" r:id="rId20"/>
    <p:sldId id="298" r:id="rId21"/>
    <p:sldId id="323" r:id="rId22"/>
    <p:sldId id="263" r:id="rId23"/>
    <p:sldId id="316" r:id="rId24"/>
    <p:sldId id="325" r:id="rId25"/>
    <p:sldId id="305" r:id="rId26"/>
    <p:sldId id="338" r:id="rId27"/>
    <p:sldId id="268" r:id="rId28"/>
    <p:sldId id="319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FD"/>
    <a:srgbClr val="FF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78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83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22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7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6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72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62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33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03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14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1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7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69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4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25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89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8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877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19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18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27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50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62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5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3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70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12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7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84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2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746458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4085489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579586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607150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820358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762227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34619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590089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360589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98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05025"/>
      </p:ext>
    </p:extLst>
  </p:cSld>
  <p:clrMapOvr>
    <a:masterClrMapping/>
  </p:clrMapOvr>
  <p:hf sldNum="0"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55870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9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3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740245-2432-41E7-B7EE-937A2C2B2258}"/>
              </a:ext>
            </a:extLst>
          </p:cNvPr>
          <p:cNvSpPr/>
          <p:nvPr userDrawn="1"/>
        </p:nvSpPr>
        <p:spPr>
          <a:xfrm>
            <a:off x="8373515" y="6501169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1780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4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57" r:id="rId10"/>
    <p:sldLayoutId id="2147483858" r:id="rId11"/>
    <p:sldLayoutId id="21474838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tags" Target="../tags/tag5.xml"/><Relationship Id="rId7" Type="http://schemas.openxmlformats.org/officeDocument/2006/relationships/image" Target="../media/image49.jpg"/><Relationship Id="rId12" Type="http://schemas.openxmlformats.org/officeDocument/2006/relationships/image" Target="../media/image5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3.png"/><Relationship Id="rId5" Type="http://schemas.openxmlformats.org/officeDocument/2006/relationships/tags" Target="../tags/tag7.xml"/><Relationship Id="rId15" Type="http://schemas.microsoft.com/office/2007/relationships/hdphoto" Target="../media/hdphoto7.wdp"/><Relationship Id="rId10" Type="http://schemas.openxmlformats.org/officeDocument/2006/relationships/image" Target="../media/image52.png"/><Relationship Id="rId4" Type="http://schemas.openxmlformats.org/officeDocument/2006/relationships/tags" Target="../tags/tag6.xml"/><Relationship Id="rId9" Type="http://schemas.openxmlformats.org/officeDocument/2006/relationships/image" Target="../media/image51.pn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947896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708657" y="3653734"/>
            <a:ext cx="4206044" cy="3337111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5516998" y="169817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A72F48-2C13-40B9-9B27-96678901DC6D}"/>
              </a:ext>
            </a:extLst>
          </p:cNvPr>
          <p:cNvSpPr txBox="1"/>
          <p:nvPr/>
        </p:nvSpPr>
        <p:spPr>
          <a:xfrm>
            <a:off x="1746613" y="1529001"/>
            <a:ext cx="85333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gió về.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3BD7125-8D8A-4AD3-B736-4E08B05754D6}"/>
              </a:ext>
            </a:extLst>
          </p:cNvPr>
          <p:cNvCxnSpPr>
            <a:cxnSpLocks/>
          </p:cNvCxnSpPr>
          <p:nvPr/>
        </p:nvCxnSpPr>
        <p:spPr>
          <a:xfrm flipV="1">
            <a:off x="6509540" y="2135705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9199120-A432-446C-9E82-03AC2C0C77EB}"/>
              </a:ext>
            </a:extLst>
          </p:cNvPr>
          <p:cNvCxnSpPr>
            <a:cxnSpLocks/>
          </p:cNvCxnSpPr>
          <p:nvPr/>
        </p:nvCxnSpPr>
        <p:spPr>
          <a:xfrm flipV="1">
            <a:off x="5612733" y="2742408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E106C68-61E6-478B-887A-AC482AAE1DC5}"/>
              </a:ext>
            </a:extLst>
          </p:cNvPr>
          <p:cNvCxnSpPr>
            <a:cxnSpLocks/>
          </p:cNvCxnSpPr>
          <p:nvPr/>
        </p:nvCxnSpPr>
        <p:spPr>
          <a:xfrm flipV="1">
            <a:off x="6509540" y="323716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8E56306-B04A-49E5-B27B-6F60327165DB}"/>
              </a:ext>
            </a:extLst>
          </p:cNvPr>
          <p:cNvCxnSpPr>
            <a:cxnSpLocks/>
          </p:cNvCxnSpPr>
          <p:nvPr/>
        </p:nvCxnSpPr>
        <p:spPr>
          <a:xfrm flipV="1">
            <a:off x="5257064" y="3861103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F3E862B-6654-4D3E-9260-06496D772A4F}"/>
              </a:ext>
            </a:extLst>
          </p:cNvPr>
          <p:cNvCxnSpPr>
            <a:cxnSpLocks/>
          </p:cNvCxnSpPr>
          <p:nvPr/>
        </p:nvCxnSpPr>
        <p:spPr>
          <a:xfrm flipV="1">
            <a:off x="6318069" y="439668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40322" y="821163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</p:spTree>
    <p:extLst>
      <p:ext uri="{BB962C8B-B14F-4D97-AF65-F5344CB8AC3E}">
        <p14:creationId xmlns:p14="http://schemas.microsoft.com/office/powerpoint/2010/main" val="4161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0" y="4370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353771" y="6113285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xmlns="" id="{2C5F710B-7FB8-4F76-970E-7A044F291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035"/>
            <a:ext cx="6713315" cy="5790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BFC20A-E9FB-4BE7-9292-421814DA93E2}"/>
              </a:ext>
            </a:extLst>
          </p:cNvPr>
          <p:cNvSpPr txBox="1"/>
          <p:nvPr/>
        </p:nvSpPr>
        <p:spPr>
          <a:xfrm>
            <a:off x="6818776" y="3578060"/>
            <a:ext cx="455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Nắng nóng và không có gió, gây khó chịu.</a:t>
            </a: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xmlns="" id="{3C6B3CAA-A19B-4949-A4D7-23909298CFFD}"/>
              </a:ext>
            </a:extLst>
          </p:cNvPr>
          <p:cNvSpPr/>
          <p:nvPr/>
        </p:nvSpPr>
        <p:spPr>
          <a:xfrm>
            <a:off x="7839634" y="2018350"/>
            <a:ext cx="2517422" cy="120032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Nắng oi</a:t>
            </a:r>
          </a:p>
        </p:txBody>
      </p:sp>
    </p:spTree>
    <p:extLst>
      <p:ext uri="{BB962C8B-B14F-4D97-AF65-F5344CB8AC3E}">
        <p14:creationId xmlns:p14="http://schemas.microsoft.com/office/powerpoint/2010/main" val="36864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0" y="4370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353771" y="6113285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8238" y="1153602"/>
            <a:ext cx="624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đệm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26" name="Picture 2" descr="Thơ: Đất nước đi lên trong lời ru của m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88" y="2433912"/>
            <a:ext cx="6364507" cy="41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-Con-Nhung-bai-hat-dan-ca-ru-con-ngu-ngon-Hat-Ru-Con-Bac-Bo-hoa-nguye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2241" y="1344329"/>
            <a:ext cx="406400" cy="40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799933"/>
            <a:ext cx="1046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8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708657" y="3653734"/>
            <a:ext cx="4206044" cy="3337111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6222333" y="2060053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3BD7125-8D8A-4AD3-B736-4E08B05754D6}"/>
              </a:ext>
            </a:extLst>
          </p:cNvPr>
          <p:cNvCxnSpPr>
            <a:cxnSpLocks/>
          </p:cNvCxnSpPr>
          <p:nvPr/>
        </p:nvCxnSpPr>
        <p:spPr>
          <a:xfrm flipV="1">
            <a:off x="6078642" y="2643709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9199120-A432-446C-9E82-03AC2C0C77EB}"/>
              </a:ext>
            </a:extLst>
          </p:cNvPr>
          <p:cNvCxnSpPr>
            <a:cxnSpLocks/>
          </p:cNvCxnSpPr>
          <p:nvPr/>
        </p:nvCxnSpPr>
        <p:spPr>
          <a:xfrm flipV="1">
            <a:off x="5159770" y="3280969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E106C68-61E6-478B-887A-AC482AAE1DC5}"/>
              </a:ext>
            </a:extLst>
          </p:cNvPr>
          <p:cNvCxnSpPr>
            <a:cxnSpLocks/>
          </p:cNvCxnSpPr>
          <p:nvPr/>
        </p:nvCxnSpPr>
        <p:spPr>
          <a:xfrm flipV="1">
            <a:off x="5691227" y="3775722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C13D1A-6109-4376-98C5-2FFE77A5AFDC}"/>
              </a:ext>
            </a:extLst>
          </p:cNvPr>
          <p:cNvSpPr txBox="1"/>
          <p:nvPr/>
        </p:nvSpPr>
        <p:spPr>
          <a:xfrm>
            <a:off x="1119654" y="2007246"/>
            <a:ext cx="95260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thức vì chúng con.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898CC3D-8631-4495-88F3-60D2B5B51FFD}"/>
              </a:ext>
            </a:extLst>
          </p:cNvPr>
          <p:cNvSpPr/>
          <p:nvPr/>
        </p:nvSpPr>
        <p:spPr>
          <a:xfrm>
            <a:off x="7013623" y="3027380"/>
            <a:ext cx="1949771" cy="803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59F74DA-4EA8-4831-AB00-47ABE95A78FF}"/>
              </a:ext>
            </a:extLst>
          </p:cNvPr>
          <p:cNvSpPr/>
          <p:nvPr/>
        </p:nvSpPr>
        <p:spPr>
          <a:xfrm>
            <a:off x="3210232" y="4558632"/>
            <a:ext cx="6931309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Giấc tròn: </a:t>
            </a:r>
            <a:r>
              <a:rPr lang="en-US" sz="3200">
                <a:solidFill>
                  <a:srgbClr val="FF0000"/>
                </a:solidFill>
              </a:rPr>
              <a:t>giấc ngủ ngon      ( ngủ say ) , không thức giấc</a:t>
            </a:r>
          </a:p>
        </p:txBody>
      </p:sp>
    </p:spTree>
    <p:extLst>
      <p:ext uri="{BB962C8B-B14F-4D97-AF65-F5344CB8AC3E}">
        <p14:creationId xmlns:p14="http://schemas.microsoft.com/office/powerpoint/2010/main" val="27762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272" y="-288791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4687" y="716696"/>
            <a:ext cx="11203016" cy="1252262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0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xmlns="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7" y="-321171"/>
            <a:ext cx="5550856" cy="3026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BEBDD5-1C69-4D04-BADB-E17C1B32BBC5}"/>
              </a:ext>
            </a:extLst>
          </p:cNvPr>
          <p:cNvSpPr/>
          <p:nvPr/>
        </p:nvSpPr>
        <p:spPr>
          <a:xfrm>
            <a:off x="486646" y="128582"/>
            <a:ext cx="4850723" cy="23083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21693">
              <a:buClr>
                <a:srgbClr val="000000"/>
              </a:buClr>
            </a:pP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Yêu</a:t>
            </a:r>
            <a:r>
              <a:rPr lang="zh-CN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cầu</a:t>
            </a:r>
            <a:endParaRPr lang="zh-CN" altLang="en-US" sz="4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iCiel Cadena" panose="02000503000000020004" pitchFamily="2" charset="0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Phân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công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theo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đoạn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Tất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cả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viên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đều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Sửa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lỗi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cho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nếu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chưa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đúng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02299" y="4414661"/>
            <a:ext cx="2017484" cy="1107495"/>
            <a:chOff x="9069733" y="5886213"/>
            <a:chExt cx="2689979" cy="1476660"/>
          </a:xfrm>
        </p:grpSpPr>
        <p:sp>
          <p:nvSpPr>
            <p:cNvPr id="4" name="Oval Callout 3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5129"/>
                <a:gd name="adj2" fmla="val 6071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49233" y="6131766"/>
              <a:ext cx="2610479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khổ 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42529" y="2881991"/>
            <a:ext cx="2066087" cy="580348"/>
            <a:chOff x="9004929" y="5090876"/>
            <a:chExt cx="2754783" cy="773797"/>
          </a:xfrm>
        </p:grpSpPr>
        <p:sp>
          <p:nvSpPr>
            <p:cNvPr id="14" name="Oval Callout 13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49232" y="5252364"/>
              <a:ext cx="261047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khổ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8760158" y="3501331"/>
            <a:ext cx="3311580" cy="33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oogle Shape;568;p14">
            <a:extLst>
              <a:ext uri="{FF2B5EF4-FFF2-40B4-BE49-F238E27FC236}">
                <a16:creationId xmlns:a16="http://schemas.microsoft.com/office/drawing/2014/main" xmlns="" id="{FC0C6F80-00E3-4D1F-A729-EE47A7A85D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83" y="3025016"/>
            <a:ext cx="5237199" cy="377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2;p14">
            <a:extLst>
              <a:ext uri="{FF2B5EF4-FFF2-40B4-BE49-F238E27FC236}">
                <a16:creationId xmlns:a16="http://schemas.microsoft.com/office/drawing/2014/main" xmlns="" id="{37347A14-E965-43E2-8A13-E78951902B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678" y="3996745"/>
            <a:ext cx="4637808" cy="2127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6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010671" y="4016334"/>
            <a:ext cx="4206044" cy="3337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1010382">
            <a:off x="8992766" y="15730"/>
            <a:ext cx="3652029" cy="2722208"/>
            <a:chOff x="-66856" y="198988"/>
            <a:chExt cx="3652029" cy="2722208"/>
          </a:xfrm>
        </p:grpSpPr>
        <p:pic>
          <p:nvPicPr>
            <p:cNvPr id="19" name="图片 39">
              <a:extLst>
                <a:ext uri="{FF2B5EF4-FFF2-40B4-BE49-F238E27FC236}">
                  <a16:creationId xmlns:a16="http://schemas.microsoft.com/office/drawing/2014/main" xmlns="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68160">
              <a:off x="226456" y="849214"/>
              <a:ext cx="3358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75543" y="634163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1859" y="1246377"/>
            <a:ext cx="8309178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1FC6B2-77ED-4BF7-893A-5F7F06B1C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89" b="86852" l="22448" r="94583">
                        <a14:backgroundMark x1="56042" y1="27778" x2="53438" y2="43519"/>
                        <a14:backgroundMark x1="53490" y1="44444" x2="34583" y2="46481"/>
                      </a14:backgroundRemoval>
                    </a14:imgEffect>
                    <a14:imgEffect>
                      <a14:colorTemperature colorTemp="7265"/>
                    </a14:imgEffect>
                    <a14:imgEffect>
                      <a14:saturation sat="107000"/>
                    </a14:imgEffect>
                  </a14:imgLayer>
                </a14:imgProps>
              </a:ext>
            </a:extLst>
          </a:blip>
          <a:srcRect l="21929" t="14328" r="5527" b="13723"/>
          <a:stretch/>
        </p:blipFill>
        <p:spPr>
          <a:xfrm>
            <a:off x="0" y="-164432"/>
            <a:ext cx="12192000" cy="7186863"/>
          </a:xfrm>
          <a:prstGeom prst="rect">
            <a:avLst/>
          </a:prstGeom>
          <a:noFill/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AF21B3A1-DC4A-4813-8060-BB67467BA683}"/>
              </a:ext>
            </a:extLst>
          </p:cNvPr>
          <p:cNvSpPr/>
          <p:nvPr/>
        </p:nvSpPr>
        <p:spPr>
          <a:xfrm>
            <a:off x="-306406" y="380331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9645530-70AE-4EB7-99CA-31F1BEC9E2CE}"/>
              </a:ext>
            </a:extLst>
          </p:cNvPr>
          <p:cNvSpPr/>
          <p:nvPr/>
        </p:nvSpPr>
        <p:spPr>
          <a:xfrm>
            <a:off x="-467065" y="1104570"/>
            <a:ext cx="6655702" cy="289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63550" algn="ctr"/>
            <a:endParaRPr lang="en-US" sz="2800" b="1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6289C1-D529-423D-8E58-114BCCEC2CAB}"/>
              </a:ext>
            </a:extLst>
          </p:cNvPr>
          <p:cNvSpPr txBox="1"/>
          <p:nvPr/>
        </p:nvSpPr>
        <p:spPr>
          <a:xfrm>
            <a:off x="545373" y="1343971"/>
            <a:ext cx="65771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đêm hè oi bức, mẹ đã ngồi đưa võng, hát ru và quạt cho con.</a:t>
            </a:r>
            <a:endParaRPr lang="en-US" sz="3600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509EE1-078C-4716-99DB-5ADBA9A3A1D2}"/>
              </a:ext>
            </a:extLst>
          </p:cNvPr>
          <p:cNvSpPr txBox="1"/>
          <p:nvPr/>
        </p:nvSpPr>
        <p:spPr>
          <a:xfrm>
            <a:off x="-306406" y="1270217"/>
            <a:ext cx="65771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</a:t>
            </a:r>
          </a:p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</a:t>
            </a:r>
          </a:p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gió về.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205267" y="4401098"/>
            <a:ext cx="2927201" cy="232246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50360" y="1486101"/>
            <a:ext cx="8507568" cy="10717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dòng thơ nào cho thấy mẹ đã thức rất nhiều vì con?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160F26-C43C-4627-9350-D9133C6F7F63}"/>
              </a:ext>
            </a:extLst>
          </p:cNvPr>
          <p:cNvSpPr txBox="1"/>
          <p:nvPr/>
        </p:nvSpPr>
        <p:spPr>
          <a:xfrm>
            <a:off x="1850360" y="3012927"/>
            <a:ext cx="79349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thức vì chúng con.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D338BE9-CBA0-4BBF-BE58-2050219816C0}"/>
              </a:ext>
            </a:extLst>
          </p:cNvPr>
          <p:cNvCxnSpPr>
            <a:cxnSpLocks/>
          </p:cNvCxnSpPr>
          <p:nvPr/>
        </p:nvCxnSpPr>
        <p:spPr>
          <a:xfrm>
            <a:off x="3248116" y="3506050"/>
            <a:ext cx="5699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77A753B-A8D2-4750-B212-C67EA6C5F44F}"/>
              </a:ext>
            </a:extLst>
          </p:cNvPr>
          <p:cNvCxnSpPr>
            <a:cxnSpLocks/>
          </p:cNvCxnSpPr>
          <p:nvPr/>
        </p:nvCxnSpPr>
        <p:spPr>
          <a:xfrm>
            <a:off x="2564494" y="3971958"/>
            <a:ext cx="69191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FB7B2D4-7282-49B0-87B3-61CE89CE3806}"/>
              </a:ext>
            </a:extLst>
          </p:cNvPr>
          <p:cNvSpPr/>
          <p:nvPr/>
        </p:nvSpPr>
        <p:spPr>
          <a:xfrm>
            <a:off x="339634" y="505749"/>
            <a:ext cx="11469189" cy="181203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06 NK PowerSkills">
            <a:extLst>
              <a:ext uri="{FF2B5EF4-FFF2-40B4-BE49-F238E27FC236}">
                <a16:creationId xmlns:a16="http://schemas.microsoft.com/office/drawing/2014/main" xmlns="" id="{E6928B0F-C8D8-44A6-BDB0-9506984E3FCA}"/>
              </a:ext>
            </a:extLst>
          </p:cNvPr>
          <p:cNvSpPr txBox="1"/>
          <p:nvPr/>
        </p:nvSpPr>
        <p:spPr>
          <a:xfrm>
            <a:off x="1400034" y="982455"/>
            <a:ext cx="10176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Theo em, câu thơ cuối bài muốn nói điều gì ?</a:t>
            </a:r>
            <a:endParaRPr lang="en-US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Đ Ghé thăm Fb.com/nkpowerskills">
            <a:extLst>
              <a:ext uri="{FF2B5EF4-FFF2-40B4-BE49-F238E27FC236}">
                <a16:creationId xmlns:a16="http://schemas.microsoft.com/office/drawing/2014/main" xmlns="" id="{2B3DB61D-A045-4C94-ABAD-EAD043D6B247}"/>
              </a:ext>
            </a:extLst>
          </p:cNvPr>
          <p:cNvSpPr/>
          <p:nvPr/>
        </p:nvSpPr>
        <p:spPr>
          <a:xfrm>
            <a:off x="586219" y="5564945"/>
            <a:ext cx="885169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C.Mẹ</a:t>
            </a:r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31" name="Ghé thăm Fb.com/nkpowerskills">
            <a:extLst>
              <a:ext uri="{FF2B5EF4-FFF2-40B4-BE49-F238E27FC236}">
                <a16:creationId xmlns:a16="http://schemas.microsoft.com/office/drawing/2014/main" xmlns="" id="{AADF208A-C723-420B-9DF9-7FF2F2C6657D}"/>
              </a:ext>
            </a:extLst>
          </p:cNvPr>
          <p:cNvSpPr/>
          <p:nvPr/>
        </p:nvSpPr>
        <p:spPr>
          <a:xfrm>
            <a:off x="645003" y="4280236"/>
            <a:ext cx="873412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Tay mẹ quạt mát hơn cả gió trời.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hé thăm Fb.com/nkpowerskills">
            <a:extLst>
              <a:ext uri="{FF2B5EF4-FFF2-40B4-BE49-F238E27FC236}">
                <a16:creationId xmlns:a16="http://schemas.microsoft.com/office/drawing/2014/main" xmlns="" id="{8D01B139-2B65-41D3-8A7C-4704E269B01A}"/>
              </a:ext>
            </a:extLst>
          </p:cNvPr>
          <p:cNvSpPr/>
          <p:nvPr/>
        </p:nvSpPr>
        <p:spPr>
          <a:xfrm>
            <a:off x="645002" y="2956475"/>
            <a:ext cx="8734129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Có mẹ quạt mát, con ngủ ngon lành.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7B77739C-C8FE-470B-96B2-54230047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884" y="58133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69A8415-A698-424F-ADD7-48AEF144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64" y="44344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B6076FC-E05A-4614-9D38-57D6C8D15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64" y="3087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8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0BEA3C-2704-4341-9FFA-FEF0A70C23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7EC15A8-0D9E-408A-8C4A-337FCA825D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n Tay Mẹ - Nhạc Thiếu Nhi Cho Bé - Nhạc Thiếu Nhi Hay Nhất Mới Nhất 2017">
            <a:hlinkClick r:id="" action="ppaction://media"/>
            <a:extLst>
              <a:ext uri="{FF2B5EF4-FFF2-40B4-BE49-F238E27FC236}">
                <a16:creationId xmlns:a16="http://schemas.microsoft.com/office/drawing/2014/main" xmlns="" id="{863574F4-C295-4DF5-B02B-642926C75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05236" y="368302"/>
            <a:ext cx="11586764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345" t="41746" r="32797" b="23016"/>
          <a:stretch/>
        </p:blipFill>
        <p:spPr>
          <a:xfrm>
            <a:off x="3589050" y="1604325"/>
            <a:ext cx="8602950" cy="45043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0" b="100000" l="60833" r="100000">
                        <a14:foregroundMark x1="78958" y1="59333" x2="80729" y2="61111"/>
                        <a14:backgroundMark x1="61875" y1="91111" x2="81354" y2="96667"/>
                        <a14:backgroundMark x1="82917" y1="95556" x2="98958" y2="8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74" t="23052" r="541" b="-1153"/>
          <a:stretch/>
        </p:blipFill>
        <p:spPr>
          <a:xfrm rot="400666">
            <a:off x="13330" y="3404200"/>
            <a:ext cx="4167630" cy="38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7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205267" y="4401098"/>
            <a:ext cx="2927201" cy="23224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7659" y="2358132"/>
            <a:ext cx="81242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Lời ru có gió mùa thu,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Bàn tay mẹ quạt mẹ đưa gió về.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Những ngôi sao thức ngoài kia,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Chẳng bằng mẹ đã thức vì chúng con.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Đêm nay con ngủ giấc tròn,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86696" y="1072411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6120713" y="2358132"/>
            <a:ext cx="1960605" cy="834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2500183" y="2900155"/>
            <a:ext cx="1960605" cy="834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5909781" y="3385512"/>
            <a:ext cx="3283646" cy="834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1810588" y="3936478"/>
            <a:ext cx="4449734" cy="834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5629097" y="4582692"/>
            <a:ext cx="3676207" cy="6916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3726475" y="5174334"/>
            <a:ext cx="3067986" cy="83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687327" y="4235790"/>
            <a:ext cx="4206044" cy="3337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53732" y="506147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9657" y="1246377"/>
            <a:ext cx="10533632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608985" y="1754809"/>
            <a:ext cx="13258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094886" y="2269839"/>
            <a:ext cx="1409995" cy="6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57397" y="2705860"/>
            <a:ext cx="689638" cy="7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53977" y="3208198"/>
            <a:ext cx="1263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2177143" y="5170020"/>
            <a:ext cx="2313241" cy="14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821424" y="5678957"/>
            <a:ext cx="1427257" cy="5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02216" y="6129897"/>
            <a:ext cx="1279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8582169" y="-59910"/>
            <a:ext cx="3820262" cy="2729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Tiêu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xét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</a:t>
            </a:r>
            <a:b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loát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130D8FB-7418-4F74-BD2A-04D953B80DFF}"/>
              </a:ext>
            </a:extLst>
          </p:cNvPr>
          <p:cNvCxnSpPr>
            <a:cxnSpLocks/>
          </p:cNvCxnSpPr>
          <p:nvPr/>
        </p:nvCxnSpPr>
        <p:spPr>
          <a:xfrm>
            <a:off x="3710442" y="3665398"/>
            <a:ext cx="10564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9E00AA1-8975-4FE4-A3C5-FBCFE77022E8}"/>
              </a:ext>
            </a:extLst>
          </p:cNvPr>
          <p:cNvCxnSpPr>
            <a:cxnSpLocks/>
          </p:cNvCxnSpPr>
          <p:nvPr/>
        </p:nvCxnSpPr>
        <p:spPr>
          <a:xfrm>
            <a:off x="4934857" y="4207302"/>
            <a:ext cx="7966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A53D051-52E7-4BC9-8410-ED70F7694376}"/>
              </a:ext>
            </a:extLst>
          </p:cNvPr>
          <p:cNvCxnSpPr>
            <a:cxnSpLocks/>
          </p:cNvCxnSpPr>
          <p:nvPr/>
        </p:nvCxnSpPr>
        <p:spPr>
          <a:xfrm>
            <a:off x="6477868" y="4207302"/>
            <a:ext cx="7091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CFE317C-8100-41BC-BFC2-893DFF7E7E90}"/>
              </a:ext>
            </a:extLst>
          </p:cNvPr>
          <p:cNvCxnSpPr>
            <a:cxnSpLocks/>
          </p:cNvCxnSpPr>
          <p:nvPr/>
        </p:nvCxnSpPr>
        <p:spPr>
          <a:xfrm>
            <a:off x="5831982" y="4664502"/>
            <a:ext cx="7091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8843330-33ED-4A94-AE43-BDF75264F8B2}"/>
              </a:ext>
            </a:extLst>
          </p:cNvPr>
          <p:cNvCxnSpPr>
            <a:cxnSpLocks/>
          </p:cNvCxnSpPr>
          <p:nvPr/>
        </p:nvCxnSpPr>
        <p:spPr>
          <a:xfrm>
            <a:off x="3878391" y="6129897"/>
            <a:ext cx="14547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8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grpSp>
        <p:nvGrpSpPr>
          <p:cNvPr id="18" name="组合 8">
            <a:extLst>
              <a:ext uri="{FF2B5EF4-FFF2-40B4-BE49-F238E27FC236}">
                <a16:creationId xmlns:a16="http://schemas.microsoft.com/office/drawing/2014/main" xmlns="" id="{5F6D462F-AAF5-4684-8BBA-C99289825663}"/>
              </a:ext>
            </a:extLst>
          </p:cNvPr>
          <p:cNvGrpSpPr/>
          <p:nvPr/>
        </p:nvGrpSpPr>
        <p:grpSpPr>
          <a:xfrm>
            <a:off x="356375" y="-1482"/>
            <a:ext cx="11479250" cy="6613604"/>
            <a:chOff x="4591306" y="613472"/>
            <a:chExt cx="3655113" cy="13438766"/>
          </a:xfrm>
        </p:grpSpPr>
        <p:sp>
          <p:nvSpPr>
            <p:cNvPr id="20" name="矩形: 圆角 116">
              <a:extLst>
                <a:ext uri="{FF2B5EF4-FFF2-40B4-BE49-F238E27FC236}">
                  <a16:creationId xmlns:a16="http://schemas.microsoft.com/office/drawing/2014/main" xmlns="" id="{4B1E2A56-47BE-4A41-B08B-92BAE09C3908}"/>
                </a:ext>
              </a:extLst>
            </p:cNvPr>
            <p:cNvSpPr/>
            <p:nvPr/>
          </p:nvSpPr>
          <p:spPr>
            <a:xfrm>
              <a:off x="4655642" y="2587967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117">
              <a:extLst>
                <a:ext uri="{FF2B5EF4-FFF2-40B4-BE49-F238E27FC236}">
                  <a16:creationId xmlns:a16="http://schemas.microsoft.com/office/drawing/2014/main" xmlns="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22" name="图片 117">
              <a:extLst>
                <a:ext uri="{FF2B5EF4-FFF2-40B4-BE49-F238E27FC236}">
                  <a16:creationId xmlns:a16="http://schemas.microsoft.com/office/drawing/2014/main" xmlns="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56643" y="1539361"/>
            <a:ext cx="2678236" cy="1578244"/>
            <a:chOff x="1019898" y="1867152"/>
            <a:chExt cx="3142938" cy="1947937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867152"/>
              <a:ext cx="3142938" cy="194793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47596" y="2435338"/>
              <a:ext cx="2181726" cy="72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ngồi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66871" y="1501893"/>
            <a:ext cx="2778327" cy="1516495"/>
            <a:chOff x="1019898" y="1914941"/>
            <a:chExt cx="3142938" cy="1947937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52337" y="2401865"/>
              <a:ext cx="2181726" cy="751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59300" y="1373061"/>
            <a:ext cx="2754978" cy="1724045"/>
            <a:chOff x="1019898" y="1914941"/>
            <a:chExt cx="3142938" cy="1947937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466443" y="2433327"/>
              <a:ext cx="2181726" cy="66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36108" y="2446486"/>
            <a:ext cx="2883693" cy="1672590"/>
            <a:chOff x="1019898" y="1914941"/>
            <a:chExt cx="3142938" cy="1947937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592939" y="2478466"/>
              <a:ext cx="2181725" cy="68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thức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38484" y="2613162"/>
            <a:ext cx="2805143" cy="1459873"/>
            <a:chOff x="1003816" y="1901387"/>
            <a:chExt cx="3142938" cy="1947937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16" y="1901387"/>
              <a:ext cx="3142938" cy="19479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66414" y="2479512"/>
              <a:ext cx="2510499" cy="7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405220" y="4833916"/>
            <a:ext cx="5081437" cy="9031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6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</a:t>
            </a:r>
            <a:r>
              <a:rPr lang="en-US" sz="3600" b="1" i="1" u="sng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600" b="1" i="1" u="sng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7928" y="3917965"/>
            <a:ext cx="104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với từ ngữ em tìm được ở bài tập 1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7735" y="1046860"/>
            <a:ext cx="1104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0" b="100000" l="60833" r="100000">
                        <a14:foregroundMark x1="78958" y1="59333" x2="80729" y2="61111"/>
                        <a14:backgroundMark x1="61875" y1="91111" x2="81354" y2="96667"/>
                        <a14:backgroundMark x1="82917" y1="95556" x2="98958" y2="8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74" t="23052" r="541" b="-1153"/>
          <a:stretch/>
        </p:blipFill>
        <p:spPr>
          <a:xfrm rot="400666">
            <a:off x="9157707" y="3578892"/>
            <a:ext cx="2976588" cy="2766821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CD6A26C4-2F6C-4FE0-939C-79530400C600}"/>
              </a:ext>
            </a:extLst>
          </p:cNvPr>
          <p:cNvCxnSpPr>
            <a:cxnSpLocks/>
          </p:cNvCxnSpPr>
          <p:nvPr/>
        </p:nvCxnSpPr>
        <p:spPr>
          <a:xfrm>
            <a:off x="2180067" y="1539361"/>
            <a:ext cx="2030427" cy="15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4EF052D1-20C2-44E5-99E9-8F99D2A05027}"/>
              </a:ext>
            </a:extLst>
          </p:cNvPr>
          <p:cNvCxnSpPr>
            <a:cxnSpLocks/>
          </p:cNvCxnSpPr>
          <p:nvPr/>
        </p:nvCxnSpPr>
        <p:spPr>
          <a:xfrm>
            <a:off x="4403787" y="1535187"/>
            <a:ext cx="2577216" cy="193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A24B921-4204-468A-AA70-A4D5F045DAE7}"/>
              </a:ext>
            </a:extLst>
          </p:cNvPr>
          <p:cNvCxnSpPr>
            <a:cxnSpLocks/>
          </p:cNvCxnSpPr>
          <p:nvPr/>
        </p:nvCxnSpPr>
        <p:spPr>
          <a:xfrm>
            <a:off x="1307153" y="4419234"/>
            <a:ext cx="1628955" cy="24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E730D50B-5EEC-4B82-B26D-F93CDC288153}"/>
              </a:ext>
            </a:extLst>
          </p:cNvPr>
          <p:cNvCxnSpPr>
            <a:cxnSpLocks/>
          </p:cNvCxnSpPr>
          <p:nvPr/>
        </p:nvCxnSpPr>
        <p:spPr>
          <a:xfrm>
            <a:off x="3837333" y="4431980"/>
            <a:ext cx="14923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F7BDFF06-AC51-4551-BD53-32B463064587}"/>
              </a:ext>
            </a:extLst>
          </p:cNvPr>
          <p:cNvCxnSpPr>
            <a:cxnSpLocks/>
          </p:cNvCxnSpPr>
          <p:nvPr/>
        </p:nvCxnSpPr>
        <p:spPr>
          <a:xfrm>
            <a:off x="6234846" y="4431980"/>
            <a:ext cx="31312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77967" y="2853734"/>
            <a:ext cx="84738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61119" y="2765025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0673" y="27681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92247" y="3067168"/>
            <a:ext cx="745689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MẸ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521" y="5302872"/>
            <a:ext cx="2652358" cy="15551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" y="120387"/>
            <a:ext cx="2741256" cy="1451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" y="5433901"/>
            <a:ext cx="2269946" cy="1293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2" y="1714222"/>
            <a:ext cx="10847547" cy="39937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76182" y="1714222"/>
            <a:ext cx="0" cy="3865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8085" y="2135585"/>
            <a:ext cx="8588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Thứ hai </a:t>
            </a:r>
            <a:r>
              <a:rPr lang="en-US" sz="3600" b="1" err="1">
                <a:solidFill>
                  <a:srgbClr val="990099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12 </a:t>
            </a:r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tháng 12  </a:t>
            </a:r>
            <a:r>
              <a:rPr lang="en-US" sz="3600" b="1" err="1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2022.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5279" y="2917176"/>
            <a:ext cx="237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Việt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7133" y="3698767"/>
            <a:ext cx="1835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</a:rPr>
              <a:t>Đọc: </a:t>
            </a:r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4719" y="4471669"/>
            <a:ext cx="391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Trần Quốc Minh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xmlns="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510579" y="2363716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xmlns="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Arial"/>
                <a:ea typeface="隶书" panose="02010509060101010101" pitchFamily="49" charset="-122"/>
                <a:cs typeface="Arial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xmlns="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Đọc đúng, rõ ràng bài thơ Mẹ</a:t>
              </a:r>
              <a:r>
                <a:rPr lang="en-US" sz="2400" i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</a:t>
              </a: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biết ngắt đúng nhịp thơ, nhấn giọng phù hợp.</a:t>
              </a:r>
            </a:p>
          </p:txBody>
        </p:sp>
      </p:grpSp>
      <p:sp>
        <p:nvSpPr>
          <p:cNvPr id="59" name="TextBox 146">
            <a:extLst>
              <a:ext uri="{FF2B5EF4-FFF2-40B4-BE49-F238E27FC236}">
                <a16:creationId xmlns:a16="http://schemas.microsoft.com/office/drawing/2014/main" xmlns="" id="{0B5A9A30-EC1C-4371-B043-E69E6C21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150" y="2851291"/>
            <a:ext cx="1053367" cy="296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zh-CN" sz="2667" b="1" kern="0">
                <a:solidFill>
                  <a:srgbClr val="ED8F9B"/>
                </a:solidFill>
                <a:latin typeface="Arial"/>
                <a:ea typeface="隶书" panose="02010509060101010101" pitchFamily="49" charset="-122"/>
                <a:cs typeface="Arial"/>
                <a:sym typeface="Arial"/>
              </a:rPr>
              <a:t>Sau bài học này các con sẽ:</a:t>
            </a:r>
            <a:endParaRPr lang="zh-CN" altLang="en-US" sz="2667" b="1" kern="0" dirty="0">
              <a:solidFill>
                <a:srgbClr val="ED8F9B"/>
              </a:solidFill>
              <a:latin typeface="Arial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20096" y="1289913"/>
            <a:ext cx="8671459" cy="7826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>
                <a:solidFill>
                  <a:srgbClr val="BAE5E4"/>
                </a:solidFill>
                <a:latin typeface="Arial"/>
                <a:sym typeface="Arial"/>
              </a:rPr>
              <a:t>Mục tiêu bài học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xmlns="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2" y="5365444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xmlns="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1" y="3857277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xmlns="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828" y="3905662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Trả lời được các câu hỏi có liên quan đến bài đọc.</a:t>
            </a:r>
            <a:endParaRPr lang="en-US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xmlns="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3" y="5641204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Biết chia sẻ những trải nghiệm, suy nghĩ, cảm xúc có liên quan đến bài đọc</a:t>
            </a:r>
            <a:endParaRPr lang="zh-CN" altLang="en-US" sz="2400" kern="0">
              <a:solidFill>
                <a:srgbClr val="000000"/>
              </a:solidFill>
              <a:latin typeface="Arial"/>
              <a:ea typeface="隶书" panose="02010509060101010101" pitchFamily="49" charset="-122"/>
              <a:cs typeface="Arial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6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9" grpId="0" animBg="1"/>
      <p:bldP spid="31" grpId="0" animBg="1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07649" y="472316"/>
            <a:ext cx="9966092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30246" y="1227139"/>
            <a:ext cx="1391479" cy="894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19" b="75833" l="21406" r="80156">
                        <a14:foregroundMark x1="26302" y1="23241" x2="40625" y2="40833"/>
                        <a14:foregroundMark x1="33750" y1="21389" x2="38750" y2="25185"/>
                        <a14:foregroundMark x1="29219" y1="20833" x2="25625" y2="23704"/>
                        <a14:foregroundMark x1="24583" y1="27407" x2="27708" y2="34630"/>
                        <a14:foregroundMark x1="27813" y1="30741" x2="32969" y2="41296"/>
                        <a14:foregroundMark x1="26875" y1="37500" x2="28750" y2="37500"/>
                        <a14:foregroundMark x1="34219" y1="41296" x2="37135" y2="41296"/>
                        <a14:foregroundMark x1="60625" y1="21204" x2="65052" y2="17315"/>
                        <a14:foregroundMark x1="73177" y1="18704" x2="74948" y2="20833"/>
                        <a14:foregroundMark x1="57708" y1="24352" x2="58750" y2="29722"/>
                        <a14:foregroundMark x1="61771" y1="37778" x2="67813" y2="40278"/>
                        <a14:foregroundMark x1="67813" y1="40278" x2="76771" y2="37500"/>
                        <a14:foregroundMark x1="22500" y1="57407" x2="40625" y2="70000"/>
                        <a14:foregroundMark x1="23854" y1="64815" x2="25521" y2="69630"/>
                        <a14:foregroundMark x1="30365" y1="53889" x2="41771" y2="63611"/>
                        <a14:foregroundMark x1="23385" y1="56389" x2="29115" y2="55556"/>
                        <a14:foregroundMark x1="26667" y1="52407" x2="30156" y2="50370"/>
                        <a14:foregroundMark x1="31302" y1="51574" x2="34219" y2="51574"/>
                        <a14:foregroundMark x1="34010" y1="52407" x2="35833" y2="52407"/>
                        <a14:foregroundMark x1="49792" y1="39167" x2="50521" y2="72685"/>
                        <a14:foregroundMark x1="46302" y1="56574" x2="48542" y2="74167"/>
                        <a14:foregroundMark x1="46458" y1="67130" x2="46771" y2="73519"/>
                        <a14:foregroundMark x1="52344" y1="55741" x2="52031" y2="71852"/>
                        <a14:foregroundMark x1="45052" y1="71204" x2="46563" y2="74722"/>
                        <a14:foregroundMark x1="45052" y1="74537" x2="54219" y2="73333"/>
                        <a14:foregroundMark x1="64479" y1="50556" x2="75365" y2="69352"/>
                        <a14:foregroundMark x1="63177" y1="52222" x2="62813" y2="57778"/>
                        <a14:foregroundMark x1="63281" y1="65833" x2="68385" y2="73889"/>
                        <a14:foregroundMark x1="72969" y1="71852" x2="69323" y2="71667"/>
                        <a14:foregroundMark x1="69219" y1="46667" x2="75260" y2="56111"/>
                        <a14:foregroundMark x1="68542" y1="44167" x2="70521" y2="46019"/>
                        <a14:foregroundMark x1="69010" y1="45648" x2="65365" y2="47500"/>
                        <a14:foregroundMark x1="76302" y1="55556" x2="75729" y2="55556"/>
                        <a14:foregroundMark x1="75052" y1="54259" x2="76771" y2="54907"/>
                        <a14:foregroundMark x1="76458" y1="60278" x2="77031" y2="64167"/>
                        <a14:foregroundMark x1="77031" y1="64630" x2="76094" y2="68796"/>
                        <a14:foregroundMark x1="38854" y1="24907" x2="40521" y2="34074"/>
                      </a14:backgroundRemoval>
                    </a14:imgEffect>
                  </a14:imgLayer>
                </a14:imgProps>
              </a:ext>
            </a:extLst>
          </a:blip>
          <a:srcRect l="21086" t="15220" r="19845" b="24419"/>
          <a:stretch/>
        </p:blipFill>
        <p:spPr>
          <a:xfrm>
            <a:off x="2233763" y="1471163"/>
            <a:ext cx="8143614" cy="46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89" b="86852" l="22448" r="94583">
                        <a14:backgroundMark x1="56042" y1="27778" x2="53438" y2="43519"/>
                        <a14:backgroundMark x1="53490" y1="44444" x2="34583" y2="46481"/>
                      </a14:backgroundRemoval>
                    </a14:imgEffect>
                    <a14:imgEffect>
                      <a14:colorTemperature colorTemp="7265"/>
                    </a14:imgEffect>
                    <a14:imgEffect>
                      <a14:saturation sat="107000"/>
                    </a14:imgEffect>
                  </a14:imgLayer>
                </a14:imgProps>
              </a:ext>
            </a:extLst>
          </a:blip>
          <a:srcRect l="21929" t="14328" r="5527" b="13723"/>
          <a:stretch/>
        </p:blipFill>
        <p:spPr>
          <a:xfrm>
            <a:off x="0" y="-402015"/>
            <a:ext cx="12192000" cy="7186863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70192" y="182062"/>
            <a:ext cx="6384758" cy="667593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015175" y="182062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grpSp>
        <p:nvGrpSpPr>
          <p:cNvPr id="13" name="Group 12"/>
          <p:cNvGrpSpPr/>
          <p:nvPr/>
        </p:nvGrpSpPr>
        <p:grpSpPr>
          <a:xfrm rot="2807963">
            <a:off x="8656204" y="320967"/>
            <a:ext cx="3217155" cy="2722208"/>
            <a:chOff x="-66856" y="198988"/>
            <a:chExt cx="3217155" cy="2722208"/>
          </a:xfrm>
        </p:grpSpPr>
        <p:pic>
          <p:nvPicPr>
            <p:cNvPr id="11" name="图片 39">
              <a:extLst>
                <a:ext uri="{FF2B5EF4-FFF2-40B4-BE49-F238E27FC236}">
                  <a16:creationId xmlns:a16="http://schemas.microsoft.com/office/drawing/2014/main" xmlns="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815718">
              <a:off x="520997" y="945067"/>
              <a:ext cx="2041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883914" y="1067417"/>
            <a:ext cx="7956045" cy="49243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bằng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010671" y="4016334"/>
            <a:ext cx="4206044" cy="3337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1010382">
            <a:off x="8992766" y="15730"/>
            <a:ext cx="3652029" cy="2722208"/>
            <a:chOff x="-66856" y="198988"/>
            <a:chExt cx="3652029" cy="2722208"/>
          </a:xfrm>
        </p:grpSpPr>
        <p:pic>
          <p:nvPicPr>
            <p:cNvPr id="19" name="图片 39">
              <a:extLst>
                <a:ext uri="{FF2B5EF4-FFF2-40B4-BE49-F238E27FC236}">
                  <a16:creationId xmlns:a16="http://schemas.microsoft.com/office/drawing/2014/main" xmlns="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68160">
              <a:off x="226456" y="849214"/>
              <a:ext cx="3358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75543" y="634163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01363" y="1246377"/>
            <a:ext cx="9075974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646429" y="1763843"/>
            <a:ext cx="661876" cy="5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967601" y="2190376"/>
            <a:ext cx="1409995" cy="6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88860" y="2759352"/>
            <a:ext cx="689638" cy="7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87751" y="3231731"/>
            <a:ext cx="1263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102776" y="5190600"/>
            <a:ext cx="2112931" cy="5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357265" y="5650164"/>
            <a:ext cx="1587235" cy="5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714FE21-7277-4520-BDCF-CCE3E7090226}"/>
              </a:ext>
            </a:extLst>
          </p:cNvPr>
          <p:cNvSpPr/>
          <p:nvPr/>
        </p:nvSpPr>
        <p:spPr>
          <a:xfrm>
            <a:off x="3840753" y="1291453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1A7052D-DD1B-4826-AEC0-FEE24AF7A6C7}"/>
              </a:ext>
            </a:extLst>
          </p:cNvPr>
          <p:cNvSpPr/>
          <p:nvPr/>
        </p:nvSpPr>
        <p:spPr>
          <a:xfrm>
            <a:off x="3102776" y="4218985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55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7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055">
            <a:off x="5797335" y="-182503"/>
            <a:ext cx="6374753" cy="2100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0040" y="640008"/>
            <a:ext cx="4611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KHÓ ĐỌC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3" y="1175072"/>
            <a:ext cx="9592454" cy="57346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15174" y="2583667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31241" y="2667888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ời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15174" y="3985188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oi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31240" y="3985187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Kẽo cà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xmlns="" id="{3CAB223C-08BC-4FAE-8AFE-5D714DD598A0}"/>
              </a:ext>
            </a:extLst>
          </p:cNvPr>
          <p:cNvSpPr/>
          <p:nvPr/>
        </p:nvSpPr>
        <p:spPr>
          <a:xfrm>
            <a:off x="1556370" y="5313144"/>
            <a:ext cx="2216746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xmlns="" id="{3DF18B6B-0114-499C-9B97-BD7EE4AEE37A}"/>
              </a:ext>
            </a:extLst>
          </p:cNvPr>
          <p:cNvSpPr/>
          <p:nvPr/>
        </p:nvSpPr>
        <p:spPr>
          <a:xfrm>
            <a:off x="5331240" y="5287274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 tròn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3777</TotalTime>
  <Words>937</Words>
  <Application>Microsoft Office PowerPoint</Application>
  <PresentationFormat>Custom</PresentationFormat>
  <Paragraphs>146</Paragraphs>
  <Slides>26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8_Office Theme</vt:lpstr>
      <vt:lpstr>10_Office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HAU NGUYEN</cp:lastModifiedBy>
  <cp:revision>111</cp:revision>
  <dcterms:created xsi:type="dcterms:W3CDTF">2021-06-17T09:40:01Z</dcterms:created>
  <dcterms:modified xsi:type="dcterms:W3CDTF">2022-12-12T03:21:06Z</dcterms:modified>
</cp:coreProperties>
</file>