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65" r:id="rId3"/>
    <p:sldId id="256" r:id="rId4"/>
    <p:sldId id="267" r:id="rId5"/>
    <p:sldId id="305" r:id="rId6"/>
    <p:sldId id="257" r:id="rId7"/>
    <p:sldId id="270" r:id="rId8"/>
    <p:sldId id="268" r:id="rId9"/>
    <p:sldId id="271" r:id="rId10"/>
    <p:sldId id="272" r:id="rId11"/>
    <p:sldId id="273" r:id="rId12"/>
    <p:sldId id="274" r:id="rId13"/>
    <p:sldId id="276" r:id="rId14"/>
    <p:sldId id="275" r:id="rId15"/>
    <p:sldId id="277" r:id="rId16"/>
    <p:sldId id="279" r:id="rId17"/>
    <p:sldId id="278" r:id="rId18"/>
    <p:sldId id="280" r:id="rId19"/>
    <p:sldId id="281" r:id="rId20"/>
    <p:sldId id="283" r:id="rId21"/>
    <p:sldId id="282" r:id="rId22"/>
    <p:sldId id="284" r:id="rId23"/>
    <p:sldId id="286" r:id="rId24"/>
    <p:sldId id="285" r:id="rId25"/>
    <p:sldId id="287" r:id="rId26"/>
    <p:sldId id="288" r:id="rId27"/>
    <p:sldId id="289" r:id="rId28"/>
    <p:sldId id="290" r:id="rId29"/>
    <p:sldId id="291" r:id="rId30"/>
    <p:sldId id="292" r:id="rId31"/>
    <p:sldId id="293" r:id="rId32"/>
    <p:sldId id="295" r:id="rId33"/>
    <p:sldId id="296" r:id="rId34"/>
    <p:sldId id="297" r:id="rId35"/>
    <p:sldId id="298" r:id="rId36"/>
    <p:sldId id="299" r:id="rId37"/>
    <p:sldId id="300" r:id="rId38"/>
    <p:sldId id="294" r:id="rId39"/>
    <p:sldId id="301" r:id="rId40"/>
    <p:sldId id="303" r:id="rId41"/>
    <p:sldId id="304"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A09C5A-963D-4078-BFC5-518F86E0F9FD}">
          <p14:sldIdLst>
            <p14:sldId id="265"/>
            <p14:sldId id="256"/>
            <p14:sldId id="267"/>
            <p14:sldId id="305"/>
            <p14:sldId id="257"/>
            <p14:sldId id="270"/>
            <p14:sldId id="268"/>
            <p14:sldId id="271"/>
            <p14:sldId id="272"/>
            <p14:sldId id="273"/>
            <p14:sldId id="274"/>
            <p14:sldId id="276"/>
            <p14:sldId id="275"/>
            <p14:sldId id="277"/>
            <p14:sldId id="279"/>
            <p14:sldId id="278"/>
            <p14:sldId id="280"/>
            <p14:sldId id="281"/>
            <p14:sldId id="283"/>
            <p14:sldId id="282"/>
            <p14:sldId id="284"/>
            <p14:sldId id="286"/>
            <p14:sldId id="285"/>
            <p14:sldId id="287"/>
            <p14:sldId id="288"/>
            <p14:sldId id="289"/>
            <p14:sldId id="290"/>
            <p14:sldId id="291"/>
            <p14:sldId id="292"/>
            <p14:sldId id="293"/>
            <p14:sldId id="295"/>
            <p14:sldId id="296"/>
            <p14:sldId id="297"/>
            <p14:sldId id="298"/>
            <p14:sldId id="299"/>
            <p14:sldId id="300"/>
            <p14:sldId id="294"/>
            <p14:sldId id="301"/>
            <p14:sldId id="303"/>
            <p14:sldId id="3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702F"/>
    <a:srgbClr val="FFF3ED"/>
    <a:srgbClr val="A8F4F6"/>
    <a:srgbClr val="664354"/>
    <a:srgbClr val="E8DA24"/>
    <a:srgbClr val="FEFEFD"/>
    <a:srgbClr val="EDB57A"/>
    <a:srgbClr val="F6F4F2"/>
    <a:srgbClr val="E4CBC2"/>
    <a:srgbClr val="D7EA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E3CC8-B115-4B54-BF80-64E90A240400}"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D54E2-116A-4517-A46D-E307D553164F}" type="slidenum">
              <a:rPr lang="en-US" smtClean="0"/>
              <a:t>‹#›</a:t>
            </a:fld>
            <a:endParaRPr lang="en-US"/>
          </a:p>
        </p:txBody>
      </p:sp>
    </p:spTree>
    <p:extLst>
      <p:ext uri="{BB962C8B-B14F-4D97-AF65-F5344CB8AC3E}">
        <p14:creationId xmlns:p14="http://schemas.microsoft.com/office/powerpoint/2010/main" val="332287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17</a:t>
            </a:fld>
            <a:endParaRPr lang="en-US"/>
          </a:p>
        </p:txBody>
      </p:sp>
    </p:spTree>
    <p:extLst>
      <p:ext uri="{BB962C8B-B14F-4D97-AF65-F5344CB8AC3E}">
        <p14:creationId xmlns:p14="http://schemas.microsoft.com/office/powerpoint/2010/main" val="90846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28</a:t>
            </a:fld>
            <a:endParaRPr lang="en-US"/>
          </a:p>
        </p:txBody>
      </p:sp>
    </p:spTree>
    <p:extLst>
      <p:ext uri="{BB962C8B-B14F-4D97-AF65-F5344CB8AC3E}">
        <p14:creationId xmlns:p14="http://schemas.microsoft.com/office/powerpoint/2010/main" val="72363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29</a:t>
            </a:fld>
            <a:endParaRPr lang="en-US"/>
          </a:p>
        </p:txBody>
      </p:sp>
    </p:spTree>
    <p:extLst>
      <p:ext uri="{BB962C8B-B14F-4D97-AF65-F5344CB8AC3E}">
        <p14:creationId xmlns:p14="http://schemas.microsoft.com/office/powerpoint/2010/main" val="169600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30</a:t>
            </a:fld>
            <a:endParaRPr lang="en-US"/>
          </a:p>
        </p:txBody>
      </p:sp>
    </p:spTree>
    <p:extLst>
      <p:ext uri="{BB962C8B-B14F-4D97-AF65-F5344CB8AC3E}">
        <p14:creationId xmlns:p14="http://schemas.microsoft.com/office/powerpoint/2010/main" val="206129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42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751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37</a:t>
            </a:fld>
            <a:endParaRPr lang="en-US"/>
          </a:p>
        </p:txBody>
      </p:sp>
    </p:spTree>
    <p:extLst>
      <p:ext uri="{BB962C8B-B14F-4D97-AF65-F5344CB8AC3E}">
        <p14:creationId xmlns:p14="http://schemas.microsoft.com/office/powerpoint/2010/main" val="193112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38</a:t>
            </a:fld>
            <a:endParaRPr lang="en-US"/>
          </a:p>
        </p:txBody>
      </p:sp>
    </p:spTree>
    <p:extLst>
      <p:ext uri="{BB962C8B-B14F-4D97-AF65-F5344CB8AC3E}">
        <p14:creationId xmlns:p14="http://schemas.microsoft.com/office/powerpoint/2010/main" val="183809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18</a:t>
            </a:fld>
            <a:endParaRPr lang="en-US"/>
          </a:p>
        </p:txBody>
      </p:sp>
    </p:spTree>
    <p:extLst>
      <p:ext uri="{BB962C8B-B14F-4D97-AF65-F5344CB8AC3E}">
        <p14:creationId xmlns:p14="http://schemas.microsoft.com/office/powerpoint/2010/main" val="308254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20</a:t>
            </a:fld>
            <a:endParaRPr lang="en-US"/>
          </a:p>
        </p:txBody>
      </p:sp>
    </p:spTree>
    <p:extLst>
      <p:ext uri="{BB962C8B-B14F-4D97-AF65-F5344CB8AC3E}">
        <p14:creationId xmlns:p14="http://schemas.microsoft.com/office/powerpoint/2010/main" val="271650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21</a:t>
            </a:fld>
            <a:endParaRPr lang="en-US"/>
          </a:p>
        </p:txBody>
      </p:sp>
    </p:spTree>
    <p:extLst>
      <p:ext uri="{BB962C8B-B14F-4D97-AF65-F5344CB8AC3E}">
        <p14:creationId xmlns:p14="http://schemas.microsoft.com/office/powerpoint/2010/main" val="138644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23</a:t>
            </a:fld>
            <a:endParaRPr lang="en-US"/>
          </a:p>
        </p:txBody>
      </p:sp>
    </p:spTree>
    <p:extLst>
      <p:ext uri="{BB962C8B-B14F-4D97-AF65-F5344CB8AC3E}">
        <p14:creationId xmlns:p14="http://schemas.microsoft.com/office/powerpoint/2010/main" val="369346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24</a:t>
            </a:fld>
            <a:endParaRPr lang="en-US"/>
          </a:p>
        </p:txBody>
      </p:sp>
    </p:spTree>
    <p:extLst>
      <p:ext uri="{BB962C8B-B14F-4D97-AF65-F5344CB8AC3E}">
        <p14:creationId xmlns:p14="http://schemas.microsoft.com/office/powerpoint/2010/main" val="220090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25</a:t>
            </a:fld>
            <a:endParaRPr lang="en-US"/>
          </a:p>
        </p:txBody>
      </p:sp>
    </p:spTree>
    <p:extLst>
      <p:ext uri="{BB962C8B-B14F-4D97-AF65-F5344CB8AC3E}">
        <p14:creationId xmlns:p14="http://schemas.microsoft.com/office/powerpoint/2010/main" val="6640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26</a:t>
            </a:fld>
            <a:endParaRPr lang="en-US"/>
          </a:p>
        </p:txBody>
      </p:sp>
    </p:spTree>
    <p:extLst>
      <p:ext uri="{BB962C8B-B14F-4D97-AF65-F5344CB8AC3E}">
        <p14:creationId xmlns:p14="http://schemas.microsoft.com/office/powerpoint/2010/main" val="117080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D54E2-116A-4517-A46D-E307D553164F}" type="slidenum">
              <a:rPr lang="en-US" smtClean="0"/>
              <a:t>27</a:t>
            </a:fld>
            <a:endParaRPr lang="en-US"/>
          </a:p>
        </p:txBody>
      </p:sp>
    </p:spTree>
    <p:extLst>
      <p:ext uri="{BB962C8B-B14F-4D97-AF65-F5344CB8AC3E}">
        <p14:creationId xmlns:p14="http://schemas.microsoft.com/office/powerpoint/2010/main" val="120122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3/27/2023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5490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3/27/2023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4283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3/27/2023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234920822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2.sv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4.svg"/><Relationship Id="rId10" Type="http://schemas.openxmlformats.org/officeDocument/2006/relationships/image" Target="../media/image26.svg"/><Relationship Id="rId4" Type="http://schemas.openxmlformats.org/officeDocument/2006/relationships/image" Target="../media/image23.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4.svg"/><Relationship Id="rId5" Type="http://schemas.openxmlformats.org/officeDocument/2006/relationships/image" Target="../media/image24.svg"/><Relationship Id="rId10" Type="http://schemas.openxmlformats.org/officeDocument/2006/relationships/image" Target="../media/image53.png"/><Relationship Id="rId4" Type="http://schemas.openxmlformats.org/officeDocument/2006/relationships/image" Target="../media/image23.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63.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sv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6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67.svg"/><Relationship Id="rId5" Type="http://schemas.openxmlformats.org/officeDocument/2006/relationships/image" Target="../media/image24.svg"/><Relationship Id="rId10" Type="http://schemas.openxmlformats.org/officeDocument/2006/relationships/image" Target="../media/image66.png"/><Relationship Id="rId4" Type="http://schemas.openxmlformats.org/officeDocument/2006/relationships/image" Target="../media/image23.pn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73.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72.jpeg"/><Relationship Id="rId2" Type="http://schemas.openxmlformats.org/officeDocument/2006/relationships/notesSlide" Target="../notesSlides/notesSlide1.xml"/><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1.svg"/><Relationship Id="rId5" Type="http://schemas.openxmlformats.org/officeDocument/2006/relationships/image" Target="../media/image23.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22.svg"/><Relationship Id="rId9" Type="http://schemas.openxmlformats.org/officeDocument/2006/relationships/image" Target="../media/image69.jpeg"/><Relationship Id="rId14"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78.svg"/><Relationship Id="rId4" Type="http://schemas.openxmlformats.org/officeDocument/2006/relationships/image" Target="../media/image22.sv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7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3.png"/><Relationship Id="rId5" Type="http://schemas.openxmlformats.org/officeDocument/2006/relationships/image" Target="../media/image23.png"/><Relationship Id="rId10" Type="http://schemas.openxmlformats.org/officeDocument/2006/relationships/image" Target="../media/image81.svg"/><Relationship Id="rId4" Type="http://schemas.openxmlformats.org/officeDocument/2006/relationships/image" Target="../media/image22.svg"/><Relationship Id="rId9"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63.svg"/><Relationship Id="rId4" Type="http://schemas.openxmlformats.org/officeDocument/2006/relationships/image" Target="../media/image22.sv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sv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84.png"/><Relationship Id="rId5" Type="http://schemas.openxmlformats.org/officeDocument/2006/relationships/image" Target="../media/image23.png"/><Relationship Id="rId10" Type="http://schemas.openxmlformats.org/officeDocument/2006/relationships/image" Target="../media/image83.svg"/><Relationship Id="rId4" Type="http://schemas.openxmlformats.org/officeDocument/2006/relationships/image" Target="../media/image22.sv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83.svg"/><Relationship Id="rId4" Type="http://schemas.openxmlformats.org/officeDocument/2006/relationships/image" Target="../media/image22.sv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8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87.png"/><Relationship Id="rId5" Type="http://schemas.openxmlformats.org/officeDocument/2006/relationships/image" Target="../media/image23.png"/><Relationship Id="rId10" Type="http://schemas.openxmlformats.org/officeDocument/2006/relationships/image" Target="../media/image86.svg"/><Relationship Id="rId4" Type="http://schemas.openxmlformats.org/officeDocument/2006/relationships/image" Target="../media/image22.sv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90.jpg"/><Relationship Id="rId4" Type="http://schemas.openxmlformats.org/officeDocument/2006/relationships/image" Target="../media/image22.svg"/><Relationship Id="rId9" Type="http://schemas.openxmlformats.org/officeDocument/2006/relationships/image" Target="../media/image89.jpe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40.svg"/><Relationship Id="rId2" Type="http://schemas.openxmlformats.org/officeDocument/2006/relationships/image" Target="../media/image21.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24.svg"/><Relationship Id="rId15" Type="http://schemas.openxmlformats.org/officeDocument/2006/relationships/image" Target="../media/image38.sv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34.sv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63.svg"/><Relationship Id="rId4" Type="http://schemas.openxmlformats.org/officeDocument/2006/relationships/image" Target="../media/image22.sv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slideLayout" Target="../slideLayouts/slideLayout12.xml"/><Relationship Id="rId7" Type="http://schemas.openxmlformats.org/officeDocument/2006/relationships/image" Target="../media/image93.png"/><Relationship Id="rId12" Type="http://schemas.openxmlformats.org/officeDocument/2006/relationships/image" Target="../media/image9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notesSlide" Target="../notesSlides/notesSlide13.xml"/><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18" Type="http://schemas.openxmlformats.org/officeDocument/2006/relationships/image" Target="../media/image109.emf"/><Relationship Id="rId3" Type="http://schemas.microsoft.com/office/2007/relationships/media" Target="../media/media3.mp3"/><Relationship Id="rId21" Type="http://schemas.openxmlformats.org/officeDocument/2006/relationships/image" Target="../media/image97.png"/><Relationship Id="rId7" Type="http://schemas.openxmlformats.org/officeDocument/2006/relationships/audio" Target="../media/audio1.wav"/><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audio" Target="../media/media2.wav"/><Relationship Id="rId16" Type="http://schemas.openxmlformats.org/officeDocument/2006/relationships/image" Target="../media/image107.png"/><Relationship Id="rId20" Type="http://schemas.openxmlformats.org/officeDocument/2006/relationships/image" Target="../media/image111.png"/><Relationship Id="rId1" Type="http://schemas.microsoft.com/office/2007/relationships/media" Target="../media/media2.wav"/><Relationship Id="rId6" Type="http://schemas.openxmlformats.org/officeDocument/2006/relationships/notesSlide" Target="../notesSlides/notesSlide14.xml"/><Relationship Id="rId11" Type="http://schemas.openxmlformats.org/officeDocument/2006/relationships/image" Target="../media/image102.png"/><Relationship Id="rId5" Type="http://schemas.openxmlformats.org/officeDocument/2006/relationships/slideLayout" Target="../slideLayouts/slideLayout13.xml"/><Relationship Id="rId15" Type="http://schemas.openxmlformats.org/officeDocument/2006/relationships/image" Target="../media/image106.png"/><Relationship Id="rId10" Type="http://schemas.openxmlformats.org/officeDocument/2006/relationships/image" Target="../media/image91.png"/><Relationship Id="rId19" Type="http://schemas.openxmlformats.org/officeDocument/2006/relationships/image" Target="../media/image110.png"/><Relationship Id="rId4" Type="http://schemas.openxmlformats.org/officeDocument/2006/relationships/audio" Target="../media/media3.mp3"/><Relationship Id="rId9" Type="http://schemas.openxmlformats.org/officeDocument/2006/relationships/image" Target="../media/image101.png"/><Relationship Id="rId14" Type="http://schemas.openxmlformats.org/officeDocument/2006/relationships/image" Target="../media/image105.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13.png"/><Relationship Id="rId18" Type="http://schemas.openxmlformats.org/officeDocument/2006/relationships/image" Target="../media/image111.png"/><Relationship Id="rId3" Type="http://schemas.microsoft.com/office/2007/relationships/media" Target="../media/media3.mp3"/><Relationship Id="rId7" Type="http://schemas.openxmlformats.org/officeDocument/2006/relationships/image" Target="../media/image100.png"/><Relationship Id="rId12" Type="http://schemas.openxmlformats.org/officeDocument/2006/relationships/image" Target="../media/image112.png"/><Relationship Id="rId17" Type="http://schemas.openxmlformats.org/officeDocument/2006/relationships/image" Target="../media/image108.png"/><Relationship Id="rId2" Type="http://schemas.openxmlformats.org/officeDocument/2006/relationships/audio" Target="../media/media2.wav"/><Relationship Id="rId16" Type="http://schemas.openxmlformats.org/officeDocument/2006/relationships/image" Target="../media/image11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3.png"/><Relationship Id="rId5" Type="http://schemas.openxmlformats.org/officeDocument/2006/relationships/slideLayout" Target="../slideLayouts/slideLayout13.xml"/><Relationship Id="rId15" Type="http://schemas.openxmlformats.org/officeDocument/2006/relationships/image" Target="../media/image109.emf"/><Relationship Id="rId10" Type="http://schemas.openxmlformats.org/officeDocument/2006/relationships/image" Target="../media/image102.png"/><Relationship Id="rId19" Type="http://schemas.openxmlformats.org/officeDocument/2006/relationships/image" Target="../media/image97.png"/><Relationship Id="rId4" Type="http://schemas.openxmlformats.org/officeDocument/2006/relationships/audio" Target="../media/media3.mp3"/><Relationship Id="rId9" Type="http://schemas.openxmlformats.org/officeDocument/2006/relationships/image" Target="../media/image91.png"/><Relationship Id="rId14"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14.png"/><Relationship Id="rId18" Type="http://schemas.openxmlformats.org/officeDocument/2006/relationships/image" Target="../media/image111.png"/><Relationship Id="rId3" Type="http://schemas.microsoft.com/office/2007/relationships/media" Target="../media/media3.mp3"/><Relationship Id="rId7" Type="http://schemas.openxmlformats.org/officeDocument/2006/relationships/image" Target="../media/image100.png"/><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audio" Target="../media/media2.wav"/><Relationship Id="rId16" Type="http://schemas.openxmlformats.org/officeDocument/2006/relationships/image" Target="../media/image11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2.png"/><Relationship Id="rId5" Type="http://schemas.openxmlformats.org/officeDocument/2006/relationships/slideLayout" Target="../slideLayouts/slideLayout13.xml"/><Relationship Id="rId15" Type="http://schemas.openxmlformats.org/officeDocument/2006/relationships/image" Target="../media/image109.emf"/><Relationship Id="rId10" Type="http://schemas.openxmlformats.org/officeDocument/2006/relationships/image" Target="../media/image102.png"/><Relationship Id="rId19" Type="http://schemas.openxmlformats.org/officeDocument/2006/relationships/image" Target="../media/image97.png"/><Relationship Id="rId4" Type="http://schemas.openxmlformats.org/officeDocument/2006/relationships/audio" Target="../media/media3.mp3"/><Relationship Id="rId9" Type="http://schemas.openxmlformats.org/officeDocument/2006/relationships/image" Target="../media/image91.png"/><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8.png"/><Relationship Id="rId18" Type="http://schemas.openxmlformats.org/officeDocument/2006/relationships/image" Target="../media/image111.png"/><Relationship Id="rId3" Type="http://schemas.microsoft.com/office/2007/relationships/media" Target="../media/media3.mp3"/><Relationship Id="rId7" Type="http://schemas.openxmlformats.org/officeDocument/2006/relationships/image" Target="../media/image100.png"/><Relationship Id="rId12" Type="http://schemas.openxmlformats.org/officeDocument/2006/relationships/image" Target="../media/image112.png"/><Relationship Id="rId17" Type="http://schemas.openxmlformats.org/officeDocument/2006/relationships/image" Target="../media/image110.png"/><Relationship Id="rId2" Type="http://schemas.openxmlformats.org/officeDocument/2006/relationships/audio" Target="../media/media2.wav"/><Relationship Id="rId16" Type="http://schemas.openxmlformats.org/officeDocument/2006/relationships/image" Target="../media/image109.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3.png"/><Relationship Id="rId5" Type="http://schemas.openxmlformats.org/officeDocument/2006/relationships/slideLayout" Target="../slideLayouts/slideLayout13.xml"/><Relationship Id="rId15" Type="http://schemas.openxmlformats.org/officeDocument/2006/relationships/image" Target="../media/image107.png"/><Relationship Id="rId10" Type="http://schemas.openxmlformats.org/officeDocument/2006/relationships/image" Target="../media/image113.png"/><Relationship Id="rId19" Type="http://schemas.openxmlformats.org/officeDocument/2006/relationships/image" Target="../media/image97.png"/><Relationship Id="rId4" Type="http://schemas.openxmlformats.org/officeDocument/2006/relationships/audio" Target="../media/media3.mp3"/><Relationship Id="rId9" Type="http://schemas.openxmlformats.org/officeDocument/2006/relationships/image" Target="../media/image91.png"/><Relationship Id="rId1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14.png"/><Relationship Id="rId18" Type="http://schemas.openxmlformats.org/officeDocument/2006/relationships/image" Target="../media/image111.png"/><Relationship Id="rId3" Type="http://schemas.microsoft.com/office/2007/relationships/media" Target="../media/media3.mp3"/><Relationship Id="rId7" Type="http://schemas.openxmlformats.org/officeDocument/2006/relationships/image" Target="../media/image100.png"/><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audio" Target="../media/media2.wav"/><Relationship Id="rId16" Type="http://schemas.openxmlformats.org/officeDocument/2006/relationships/image" Target="../media/image11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2.png"/><Relationship Id="rId5" Type="http://schemas.openxmlformats.org/officeDocument/2006/relationships/slideLayout" Target="../slideLayouts/slideLayout13.xml"/><Relationship Id="rId15" Type="http://schemas.openxmlformats.org/officeDocument/2006/relationships/image" Target="../media/image109.emf"/><Relationship Id="rId10" Type="http://schemas.openxmlformats.org/officeDocument/2006/relationships/image" Target="../media/image102.png"/><Relationship Id="rId19" Type="http://schemas.openxmlformats.org/officeDocument/2006/relationships/image" Target="../media/image97.png"/><Relationship Id="rId4" Type="http://schemas.openxmlformats.org/officeDocument/2006/relationships/audio" Target="../media/media3.mp3"/><Relationship Id="rId9" Type="http://schemas.openxmlformats.org/officeDocument/2006/relationships/image" Target="../media/image91.png"/><Relationship Id="rId14" Type="http://schemas.openxmlformats.org/officeDocument/2006/relationships/image" Target="../media/image107.png"/></Relationships>
</file>

<file path=ppt/slides/_rels/slide3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2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18.png"/><Relationship Id="rId5" Type="http://schemas.openxmlformats.org/officeDocument/2006/relationships/image" Target="../media/image23.png"/><Relationship Id="rId10" Type="http://schemas.openxmlformats.org/officeDocument/2006/relationships/image" Target="../media/image117.png"/><Relationship Id="rId4" Type="http://schemas.openxmlformats.org/officeDocument/2006/relationships/image" Target="../media/image22.svg"/><Relationship Id="rId9" Type="http://schemas.openxmlformats.org/officeDocument/2006/relationships/image" Target="../media/image116.png"/></Relationships>
</file>

<file path=ppt/slides/_rels/slide3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3.png"/><Relationship Id="rId5" Type="http://schemas.openxmlformats.org/officeDocument/2006/relationships/image" Target="../media/image23.png"/><Relationship Id="rId10" Type="http://schemas.openxmlformats.org/officeDocument/2006/relationships/image" Target="../media/image122.png"/><Relationship Id="rId4" Type="http://schemas.openxmlformats.org/officeDocument/2006/relationships/image" Target="../media/image22.svg"/><Relationship Id="rId9" Type="http://schemas.openxmlformats.org/officeDocument/2006/relationships/image" Target="../media/image121.png"/></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33.svg"/><Relationship Id="rId3" Type="http://schemas.openxmlformats.org/officeDocument/2006/relationships/image" Target="../media/image125.svg"/><Relationship Id="rId7" Type="http://schemas.openxmlformats.org/officeDocument/2006/relationships/image" Target="../media/image129.svg"/><Relationship Id="rId12" Type="http://schemas.openxmlformats.org/officeDocument/2006/relationships/image" Target="../media/image132.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1.svg"/><Relationship Id="rId5" Type="http://schemas.openxmlformats.org/officeDocument/2006/relationships/image" Target="../media/image127.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126.png"/><Relationship Id="rId9" Type="http://schemas.openxmlformats.org/officeDocument/2006/relationships/image" Target="../media/image44.svg"/><Relationship Id="rId14" Type="http://schemas.openxmlformats.org/officeDocument/2006/relationships/image" Target="../media/image13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sv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svg"/><Relationship Id="rId7" Type="http://schemas.openxmlformats.org/officeDocument/2006/relationships/image" Target="../media/image4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23.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sv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21.png"/><Relationship Id="rId16" Type="http://schemas.openxmlformats.org/officeDocument/2006/relationships/image" Target="../media/image53.pn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8.svg"/><Relationship Id="rId5" Type="http://schemas.openxmlformats.org/officeDocument/2006/relationships/image" Target="../media/image24.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46.sv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svg"/><Relationship Id="rId3" Type="http://schemas.openxmlformats.org/officeDocument/2006/relationships/image" Target="../media/image22.svg"/><Relationship Id="rId21" Type="http://schemas.openxmlformats.org/officeDocument/2006/relationships/image" Target="../media/image25.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1.png"/><Relationship Id="rId16" Type="http://schemas.openxmlformats.org/officeDocument/2006/relationships/image" Target="../media/image55.pn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2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605F9F-BDFE-499F-21A2-EEB51D97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47700" y="825667"/>
            <a:ext cx="16992600" cy="8635666"/>
          </a:xfrm>
          <a:prstGeom prst="rect">
            <a:avLst/>
          </a:prstGeom>
        </p:spPr>
      </p:pic>
      <p:pic>
        <p:nvPicPr>
          <p:cNvPr id="6" name="Picture 5">
            <a:extLst>
              <a:ext uri="{FF2B5EF4-FFF2-40B4-BE49-F238E27FC236}">
                <a16:creationId xmlns:a16="http://schemas.microsoft.com/office/drawing/2014/main" id="{71715901-915A-6727-5327-171BA98B62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6506">
            <a:off x="155613" y="26205"/>
            <a:ext cx="2148944" cy="2070800"/>
          </a:xfrm>
          <a:prstGeom prst="rect">
            <a:avLst/>
          </a:prstGeom>
        </p:spPr>
      </p:pic>
      <p:pic>
        <p:nvPicPr>
          <p:cNvPr id="7" name="Picture 6">
            <a:extLst>
              <a:ext uri="{FF2B5EF4-FFF2-40B4-BE49-F238E27FC236}">
                <a16:creationId xmlns:a16="http://schemas.microsoft.com/office/drawing/2014/main" id="{0C7EE44D-333E-22A5-6769-F4E1C5CDB9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92644">
            <a:off x="15729373" y="155156"/>
            <a:ext cx="2522405" cy="2499474"/>
          </a:xfrm>
          <a:prstGeom prst="rect">
            <a:avLst/>
          </a:prstGeom>
        </p:spPr>
      </p:pic>
      <p:pic>
        <p:nvPicPr>
          <p:cNvPr id="8" name="Picture 8">
            <a:extLst>
              <a:ext uri="{FF2B5EF4-FFF2-40B4-BE49-F238E27FC236}">
                <a16:creationId xmlns:a16="http://schemas.microsoft.com/office/drawing/2014/main" id="{47060760-F13A-F3C1-49F8-71452F07FE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219004" y="4173164"/>
            <a:ext cx="958680" cy="915103"/>
          </a:xfrm>
          <a:prstGeom prst="rect">
            <a:avLst/>
          </a:prstGeom>
        </p:spPr>
      </p:pic>
      <p:pic>
        <p:nvPicPr>
          <p:cNvPr id="9" name="Picture 7">
            <a:extLst>
              <a:ext uri="{FF2B5EF4-FFF2-40B4-BE49-F238E27FC236}">
                <a16:creationId xmlns:a16="http://schemas.microsoft.com/office/drawing/2014/main" id="{36B08555-C47F-DE84-FF9B-E347E2AE8B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56475">
            <a:off x="17137238" y="6195084"/>
            <a:ext cx="586755" cy="1290862"/>
          </a:xfrm>
          <a:prstGeom prst="rect">
            <a:avLst/>
          </a:prstGeom>
        </p:spPr>
      </p:pic>
      <p:pic>
        <p:nvPicPr>
          <p:cNvPr id="10" name="Picture 22">
            <a:extLst>
              <a:ext uri="{FF2B5EF4-FFF2-40B4-BE49-F238E27FC236}">
                <a16:creationId xmlns:a16="http://schemas.microsoft.com/office/drawing/2014/main" id="{BCC964AE-AFFE-7347-0BA6-615EF49E2C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64000" y="4046966"/>
            <a:ext cx="1063484" cy="1167498"/>
          </a:xfrm>
          <a:prstGeom prst="rect">
            <a:avLst/>
          </a:prstGeom>
        </p:spPr>
      </p:pic>
      <p:pic>
        <p:nvPicPr>
          <p:cNvPr id="11" name="Picture 4">
            <a:extLst>
              <a:ext uri="{FF2B5EF4-FFF2-40B4-BE49-F238E27FC236}">
                <a16:creationId xmlns:a16="http://schemas.microsoft.com/office/drawing/2014/main" id="{194F91DD-796C-F991-0B94-9DC43BE5F4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81096">
            <a:off x="14681070" y="7991166"/>
            <a:ext cx="2764648" cy="2251931"/>
          </a:xfrm>
          <a:prstGeom prst="rect">
            <a:avLst/>
          </a:prstGeom>
        </p:spPr>
      </p:pic>
      <p:pic>
        <p:nvPicPr>
          <p:cNvPr id="12" name="Picture 3">
            <a:extLst>
              <a:ext uri="{FF2B5EF4-FFF2-40B4-BE49-F238E27FC236}">
                <a16:creationId xmlns:a16="http://schemas.microsoft.com/office/drawing/2014/main" id="{E2BFF662-CF5A-36B2-7E7D-421FD129B1D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76930">
            <a:off x="-53330" y="7990782"/>
            <a:ext cx="2892706" cy="2077489"/>
          </a:xfrm>
          <a:prstGeom prst="rect">
            <a:avLst/>
          </a:prstGeom>
        </p:spPr>
      </p:pic>
      <p:pic>
        <p:nvPicPr>
          <p:cNvPr id="13" name="Picture 20">
            <a:extLst>
              <a:ext uri="{FF2B5EF4-FFF2-40B4-BE49-F238E27FC236}">
                <a16:creationId xmlns:a16="http://schemas.microsoft.com/office/drawing/2014/main" id="{7FCF3560-6F5F-0B41-B1EE-A547F55D48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81474" y="5531900"/>
            <a:ext cx="2053074" cy="780168"/>
          </a:xfrm>
          <a:prstGeom prst="rect">
            <a:avLst/>
          </a:prstGeom>
        </p:spPr>
      </p:pic>
      <p:sp>
        <p:nvSpPr>
          <p:cNvPr id="14" name="TextBox 13">
            <a:extLst>
              <a:ext uri="{FF2B5EF4-FFF2-40B4-BE49-F238E27FC236}">
                <a16:creationId xmlns:a16="http://schemas.microsoft.com/office/drawing/2014/main" id="{2F86A5AD-C3CF-F0F5-879D-889B2FEAE07D}"/>
              </a:ext>
            </a:extLst>
          </p:cNvPr>
          <p:cNvSpPr txBox="1"/>
          <p:nvPr/>
        </p:nvSpPr>
        <p:spPr>
          <a:xfrm>
            <a:off x="647700" y="4219697"/>
            <a:ext cx="16992599" cy="3211007"/>
          </a:xfrm>
          <a:prstGeom prst="rect">
            <a:avLst/>
          </a:prstGeom>
          <a:noFill/>
        </p:spPr>
        <p:txBody>
          <a:bodyPr wrap="square" rtlCol="0">
            <a:spAutoFit/>
          </a:bodyPr>
          <a:lstStyle/>
          <a:p>
            <a:pPr algn="ctr">
              <a:lnSpc>
                <a:spcPct val="150000"/>
              </a:lnSpc>
            </a:pPr>
            <a:r>
              <a:rPr lang="en-US" sz="7200" b="1">
                <a:solidFill>
                  <a:srgbClr val="664354"/>
                </a:solidFill>
                <a:latin typeface="Arial" panose="020B0604020202020204" pitchFamily="34" charset="0"/>
                <a:cs typeface="Arial" panose="020B0604020202020204" pitchFamily="34" charset="0"/>
              </a:rPr>
              <a:t>CHÀO MỪNG CÁC EM ĐẾN VỚI </a:t>
            </a:r>
          </a:p>
          <a:p>
            <a:pPr algn="ctr">
              <a:lnSpc>
                <a:spcPct val="150000"/>
              </a:lnSpc>
            </a:pPr>
            <a:r>
              <a:rPr lang="en-US" sz="7200" b="1">
                <a:solidFill>
                  <a:srgbClr val="664354"/>
                </a:solidFill>
                <a:latin typeface="Arial" panose="020B0604020202020204" pitchFamily="34" charset="0"/>
                <a:cs typeface="Arial" panose="020B0604020202020204" pitchFamily="34" charset="0"/>
              </a:rPr>
              <a:t>BÀI GIẢNG NGÀY HÔM NAY!</a:t>
            </a:r>
          </a:p>
        </p:txBody>
      </p:sp>
      <p:sp>
        <p:nvSpPr>
          <p:cNvPr id="15" name="Rectangle: Rounded Corners 14">
            <a:extLst>
              <a:ext uri="{FF2B5EF4-FFF2-40B4-BE49-F238E27FC236}">
                <a16:creationId xmlns:a16="http://schemas.microsoft.com/office/drawing/2014/main" id="{0D629A9D-E280-39BF-9D27-0DFCB4D61E85}"/>
              </a:ext>
            </a:extLst>
          </p:cNvPr>
          <p:cNvSpPr/>
          <p:nvPr/>
        </p:nvSpPr>
        <p:spPr>
          <a:xfrm>
            <a:off x="6253798" y="1776818"/>
            <a:ext cx="4876801" cy="1451113"/>
          </a:xfrm>
          <a:custGeom>
            <a:avLst/>
            <a:gdLst>
              <a:gd name="connsiteX0" fmla="*/ 0 w 4876801"/>
              <a:gd name="connsiteY0" fmla="*/ 241857 h 1451113"/>
              <a:gd name="connsiteX1" fmla="*/ 241857 w 4876801"/>
              <a:gd name="connsiteY1" fmla="*/ 0 h 1451113"/>
              <a:gd name="connsiteX2" fmla="*/ 659200 w 4876801"/>
              <a:gd name="connsiteY2" fmla="*/ 0 h 1451113"/>
              <a:gd name="connsiteX3" fmla="*/ 1208336 w 4876801"/>
              <a:gd name="connsiteY3" fmla="*/ 0 h 1451113"/>
              <a:gd name="connsiteX4" fmla="*/ 1625679 w 4876801"/>
              <a:gd name="connsiteY4" fmla="*/ 0 h 1451113"/>
              <a:gd name="connsiteX5" fmla="*/ 2174815 w 4876801"/>
              <a:gd name="connsiteY5" fmla="*/ 0 h 1451113"/>
              <a:gd name="connsiteX6" fmla="*/ 2811813 w 4876801"/>
              <a:gd name="connsiteY6" fmla="*/ 0 h 1451113"/>
              <a:gd name="connsiteX7" fmla="*/ 3360949 w 4876801"/>
              <a:gd name="connsiteY7" fmla="*/ 0 h 1451113"/>
              <a:gd name="connsiteX8" fmla="*/ 3778292 w 4876801"/>
              <a:gd name="connsiteY8" fmla="*/ 0 h 1451113"/>
              <a:gd name="connsiteX9" fmla="*/ 4634944 w 4876801"/>
              <a:gd name="connsiteY9" fmla="*/ 0 h 1451113"/>
              <a:gd name="connsiteX10" fmla="*/ 4876801 w 4876801"/>
              <a:gd name="connsiteY10" fmla="*/ 241857 h 1451113"/>
              <a:gd name="connsiteX11" fmla="*/ 4876801 w 4876801"/>
              <a:gd name="connsiteY11" fmla="*/ 744904 h 1451113"/>
              <a:gd name="connsiteX12" fmla="*/ 4876801 w 4876801"/>
              <a:gd name="connsiteY12" fmla="*/ 1209256 h 1451113"/>
              <a:gd name="connsiteX13" fmla="*/ 4634944 w 4876801"/>
              <a:gd name="connsiteY13" fmla="*/ 1451113 h 1451113"/>
              <a:gd name="connsiteX14" fmla="*/ 4085808 w 4876801"/>
              <a:gd name="connsiteY14" fmla="*/ 1451113 h 1451113"/>
              <a:gd name="connsiteX15" fmla="*/ 3624534 w 4876801"/>
              <a:gd name="connsiteY15" fmla="*/ 1451113 h 1451113"/>
              <a:gd name="connsiteX16" fmla="*/ 3163260 w 4876801"/>
              <a:gd name="connsiteY16" fmla="*/ 1451113 h 1451113"/>
              <a:gd name="connsiteX17" fmla="*/ 2614124 w 4876801"/>
              <a:gd name="connsiteY17" fmla="*/ 1451113 h 1451113"/>
              <a:gd name="connsiteX18" fmla="*/ 1977126 w 4876801"/>
              <a:gd name="connsiteY18" fmla="*/ 1451113 h 1451113"/>
              <a:gd name="connsiteX19" fmla="*/ 1559783 w 4876801"/>
              <a:gd name="connsiteY19" fmla="*/ 1451113 h 1451113"/>
              <a:gd name="connsiteX20" fmla="*/ 1098509 w 4876801"/>
              <a:gd name="connsiteY20" fmla="*/ 1451113 h 1451113"/>
              <a:gd name="connsiteX21" fmla="*/ 241857 w 4876801"/>
              <a:gd name="connsiteY21" fmla="*/ 1451113 h 1451113"/>
              <a:gd name="connsiteX22" fmla="*/ 0 w 4876801"/>
              <a:gd name="connsiteY22" fmla="*/ 1209256 h 1451113"/>
              <a:gd name="connsiteX23" fmla="*/ 0 w 4876801"/>
              <a:gd name="connsiteY23" fmla="*/ 725557 h 1451113"/>
              <a:gd name="connsiteX24" fmla="*/ 0 w 4876801"/>
              <a:gd name="connsiteY24" fmla="*/ 241857 h 145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6801" h="1451113" fill="none" extrusionOk="0">
                <a:moveTo>
                  <a:pt x="0" y="241857"/>
                </a:moveTo>
                <a:cubicBezTo>
                  <a:pt x="539" y="102696"/>
                  <a:pt x="104974" y="22763"/>
                  <a:pt x="241857" y="0"/>
                </a:cubicBezTo>
                <a:cubicBezTo>
                  <a:pt x="429360" y="-43851"/>
                  <a:pt x="506779" y="42875"/>
                  <a:pt x="659200" y="0"/>
                </a:cubicBezTo>
                <a:cubicBezTo>
                  <a:pt x="811621" y="-42875"/>
                  <a:pt x="1064465" y="6210"/>
                  <a:pt x="1208336" y="0"/>
                </a:cubicBezTo>
                <a:cubicBezTo>
                  <a:pt x="1352207" y="-6210"/>
                  <a:pt x="1419242" y="36572"/>
                  <a:pt x="1625679" y="0"/>
                </a:cubicBezTo>
                <a:cubicBezTo>
                  <a:pt x="1832116" y="-36572"/>
                  <a:pt x="2016920" y="4034"/>
                  <a:pt x="2174815" y="0"/>
                </a:cubicBezTo>
                <a:cubicBezTo>
                  <a:pt x="2332710" y="-4034"/>
                  <a:pt x="2524231" y="47563"/>
                  <a:pt x="2811813" y="0"/>
                </a:cubicBezTo>
                <a:cubicBezTo>
                  <a:pt x="3099395" y="-47563"/>
                  <a:pt x="3172072" y="18438"/>
                  <a:pt x="3360949" y="0"/>
                </a:cubicBezTo>
                <a:cubicBezTo>
                  <a:pt x="3549826" y="-18438"/>
                  <a:pt x="3662383" y="2198"/>
                  <a:pt x="3778292" y="0"/>
                </a:cubicBezTo>
                <a:cubicBezTo>
                  <a:pt x="3894201" y="-2198"/>
                  <a:pt x="4235676" y="61985"/>
                  <a:pt x="4634944" y="0"/>
                </a:cubicBezTo>
                <a:cubicBezTo>
                  <a:pt x="4760929" y="-9880"/>
                  <a:pt x="4880033" y="105572"/>
                  <a:pt x="4876801" y="241857"/>
                </a:cubicBezTo>
                <a:cubicBezTo>
                  <a:pt x="4891703" y="376342"/>
                  <a:pt x="4839840" y="549184"/>
                  <a:pt x="4876801" y="744904"/>
                </a:cubicBezTo>
                <a:cubicBezTo>
                  <a:pt x="4913762" y="940624"/>
                  <a:pt x="4867575" y="1069449"/>
                  <a:pt x="4876801" y="1209256"/>
                </a:cubicBezTo>
                <a:cubicBezTo>
                  <a:pt x="4869670" y="1319716"/>
                  <a:pt x="4784671" y="1451987"/>
                  <a:pt x="4634944" y="1451113"/>
                </a:cubicBezTo>
                <a:cubicBezTo>
                  <a:pt x="4453818" y="1510502"/>
                  <a:pt x="4294530" y="1421601"/>
                  <a:pt x="4085808" y="1451113"/>
                </a:cubicBezTo>
                <a:cubicBezTo>
                  <a:pt x="3877086" y="1480625"/>
                  <a:pt x="3833681" y="1422670"/>
                  <a:pt x="3624534" y="1451113"/>
                </a:cubicBezTo>
                <a:cubicBezTo>
                  <a:pt x="3415387" y="1479556"/>
                  <a:pt x="3282035" y="1440314"/>
                  <a:pt x="3163260" y="1451113"/>
                </a:cubicBezTo>
                <a:cubicBezTo>
                  <a:pt x="3044485" y="1461912"/>
                  <a:pt x="2744377" y="1402522"/>
                  <a:pt x="2614124" y="1451113"/>
                </a:cubicBezTo>
                <a:cubicBezTo>
                  <a:pt x="2483871" y="1499704"/>
                  <a:pt x="2237401" y="1449946"/>
                  <a:pt x="1977126" y="1451113"/>
                </a:cubicBezTo>
                <a:cubicBezTo>
                  <a:pt x="1716851" y="1452280"/>
                  <a:pt x="1679409" y="1436461"/>
                  <a:pt x="1559783" y="1451113"/>
                </a:cubicBezTo>
                <a:cubicBezTo>
                  <a:pt x="1440157" y="1465765"/>
                  <a:pt x="1316038" y="1400976"/>
                  <a:pt x="1098509" y="1451113"/>
                </a:cubicBezTo>
                <a:cubicBezTo>
                  <a:pt x="880980" y="1501250"/>
                  <a:pt x="632096" y="1389991"/>
                  <a:pt x="241857" y="1451113"/>
                </a:cubicBezTo>
                <a:cubicBezTo>
                  <a:pt x="90016" y="1485935"/>
                  <a:pt x="6797" y="1341041"/>
                  <a:pt x="0" y="1209256"/>
                </a:cubicBezTo>
                <a:cubicBezTo>
                  <a:pt x="-10560" y="969449"/>
                  <a:pt x="17893" y="883265"/>
                  <a:pt x="0" y="725557"/>
                </a:cubicBezTo>
                <a:cubicBezTo>
                  <a:pt x="-17893" y="567849"/>
                  <a:pt x="27734" y="442558"/>
                  <a:pt x="0" y="241857"/>
                </a:cubicBezTo>
                <a:close/>
              </a:path>
              <a:path w="4876801" h="1451113" stroke="0" extrusionOk="0">
                <a:moveTo>
                  <a:pt x="0" y="241857"/>
                </a:moveTo>
                <a:cubicBezTo>
                  <a:pt x="34241" y="117616"/>
                  <a:pt x="114052" y="12020"/>
                  <a:pt x="241857" y="0"/>
                </a:cubicBezTo>
                <a:cubicBezTo>
                  <a:pt x="430417" y="-72183"/>
                  <a:pt x="699524" y="4971"/>
                  <a:pt x="878855" y="0"/>
                </a:cubicBezTo>
                <a:cubicBezTo>
                  <a:pt x="1058186" y="-4971"/>
                  <a:pt x="1121625" y="41472"/>
                  <a:pt x="1296198" y="0"/>
                </a:cubicBezTo>
                <a:cubicBezTo>
                  <a:pt x="1470771" y="-41472"/>
                  <a:pt x="1747910" y="11134"/>
                  <a:pt x="1889265" y="0"/>
                </a:cubicBezTo>
                <a:cubicBezTo>
                  <a:pt x="2030620" y="-11134"/>
                  <a:pt x="2200049" y="19621"/>
                  <a:pt x="2350539" y="0"/>
                </a:cubicBezTo>
                <a:cubicBezTo>
                  <a:pt x="2501029" y="-19621"/>
                  <a:pt x="2689171" y="24208"/>
                  <a:pt x="2987536" y="0"/>
                </a:cubicBezTo>
                <a:cubicBezTo>
                  <a:pt x="3285901" y="-24208"/>
                  <a:pt x="3444209" y="68889"/>
                  <a:pt x="3624534" y="0"/>
                </a:cubicBezTo>
                <a:cubicBezTo>
                  <a:pt x="3804859" y="-68889"/>
                  <a:pt x="3928548" y="29090"/>
                  <a:pt x="4085808" y="0"/>
                </a:cubicBezTo>
                <a:cubicBezTo>
                  <a:pt x="4243068" y="-29090"/>
                  <a:pt x="4464876" y="46714"/>
                  <a:pt x="4634944" y="0"/>
                </a:cubicBezTo>
                <a:cubicBezTo>
                  <a:pt x="4734408" y="12653"/>
                  <a:pt x="4877721" y="133173"/>
                  <a:pt x="4876801" y="241857"/>
                </a:cubicBezTo>
                <a:cubicBezTo>
                  <a:pt x="4918479" y="467135"/>
                  <a:pt x="4846096" y="575431"/>
                  <a:pt x="4876801" y="696535"/>
                </a:cubicBezTo>
                <a:cubicBezTo>
                  <a:pt x="4907506" y="817639"/>
                  <a:pt x="4825149" y="1026547"/>
                  <a:pt x="4876801" y="1209256"/>
                </a:cubicBezTo>
                <a:cubicBezTo>
                  <a:pt x="4862115" y="1338388"/>
                  <a:pt x="4778540" y="1457819"/>
                  <a:pt x="4634944" y="1451113"/>
                </a:cubicBezTo>
                <a:cubicBezTo>
                  <a:pt x="4504715" y="1483338"/>
                  <a:pt x="4264551" y="1427912"/>
                  <a:pt x="4129739" y="1451113"/>
                </a:cubicBezTo>
                <a:cubicBezTo>
                  <a:pt x="3994927" y="1474314"/>
                  <a:pt x="3742193" y="1414351"/>
                  <a:pt x="3580603" y="1451113"/>
                </a:cubicBezTo>
                <a:cubicBezTo>
                  <a:pt x="3419013" y="1487875"/>
                  <a:pt x="3161812" y="1401244"/>
                  <a:pt x="2987536" y="1451113"/>
                </a:cubicBezTo>
                <a:cubicBezTo>
                  <a:pt x="2813260" y="1500982"/>
                  <a:pt x="2688589" y="1436916"/>
                  <a:pt x="2438401" y="1451113"/>
                </a:cubicBezTo>
                <a:cubicBezTo>
                  <a:pt x="2188214" y="1465310"/>
                  <a:pt x="2116500" y="1449168"/>
                  <a:pt x="1933195" y="1451113"/>
                </a:cubicBezTo>
                <a:cubicBezTo>
                  <a:pt x="1749890" y="1453058"/>
                  <a:pt x="1706781" y="1429291"/>
                  <a:pt x="1515852" y="1451113"/>
                </a:cubicBezTo>
                <a:cubicBezTo>
                  <a:pt x="1324923" y="1472935"/>
                  <a:pt x="1179729" y="1439241"/>
                  <a:pt x="1010647" y="1451113"/>
                </a:cubicBezTo>
                <a:cubicBezTo>
                  <a:pt x="841566" y="1462985"/>
                  <a:pt x="614607" y="1419533"/>
                  <a:pt x="241857" y="1451113"/>
                </a:cubicBezTo>
                <a:cubicBezTo>
                  <a:pt x="90728" y="1452884"/>
                  <a:pt x="4969" y="1343903"/>
                  <a:pt x="0" y="1209256"/>
                </a:cubicBezTo>
                <a:cubicBezTo>
                  <a:pt x="-37629" y="1099260"/>
                  <a:pt x="53952" y="942132"/>
                  <a:pt x="0" y="706209"/>
                </a:cubicBezTo>
                <a:cubicBezTo>
                  <a:pt x="-53952" y="470286"/>
                  <a:pt x="33109" y="365838"/>
                  <a:pt x="0" y="241857"/>
                </a:cubicBezTo>
                <a:close/>
              </a:path>
            </a:pathLst>
          </a:custGeom>
          <a:solidFill>
            <a:srgbClr val="FFF3ED"/>
          </a:solidFill>
          <a:ln>
            <a:solidFill>
              <a:srgbClr val="E4CBC2"/>
            </a:solidFill>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1">
            <a:extLst>
              <a:ext uri="{FF2B5EF4-FFF2-40B4-BE49-F238E27FC236}">
                <a16:creationId xmlns:a16="http://schemas.microsoft.com/office/drawing/2014/main" id="{058DC412-02A4-97E6-0F41-CC928FDACD7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320088">
            <a:off x="7849611" y="148666"/>
            <a:ext cx="1685171" cy="1685171"/>
          </a:xfrm>
          <a:prstGeom prst="rect">
            <a:avLst/>
          </a:prstGeom>
        </p:spPr>
      </p:pic>
      <p:sp>
        <p:nvSpPr>
          <p:cNvPr id="20" name="TextBox 19">
            <a:extLst>
              <a:ext uri="{FF2B5EF4-FFF2-40B4-BE49-F238E27FC236}">
                <a16:creationId xmlns:a16="http://schemas.microsoft.com/office/drawing/2014/main" id="{C5ADCBEA-B666-AB72-2C65-D650F5649391}"/>
              </a:ext>
            </a:extLst>
          </p:cNvPr>
          <p:cNvSpPr txBox="1"/>
          <p:nvPr/>
        </p:nvSpPr>
        <p:spPr>
          <a:xfrm>
            <a:off x="6494520" y="2035976"/>
            <a:ext cx="4395351" cy="1015663"/>
          </a:xfrm>
          <a:prstGeom prst="rect">
            <a:avLst/>
          </a:prstGeom>
          <a:noFill/>
        </p:spPr>
        <p:txBody>
          <a:bodyPr wrap="square" rtlCol="0">
            <a:spAutoFit/>
          </a:bodyPr>
          <a:lstStyle/>
          <a:p>
            <a:pPr algn="ctr"/>
            <a:r>
              <a:rPr lang="en-US" sz="6000" b="1">
                <a:solidFill>
                  <a:srgbClr val="664354"/>
                </a:solidFill>
                <a:latin typeface="Arial" panose="020B0604020202020204" pitchFamily="34" charset="0"/>
                <a:cs typeface="Arial" panose="020B0604020202020204" pitchFamily="34" charset="0"/>
              </a:rPr>
              <a:t>TIN HỌC 4</a:t>
            </a:r>
          </a:p>
        </p:txBody>
      </p:sp>
    </p:spTree>
    <p:extLst>
      <p:ext uri="{BB962C8B-B14F-4D97-AF65-F5344CB8AC3E}">
        <p14:creationId xmlns:p14="http://schemas.microsoft.com/office/powerpoint/2010/main" val="1450190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31" name="Group 30">
            <a:extLst>
              <a:ext uri="{FF2B5EF4-FFF2-40B4-BE49-F238E27FC236}">
                <a16:creationId xmlns:a16="http://schemas.microsoft.com/office/drawing/2014/main" id="{0E608D24-D092-61E3-3A8B-7A77A88B9237}"/>
              </a:ext>
            </a:extLst>
          </p:cNvPr>
          <p:cNvGrpSpPr/>
          <p:nvPr/>
        </p:nvGrpSpPr>
        <p:grpSpPr>
          <a:xfrm>
            <a:off x="0" y="2405583"/>
            <a:ext cx="4960321" cy="1361747"/>
            <a:chOff x="0" y="2405583"/>
            <a:chExt cx="4960321" cy="1361747"/>
          </a:xfrm>
        </p:grpSpPr>
        <p:sp>
          <p:nvSpPr>
            <p:cNvPr id="32" name="Rectangle 31">
              <a:extLst>
                <a:ext uri="{FF2B5EF4-FFF2-40B4-BE49-F238E27FC236}">
                  <a16:creationId xmlns:a16="http://schemas.microsoft.com/office/drawing/2014/main" id="{4871FC52-1E6A-CA22-60A4-2ED4498EBF07}"/>
                </a:ext>
              </a:extLst>
            </p:cNvPr>
            <p:cNvSpPr/>
            <p:nvPr/>
          </p:nvSpPr>
          <p:spPr>
            <a:xfrm>
              <a:off x="0" y="2637679"/>
              <a:ext cx="411480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26AB490E-6E38-0807-2C32-7411EEF669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25531" y="2405583"/>
              <a:ext cx="1434790" cy="1361747"/>
            </a:xfrm>
            <a:prstGeom prst="rect">
              <a:avLst/>
            </a:prstGeom>
          </p:spPr>
        </p:pic>
        <p:sp>
          <p:nvSpPr>
            <p:cNvPr id="37" name="TextBox 36">
              <a:extLst>
                <a:ext uri="{FF2B5EF4-FFF2-40B4-BE49-F238E27FC236}">
                  <a16:creationId xmlns:a16="http://schemas.microsoft.com/office/drawing/2014/main" id="{70DEBEB2-3A46-BA2C-7C2F-A22DA41620CE}"/>
                </a:ext>
              </a:extLst>
            </p:cNvPr>
            <p:cNvSpPr txBox="1"/>
            <p:nvPr/>
          </p:nvSpPr>
          <p:spPr>
            <a:xfrm>
              <a:off x="265888" y="2705736"/>
              <a:ext cx="411480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Phần cứng </a:t>
              </a:r>
            </a:p>
          </p:txBody>
        </p:sp>
      </p:grpSp>
      <p:sp>
        <p:nvSpPr>
          <p:cNvPr id="38" name="TextBox 37">
            <a:extLst>
              <a:ext uri="{FF2B5EF4-FFF2-40B4-BE49-F238E27FC236}">
                <a16:creationId xmlns:a16="http://schemas.microsoft.com/office/drawing/2014/main" id="{A35B6A31-D945-73C3-45EB-1FF2FBBCDC3B}"/>
              </a:ext>
            </a:extLst>
          </p:cNvPr>
          <p:cNvSpPr txBox="1"/>
          <p:nvPr/>
        </p:nvSpPr>
        <p:spPr>
          <a:xfrm>
            <a:off x="1046201" y="4736683"/>
            <a:ext cx="9296400"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Có thể nhận ra hình dạng.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Một số phần cứng: chuột, bàn phím, màn hình, ổ đĩa, máy in, loa, thân máy,…</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Phần cứng trên điện thoại thông minh: màn hình, ống kính, loa,…</a:t>
            </a:r>
          </a:p>
        </p:txBody>
      </p:sp>
      <p:grpSp>
        <p:nvGrpSpPr>
          <p:cNvPr id="49" name="Group 48">
            <a:extLst>
              <a:ext uri="{FF2B5EF4-FFF2-40B4-BE49-F238E27FC236}">
                <a16:creationId xmlns:a16="http://schemas.microsoft.com/office/drawing/2014/main" id="{0B5D8CC0-EEC1-F8E0-4B14-259303FB0041}"/>
              </a:ext>
            </a:extLst>
          </p:cNvPr>
          <p:cNvGrpSpPr/>
          <p:nvPr/>
        </p:nvGrpSpPr>
        <p:grpSpPr>
          <a:xfrm>
            <a:off x="9996636" y="3013512"/>
            <a:ext cx="6727020" cy="5897756"/>
            <a:chOff x="9996636" y="3013512"/>
            <a:chExt cx="6727020" cy="5897756"/>
          </a:xfrm>
        </p:grpSpPr>
        <p:pic>
          <p:nvPicPr>
            <p:cNvPr id="1026" name="Picture 2" descr="Samsung Galaxy A53 5G | Chính hãng, giá rẻ, trả góp 0%">
              <a:extLst>
                <a:ext uri="{FF2B5EF4-FFF2-40B4-BE49-F238E27FC236}">
                  <a16:creationId xmlns:a16="http://schemas.microsoft.com/office/drawing/2014/main" id="{C81EEE8F-B1AC-D350-23AE-AB7D15243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67272" y="3942478"/>
              <a:ext cx="4968790" cy="496879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DAA3730D-7DBC-EA93-1C9B-91EA1CAA1D04}"/>
                </a:ext>
              </a:extLst>
            </p:cNvPr>
            <p:cNvCxnSpPr>
              <a:cxnSpLocks/>
            </p:cNvCxnSpPr>
            <p:nvPr/>
          </p:nvCxnSpPr>
          <p:spPr>
            <a:xfrm>
              <a:off x="11116403" y="3942478"/>
              <a:ext cx="1075597" cy="896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CE1A5FF-55D4-BACC-9C86-870751585BD6}"/>
                </a:ext>
              </a:extLst>
            </p:cNvPr>
            <p:cNvCxnSpPr>
              <a:cxnSpLocks/>
            </p:cNvCxnSpPr>
            <p:nvPr/>
          </p:nvCxnSpPr>
          <p:spPr>
            <a:xfrm flipH="1">
              <a:off x="15100143" y="3537426"/>
              <a:ext cx="673257" cy="1008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908BE96-F212-30B7-6089-DB83EF3A4DDA}"/>
                </a:ext>
              </a:extLst>
            </p:cNvPr>
            <p:cNvSpPr txBox="1"/>
            <p:nvPr/>
          </p:nvSpPr>
          <p:spPr>
            <a:xfrm>
              <a:off x="9996636" y="3371739"/>
              <a:ext cx="1752600" cy="400110"/>
            </a:xfrm>
            <a:prstGeom prst="rect">
              <a:avLst/>
            </a:prstGeom>
            <a:noFill/>
          </p:spPr>
          <p:txBody>
            <a:bodyPr wrap="square" rtlCol="0">
              <a:spAutoFit/>
            </a:bodyPr>
            <a:lstStyle/>
            <a:p>
              <a:pPr algn="ctr"/>
              <a:r>
                <a:rPr lang="en-US" sz="2000">
                  <a:solidFill>
                    <a:srgbClr val="FF0000"/>
                  </a:solidFill>
                  <a:latin typeface="Arial" panose="020B0604020202020204" pitchFamily="34" charset="0"/>
                  <a:cs typeface="Arial" panose="020B0604020202020204" pitchFamily="34" charset="0"/>
                </a:rPr>
                <a:t>Ống kính</a:t>
              </a:r>
            </a:p>
          </p:txBody>
        </p:sp>
        <p:sp>
          <p:nvSpPr>
            <p:cNvPr id="47" name="TextBox 46">
              <a:extLst>
                <a:ext uri="{FF2B5EF4-FFF2-40B4-BE49-F238E27FC236}">
                  <a16:creationId xmlns:a16="http://schemas.microsoft.com/office/drawing/2014/main" id="{25354721-E8E6-35C5-C5B1-47EAF17D4A69}"/>
                </a:ext>
              </a:extLst>
            </p:cNvPr>
            <p:cNvSpPr txBox="1"/>
            <p:nvPr/>
          </p:nvSpPr>
          <p:spPr>
            <a:xfrm>
              <a:off x="14971056" y="3013512"/>
              <a:ext cx="1752600" cy="400110"/>
            </a:xfrm>
            <a:prstGeom prst="rect">
              <a:avLst/>
            </a:prstGeom>
            <a:noFill/>
          </p:spPr>
          <p:txBody>
            <a:bodyPr wrap="square" rtlCol="0">
              <a:spAutoFit/>
            </a:bodyPr>
            <a:lstStyle/>
            <a:p>
              <a:pPr algn="ctr"/>
              <a:r>
                <a:rPr lang="en-US" sz="2000">
                  <a:solidFill>
                    <a:srgbClr val="FF0000"/>
                  </a:solidFill>
                  <a:latin typeface="Arial" panose="020B0604020202020204" pitchFamily="34" charset="0"/>
                  <a:cs typeface="Arial" panose="020B0604020202020204" pitchFamily="34" charset="0"/>
                </a:rPr>
                <a:t>Màn hình</a:t>
              </a:r>
            </a:p>
          </p:txBody>
        </p:sp>
      </p:grpSp>
      <p:grpSp>
        <p:nvGrpSpPr>
          <p:cNvPr id="50" name="Group 49">
            <a:extLst>
              <a:ext uri="{FF2B5EF4-FFF2-40B4-BE49-F238E27FC236}">
                <a16:creationId xmlns:a16="http://schemas.microsoft.com/office/drawing/2014/main" id="{D2D00F4F-01EB-AB5A-7AF3-17EB2F691FD2}"/>
              </a:ext>
            </a:extLst>
          </p:cNvPr>
          <p:cNvGrpSpPr/>
          <p:nvPr/>
        </p:nvGrpSpPr>
        <p:grpSpPr>
          <a:xfrm>
            <a:off x="2735977" y="405053"/>
            <a:ext cx="11307133" cy="1368251"/>
            <a:chOff x="2735977" y="405053"/>
            <a:chExt cx="11307133" cy="1368251"/>
          </a:xfrm>
        </p:grpSpPr>
        <p:grpSp>
          <p:nvGrpSpPr>
            <p:cNvPr id="51" name="Group 50">
              <a:extLst>
                <a:ext uri="{FF2B5EF4-FFF2-40B4-BE49-F238E27FC236}">
                  <a16:creationId xmlns:a16="http://schemas.microsoft.com/office/drawing/2014/main" id="{B3C768D9-E5AC-7DAF-7FCD-B2F2B6B1ED4A}"/>
                </a:ext>
              </a:extLst>
            </p:cNvPr>
            <p:cNvGrpSpPr/>
            <p:nvPr/>
          </p:nvGrpSpPr>
          <p:grpSpPr>
            <a:xfrm>
              <a:off x="2735977" y="405053"/>
              <a:ext cx="11307133" cy="1368251"/>
              <a:chOff x="2735977" y="405053"/>
              <a:chExt cx="11307133" cy="1368251"/>
            </a:xfrm>
          </p:grpSpPr>
          <p:grpSp>
            <p:nvGrpSpPr>
              <p:cNvPr id="53" name="Group 4">
                <a:extLst>
                  <a:ext uri="{FF2B5EF4-FFF2-40B4-BE49-F238E27FC236}">
                    <a16:creationId xmlns:a16="http://schemas.microsoft.com/office/drawing/2014/main" id="{E5C79124-B5E6-8F26-7307-9559CA80716F}"/>
                  </a:ext>
                </a:extLst>
              </p:cNvPr>
              <p:cNvGrpSpPr/>
              <p:nvPr/>
            </p:nvGrpSpPr>
            <p:grpSpPr>
              <a:xfrm>
                <a:off x="2735977" y="405053"/>
                <a:ext cx="11307133" cy="1368251"/>
                <a:chOff x="-293923" y="0"/>
                <a:chExt cx="5457502" cy="660400"/>
              </a:xfrm>
              <a:solidFill>
                <a:schemeClr val="bg1"/>
              </a:solidFill>
            </p:grpSpPr>
            <p:sp>
              <p:nvSpPr>
                <p:cNvPr id="55" name="Freeform 5">
                  <a:extLst>
                    <a:ext uri="{FF2B5EF4-FFF2-40B4-BE49-F238E27FC236}">
                      <a16:creationId xmlns:a16="http://schemas.microsoft.com/office/drawing/2014/main" id="{4A796E0D-996C-8958-C06A-08429A7B9B95}"/>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54" name="Picture 24">
                <a:extLst>
                  <a:ext uri="{FF2B5EF4-FFF2-40B4-BE49-F238E27FC236}">
                    <a16:creationId xmlns:a16="http://schemas.microsoft.com/office/drawing/2014/main" id="{3ECF0687-8E7E-EA02-292A-6149BF3F30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81093" y="704685"/>
                <a:ext cx="733390" cy="733390"/>
              </a:xfrm>
              <a:prstGeom prst="rect">
                <a:avLst/>
              </a:prstGeom>
            </p:spPr>
          </p:pic>
        </p:grpSp>
        <p:sp>
          <p:nvSpPr>
            <p:cNvPr id="52" name="TextBox 51">
              <a:extLst>
                <a:ext uri="{FF2B5EF4-FFF2-40B4-BE49-F238E27FC236}">
                  <a16:creationId xmlns:a16="http://schemas.microsoft.com/office/drawing/2014/main" id="{36FDC15A-F9CD-EA31-8A35-C2827409A2A6}"/>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420004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animEffect transition="in" filter="wipe(down)">
                                      <p:cBhvr>
                                        <p:cTn id="13" dur="500"/>
                                        <p:tgtEl>
                                          <p:spTgt spid="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8">
                                            <p:txEl>
                                              <p:pRg st="1" end="1"/>
                                            </p:txEl>
                                          </p:spTgt>
                                        </p:tgtEl>
                                        <p:attrNameLst>
                                          <p:attrName>style.visibility</p:attrName>
                                        </p:attrNameLst>
                                      </p:cBhvr>
                                      <p:to>
                                        <p:strVal val="visible"/>
                                      </p:to>
                                    </p:set>
                                    <p:animEffect transition="in" filter="wipe(down)">
                                      <p:cBhvr>
                                        <p:cTn id="18" dur="500"/>
                                        <p:tgtEl>
                                          <p:spTgt spid="3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par>
                                <p:cTn id="24" presetID="22" presetClass="entr" presetSubtype="4" fill="hold" nodeType="withEffect">
                                  <p:stCondLst>
                                    <p:cond delay="0"/>
                                  </p:stCondLst>
                                  <p:childTnLst>
                                    <p:set>
                                      <p:cBhvr>
                                        <p:cTn id="25" dur="1" fill="hold">
                                          <p:stCondLst>
                                            <p:cond delay="0"/>
                                          </p:stCondLst>
                                        </p:cTn>
                                        <p:tgtEl>
                                          <p:spTgt spid="38">
                                            <p:txEl>
                                              <p:pRg st="2" end="2"/>
                                            </p:txEl>
                                          </p:spTgt>
                                        </p:tgtEl>
                                        <p:attrNameLst>
                                          <p:attrName>style.visibility</p:attrName>
                                        </p:attrNameLst>
                                      </p:cBhvr>
                                      <p:to>
                                        <p:strVal val="visible"/>
                                      </p:to>
                                    </p:set>
                                    <p:animEffect transition="in" filter="wipe(down)">
                                      <p:cBhvr>
                                        <p:cTn id="26"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2735977" y="405053"/>
            <a:ext cx="11307133" cy="1368251"/>
            <a:chOff x="2735977" y="405053"/>
            <a:chExt cx="11307133"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2735977" y="405053"/>
              <a:ext cx="11307133" cy="1368251"/>
              <a:chOff x="2735977" y="405053"/>
              <a:chExt cx="11307133" cy="1368251"/>
            </a:xfrm>
          </p:grpSpPr>
          <p:grpSp>
            <p:nvGrpSpPr>
              <p:cNvPr id="4" name="Group 4"/>
              <p:cNvGrpSpPr/>
              <p:nvPr/>
            </p:nvGrpSpPr>
            <p:grpSpPr>
              <a:xfrm>
                <a:off x="2735977" y="405053"/>
                <a:ext cx="11307133" cy="1368251"/>
                <a:chOff x="-293923" y="0"/>
                <a:chExt cx="5457502" cy="660400"/>
              </a:xfrm>
              <a:solidFill>
                <a:schemeClr val="bg1"/>
              </a:solidFill>
            </p:grpSpPr>
            <p:sp>
              <p:nvSpPr>
                <p:cNvPr id="5" name="Freeform 5"/>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81093" y="704685"/>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grpSp>
        <p:nvGrpSpPr>
          <p:cNvPr id="31" name="Group 30">
            <a:extLst>
              <a:ext uri="{FF2B5EF4-FFF2-40B4-BE49-F238E27FC236}">
                <a16:creationId xmlns:a16="http://schemas.microsoft.com/office/drawing/2014/main" id="{0E608D24-D092-61E3-3A8B-7A77A88B9237}"/>
              </a:ext>
            </a:extLst>
          </p:cNvPr>
          <p:cNvGrpSpPr/>
          <p:nvPr/>
        </p:nvGrpSpPr>
        <p:grpSpPr>
          <a:xfrm>
            <a:off x="0" y="2405583"/>
            <a:ext cx="4960321" cy="1361747"/>
            <a:chOff x="0" y="2405583"/>
            <a:chExt cx="4960321" cy="1361747"/>
          </a:xfrm>
        </p:grpSpPr>
        <p:sp>
          <p:nvSpPr>
            <p:cNvPr id="32" name="Rectangle 31">
              <a:extLst>
                <a:ext uri="{FF2B5EF4-FFF2-40B4-BE49-F238E27FC236}">
                  <a16:creationId xmlns:a16="http://schemas.microsoft.com/office/drawing/2014/main" id="{4871FC52-1E6A-CA22-60A4-2ED4498EBF07}"/>
                </a:ext>
              </a:extLst>
            </p:cNvPr>
            <p:cNvSpPr/>
            <p:nvPr/>
          </p:nvSpPr>
          <p:spPr>
            <a:xfrm>
              <a:off x="0" y="2637679"/>
              <a:ext cx="411480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26AB490E-6E38-0807-2C32-7411EEF669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25531" y="2405583"/>
              <a:ext cx="1434790" cy="1361747"/>
            </a:xfrm>
            <a:prstGeom prst="rect">
              <a:avLst/>
            </a:prstGeom>
          </p:spPr>
        </p:pic>
        <p:sp>
          <p:nvSpPr>
            <p:cNvPr id="37" name="TextBox 36">
              <a:extLst>
                <a:ext uri="{FF2B5EF4-FFF2-40B4-BE49-F238E27FC236}">
                  <a16:creationId xmlns:a16="http://schemas.microsoft.com/office/drawing/2014/main" id="{70DEBEB2-3A46-BA2C-7C2F-A22DA41620CE}"/>
                </a:ext>
              </a:extLst>
            </p:cNvPr>
            <p:cNvSpPr txBox="1"/>
            <p:nvPr/>
          </p:nvSpPr>
          <p:spPr>
            <a:xfrm>
              <a:off x="265888" y="2705736"/>
              <a:ext cx="411480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Phần mềm </a:t>
              </a:r>
            </a:p>
          </p:txBody>
        </p:sp>
      </p:grpSp>
      <p:sp>
        <p:nvSpPr>
          <p:cNvPr id="38" name="TextBox 37">
            <a:extLst>
              <a:ext uri="{FF2B5EF4-FFF2-40B4-BE49-F238E27FC236}">
                <a16:creationId xmlns:a16="http://schemas.microsoft.com/office/drawing/2014/main" id="{A35B6A31-D945-73C3-45EB-1FF2FBBCDC3B}"/>
              </a:ext>
            </a:extLst>
          </p:cNvPr>
          <p:cNvSpPr txBox="1"/>
          <p:nvPr/>
        </p:nvSpPr>
        <p:spPr>
          <a:xfrm>
            <a:off x="761155" y="4067483"/>
            <a:ext cx="10444078" cy="580665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thể nhìn thấy, chỉ thấy kết quả hoạt động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Một số phần cứng: </a:t>
            </a:r>
            <a:r>
              <a:rPr lang="vi-VN" sz="3600">
                <a:latin typeface="Arial" panose="020B0604020202020204" pitchFamily="34" charset="0"/>
                <a:cs typeface="Arial" panose="020B0604020202020204" pitchFamily="34" charset="0"/>
              </a:rPr>
              <a:t>trò chơi, phần mềm trình chiếu, phần mềm soạn thảo,…</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Phần cứng trên điện thoại thông minh: </a:t>
            </a:r>
            <a:r>
              <a:rPr lang="vi-VN" sz="3600">
                <a:latin typeface="Arial" panose="020B0604020202020204" pitchFamily="34" charset="0"/>
                <a:cs typeface="Arial" panose="020B0604020202020204" pitchFamily="34" charset="0"/>
              </a:rPr>
              <a:t>từ điển, đồng hồ, trò chơi,…</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Có thể bổ sung hoặc xóa bớt phần mềm trên điện thoại.</a:t>
            </a:r>
          </a:p>
        </p:txBody>
      </p:sp>
      <p:grpSp>
        <p:nvGrpSpPr>
          <p:cNvPr id="6" name="Group 5">
            <a:extLst>
              <a:ext uri="{FF2B5EF4-FFF2-40B4-BE49-F238E27FC236}">
                <a16:creationId xmlns:a16="http://schemas.microsoft.com/office/drawing/2014/main" id="{A1CC2A3A-F33D-73CD-33E5-F16911031C1B}"/>
              </a:ext>
            </a:extLst>
          </p:cNvPr>
          <p:cNvGrpSpPr/>
          <p:nvPr/>
        </p:nvGrpSpPr>
        <p:grpSpPr>
          <a:xfrm>
            <a:off x="12567200" y="3915751"/>
            <a:ext cx="4300211" cy="4980659"/>
            <a:chOff x="8156447" y="6700122"/>
            <a:chExt cx="4300211" cy="4980659"/>
          </a:xfrm>
        </p:grpSpPr>
        <p:pic>
          <p:nvPicPr>
            <p:cNvPr id="7" name="Picture 2">
              <a:extLst>
                <a:ext uri="{FF2B5EF4-FFF2-40B4-BE49-F238E27FC236}">
                  <a16:creationId xmlns:a16="http://schemas.microsoft.com/office/drawing/2014/main" id="{59E6ECA7-C5AA-6D0A-9108-1179BAFD83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6447" y="6700122"/>
              <a:ext cx="4300211" cy="4128204"/>
            </a:xfrm>
            <a:prstGeom prst="rect">
              <a:avLst/>
            </a:prstGeom>
          </p:spPr>
        </p:pic>
        <p:sp>
          <p:nvSpPr>
            <p:cNvPr id="8" name="TextBox 7">
              <a:extLst>
                <a:ext uri="{FF2B5EF4-FFF2-40B4-BE49-F238E27FC236}">
                  <a16:creationId xmlns:a16="http://schemas.microsoft.com/office/drawing/2014/main" id="{38F149DD-522A-C65A-FFC5-CB038E9CD81D}"/>
                </a:ext>
              </a:extLst>
            </p:cNvPr>
            <p:cNvSpPr txBox="1"/>
            <p:nvPr/>
          </p:nvSpPr>
          <p:spPr>
            <a:xfrm>
              <a:off x="9118106" y="11280671"/>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Trò chơi</a:t>
              </a:r>
            </a:p>
          </p:txBody>
        </p:sp>
      </p:grpSp>
    </p:spTree>
    <p:extLst>
      <p:ext uri="{BB962C8B-B14F-4D97-AF65-F5344CB8AC3E}">
        <p14:creationId xmlns:p14="http://schemas.microsoft.com/office/powerpoint/2010/main" val="912164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Effect transition="in" filter="wipe(down)">
                                      <p:cBhvr>
                                        <p:cTn id="18" dur="500"/>
                                        <p:tgtEl>
                                          <p:spTgt spid="3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8">
                                            <p:txEl>
                                              <p:pRg st="1" end="1"/>
                                            </p:txEl>
                                          </p:spTgt>
                                        </p:tgtEl>
                                        <p:attrNameLst>
                                          <p:attrName>style.visibility</p:attrName>
                                        </p:attrNameLst>
                                      </p:cBhvr>
                                      <p:to>
                                        <p:strVal val="visible"/>
                                      </p:to>
                                    </p:set>
                                    <p:animEffect transition="in" filter="wipe(down)">
                                      <p:cBhvr>
                                        <p:cTn id="23" dur="500"/>
                                        <p:tgtEl>
                                          <p:spTgt spid="3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xEl>
                                              <p:pRg st="2" end="2"/>
                                            </p:txEl>
                                          </p:spTgt>
                                        </p:tgtEl>
                                        <p:attrNameLst>
                                          <p:attrName>style.visibility</p:attrName>
                                        </p:attrNameLst>
                                      </p:cBhvr>
                                      <p:to>
                                        <p:strVal val="visible"/>
                                      </p:to>
                                    </p:set>
                                    <p:animEffect transition="in" filter="wipe(down)">
                                      <p:cBhvr>
                                        <p:cTn id="28" dur="500"/>
                                        <p:tgtEl>
                                          <p:spTgt spid="3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xEl>
                                              <p:pRg st="3" end="3"/>
                                            </p:txEl>
                                          </p:spTgt>
                                        </p:tgtEl>
                                        <p:attrNameLst>
                                          <p:attrName>style.visibility</p:attrName>
                                        </p:attrNameLst>
                                      </p:cBhvr>
                                      <p:to>
                                        <p:strVal val="visible"/>
                                      </p:to>
                                    </p:set>
                                    <p:animEffect transition="in" filter="wipe(down)">
                                      <p:cBhvr>
                                        <p:cTn id="33"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ỊCH VỤ SỬA CHỮA THIẾT BỊ ĐIỆN TỬ">
            <a:extLst>
              <a:ext uri="{FF2B5EF4-FFF2-40B4-BE49-F238E27FC236}">
                <a16:creationId xmlns:a16="http://schemas.microsoft.com/office/drawing/2014/main" id="{8DED2066-FC91-4DFC-37D2-64666B858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75" y="-61752"/>
            <a:ext cx="18516599" cy="10410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C72389C-9385-CED7-67A5-1BEA381CABB1}"/>
              </a:ext>
            </a:extLst>
          </p:cNvPr>
          <p:cNvSpPr/>
          <p:nvPr/>
        </p:nvSpPr>
        <p:spPr>
          <a:xfrm>
            <a:off x="1333500" y="1866900"/>
            <a:ext cx="15621000" cy="716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18E0E50C-94A4-A183-D836-55F38EABB9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10516" y="800100"/>
            <a:ext cx="4866968" cy="4114800"/>
          </a:xfrm>
          <a:prstGeom prst="rect">
            <a:avLst/>
          </a:prstGeom>
        </p:spPr>
      </p:pic>
      <p:sp>
        <p:nvSpPr>
          <p:cNvPr id="4" name="Rectangle: Rounded Corners 3">
            <a:extLst>
              <a:ext uri="{FF2B5EF4-FFF2-40B4-BE49-F238E27FC236}">
                <a16:creationId xmlns:a16="http://schemas.microsoft.com/office/drawing/2014/main" id="{470D974D-CD68-8206-C1FB-7E028E5E9DD9}"/>
              </a:ext>
            </a:extLst>
          </p:cNvPr>
          <p:cNvSpPr/>
          <p:nvPr/>
        </p:nvSpPr>
        <p:spPr>
          <a:xfrm>
            <a:off x="3200400" y="6286500"/>
            <a:ext cx="4038600" cy="1676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Phần cứng </a:t>
            </a:r>
          </a:p>
        </p:txBody>
      </p:sp>
      <p:sp>
        <p:nvSpPr>
          <p:cNvPr id="5" name="Rectangle: Rounded Corners 4">
            <a:extLst>
              <a:ext uri="{FF2B5EF4-FFF2-40B4-BE49-F238E27FC236}">
                <a16:creationId xmlns:a16="http://schemas.microsoft.com/office/drawing/2014/main" id="{503E5B72-8595-265B-29B3-6A3C45D4C2E6}"/>
              </a:ext>
            </a:extLst>
          </p:cNvPr>
          <p:cNvSpPr/>
          <p:nvPr/>
        </p:nvSpPr>
        <p:spPr>
          <a:xfrm>
            <a:off x="11201400" y="6286500"/>
            <a:ext cx="4038600" cy="1676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Phần mềm </a:t>
            </a:r>
          </a:p>
        </p:txBody>
      </p:sp>
      <p:sp>
        <p:nvSpPr>
          <p:cNvPr id="6" name="TextBox 5">
            <a:extLst>
              <a:ext uri="{FF2B5EF4-FFF2-40B4-BE49-F238E27FC236}">
                <a16:creationId xmlns:a16="http://schemas.microsoft.com/office/drawing/2014/main" id="{280B6828-5669-C7F3-76E8-FD86900A67FD}"/>
              </a:ext>
            </a:extLst>
          </p:cNvPr>
          <p:cNvSpPr txBox="1"/>
          <p:nvPr/>
        </p:nvSpPr>
        <p:spPr>
          <a:xfrm>
            <a:off x="8794275" y="6286500"/>
            <a:ext cx="1752600" cy="1477328"/>
          </a:xfrm>
          <a:prstGeom prst="rect">
            <a:avLst/>
          </a:prstGeom>
          <a:noFill/>
        </p:spPr>
        <p:txBody>
          <a:bodyPr wrap="square" rtlCol="0">
            <a:spAutoFit/>
          </a:bodyPr>
          <a:lstStyle/>
          <a:p>
            <a:r>
              <a:rPr lang="en-US" sz="900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B78D1F39-7D9F-5AE5-EE41-711BEA94B82B}"/>
              </a:ext>
            </a:extLst>
          </p:cNvPr>
          <p:cNvSpPr txBox="1"/>
          <p:nvPr/>
        </p:nvSpPr>
        <p:spPr>
          <a:xfrm>
            <a:off x="7077867" y="5143500"/>
            <a:ext cx="4123533"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Máy tính </a:t>
            </a:r>
          </a:p>
        </p:txBody>
      </p:sp>
    </p:spTree>
    <p:extLst>
      <p:ext uri="{BB962C8B-B14F-4D97-AF65-F5344CB8AC3E}">
        <p14:creationId xmlns:p14="http://schemas.microsoft.com/office/powerpoint/2010/main" val="13541268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10" name="TextBox 9">
            <a:extLst>
              <a:ext uri="{FF2B5EF4-FFF2-40B4-BE49-F238E27FC236}">
                <a16:creationId xmlns:a16="http://schemas.microsoft.com/office/drawing/2014/main" id="{A7862688-97DF-D4B5-73BE-98C1A1C8D9E4}"/>
              </a:ext>
            </a:extLst>
          </p:cNvPr>
          <p:cNvSpPr txBox="1"/>
          <p:nvPr/>
        </p:nvSpPr>
        <p:spPr>
          <a:xfrm>
            <a:off x="614500" y="2600716"/>
            <a:ext cx="9242510" cy="646331"/>
          </a:xfrm>
          <a:prstGeom prst="rect">
            <a:avLst/>
          </a:prstGeom>
          <a:noFill/>
        </p:spPr>
        <p:txBody>
          <a:bodyPr wrap="square" rtlCol="0">
            <a:spAutoFit/>
          </a:bodyPr>
          <a:lstStyle/>
          <a:p>
            <a:r>
              <a:rPr lang="en-US" sz="3600">
                <a:solidFill>
                  <a:srgbClr val="FF0000"/>
                </a:solidFill>
                <a:latin typeface="Arial" panose="020B0604020202020204" pitchFamily="34" charset="0"/>
                <a:cs typeface="Arial" panose="020B0604020202020204" pitchFamily="34" charset="0"/>
              </a:rPr>
              <a:t>Thảo luận nhóm và trả lời các câu hỏi sau:</a:t>
            </a:r>
          </a:p>
        </p:txBody>
      </p:sp>
      <p:sp>
        <p:nvSpPr>
          <p:cNvPr id="11" name="Rectangle: Rounded Corners 10">
            <a:extLst>
              <a:ext uri="{FF2B5EF4-FFF2-40B4-BE49-F238E27FC236}">
                <a16:creationId xmlns:a16="http://schemas.microsoft.com/office/drawing/2014/main" id="{155CBE9C-D7E3-B882-6DBC-2D846FD5AD47}"/>
              </a:ext>
            </a:extLst>
          </p:cNvPr>
          <p:cNvSpPr/>
          <p:nvPr/>
        </p:nvSpPr>
        <p:spPr>
          <a:xfrm>
            <a:off x="3501271" y="3566177"/>
            <a:ext cx="11285458" cy="12010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1. </a:t>
            </a:r>
            <a:r>
              <a:rPr lang="en-US" sz="3600" b="1">
                <a:solidFill>
                  <a:schemeClr val="tx1"/>
                </a:solidFill>
                <a:effectLst/>
                <a:latin typeface="Arial" panose="020B0604020202020204" pitchFamily="34" charset="0"/>
                <a:ea typeface="Calibri" panose="020F0502020204030204" pitchFamily="34" charset="0"/>
                <a:cs typeface="Arial" panose="020B0604020202020204" pitchFamily="34" charset="0"/>
              </a:rPr>
              <a:t>Phát biểu nào sau đây là sai?</a:t>
            </a:r>
            <a:endParaRPr lang="en-US" sz="3600" b="1">
              <a:solidFill>
                <a:schemeClr val="tx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25C68582-9F7B-51C6-9EEA-DDCDB1E480E6}"/>
              </a:ext>
            </a:extLst>
          </p:cNvPr>
          <p:cNvSpPr/>
          <p:nvPr/>
        </p:nvSpPr>
        <p:spPr>
          <a:xfrm>
            <a:off x="801349" y="5663256"/>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A. Trò chơi trên máy tính là phần mềm.</a:t>
            </a:r>
            <a:endParaRPr lang="en-US" sz="3600">
              <a:solidFill>
                <a:schemeClr val="tx1"/>
              </a:solidFill>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98D196E2-0707-551A-7419-D6058C1CBE23}"/>
              </a:ext>
            </a:extLst>
          </p:cNvPr>
          <p:cNvSpPr/>
          <p:nvPr/>
        </p:nvSpPr>
        <p:spPr>
          <a:xfrm>
            <a:off x="801349" y="7886700"/>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C. Chương trình luyện tập gõ bàn phím là phần cứng.</a:t>
            </a:r>
            <a:endParaRPr lang="en-US" sz="3600">
              <a:solidFill>
                <a:schemeClr val="tx1"/>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25A05D23-E76E-72CA-635A-5553665E4786}"/>
              </a:ext>
            </a:extLst>
          </p:cNvPr>
          <p:cNvSpPr/>
          <p:nvPr/>
        </p:nvSpPr>
        <p:spPr>
          <a:xfrm>
            <a:off x="9857010" y="5663256"/>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B. Thân máy của máy tính là phần cứng.</a:t>
            </a:r>
            <a:endParaRPr lang="en-US" sz="3600">
              <a:solidFill>
                <a:schemeClr val="tx1"/>
              </a:solidFill>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592EAEB2-0277-07AF-FE66-F79224C46337}"/>
              </a:ext>
            </a:extLst>
          </p:cNvPr>
          <p:cNvSpPr/>
          <p:nvPr/>
        </p:nvSpPr>
        <p:spPr>
          <a:xfrm>
            <a:off x="9857010" y="7886700"/>
            <a:ext cx="7428251" cy="16814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D. Ứng dụng xem video trên máy tính là phần mềm.</a:t>
            </a:r>
            <a:endParaRPr lang="en-US" sz="3600">
              <a:solidFill>
                <a:schemeClr val="tx1"/>
              </a:solidFill>
              <a:latin typeface="Arial" panose="020B0604020202020204" pitchFamily="34" charset="0"/>
              <a:cs typeface="Arial" panose="020B0604020202020204" pitchFamily="34" charset="0"/>
            </a:endParaRPr>
          </a:p>
        </p:txBody>
      </p:sp>
      <p:pic>
        <p:nvPicPr>
          <p:cNvPr id="48" name="Graphic 47" descr="Checkmark with solid fill">
            <a:extLst>
              <a:ext uri="{FF2B5EF4-FFF2-40B4-BE49-F238E27FC236}">
                <a16:creationId xmlns:a16="http://schemas.microsoft.com/office/drawing/2014/main" id="{B910D655-B34D-D16D-F3CC-91154CDBF3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67969" y="8419216"/>
            <a:ext cx="1491166" cy="1491166"/>
          </a:xfrm>
          <a:prstGeom prst="rect">
            <a:avLst/>
          </a:prstGeom>
        </p:spPr>
      </p:pic>
      <p:grpSp>
        <p:nvGrpSpPr>
          <p:cNvPr id="49" name="Group 48">
            <a:extLst>
              <a:ext uri="{FF2B5EF4-FFF2-40B4-BE49-F238E27FC236}">
                <a16:creationId xmlns:a16="http://schemas.microsoft.com/office/drawing/2014/main" id="{C3D1DC2A-8FE2-48BB-1FF4-1A596E0062BB}"/>
              </a:ext>
            </a:extLst>
          </p:cNvPr>
          <p:cNvGrpSpPr/>
          <p:nvPr/>
        </p:nvGrpSpPr>
        <p:grpSpPr>
          <a:xfrm>
            <a:off x="2735977" y="405053"/>
            <a:ext cx="11307133" cy="1368251"/>
            <a:chOff x="2735977" y="405053"/>
            <a:chExt cx="11307133" cy="1368251"/>
          </a:xfrm>
        </p:grpSpPr>
        <p:grpSp>
          <p:nvGrpSpPr>
            <p:cNvPr id="50" name="Group 49">
              <a:extLst>
                <a:ext uri="{FF2B5EF4-FFF2-40B4-BE49-F238E27FC236}">
                  <a16:creationId xmlns:a16="http://schemas.microsoft.com/office/drawing/2014/main" id="{D53F598D-BA4E-5169-9CA4-5618177E2569}"/>
                </a:ext>
              </a:extLst>
            </p:cNvPr>
            <p:cNvGrpSpPr/>
            <p:nvPr/>
          </p:nvGrpSpPr>
          <p:grpSpPr>
            <a:xfrm>
              <a:off x="2735977" y="405053"/>
              <a:ext cx="11307133" cy="1368251"/>
              <a:chOff x="2735977" y="405053"/>
              <a:chExt cx="11307133" cy="1368251"/>
            </a:xfrm>
          </p:grpSpPr>
          <p:grpSp>
            <p:nvGrpSpPr>
              <p:cNvPr id="52" name="Group 4">
                <a:extLst>
                  <a:ext uri="{FF2B5EF4-FFF2-40B4-BE49-F238E27FC236}">
                    <a16:creationId xmlns:a16="http://schemas.microsoft.com/office/drawing/2014/main" id="{9DCA32C7-5C2D-76D7-4989-06B88FF40168}"/>
                  </a:ext>
                </a:extLst>
              </p:cNvPr>
              <p:cNvGrpSpPr/>
              <p:nvPr/>
            </p:nvGrpSpPr>
            <p:grpSpPr>
              <a:xfrm>
                <a:off x="2735977" y="405053"/>
                <a:ext cx="11307133" cy="1368251"/>
                <a:chOff x="-293923" y="0"/>
                <a:chExt cx="5457502" cy="660400"/>
              </a:xfrm>
              <a:solidFill>
                <a:schemeClr val="bg1"/>
              </a:solidFill>
            </p:grpSpPr>
            <p:sp>
              <p:nvSpPr>
                <p:cNvPr id="54" name="Freeform 5">
                  <a:extLst>
                    <a:ext uri="{FF2B5EF4-FFF2-40B4-BE49-F238E27FC236}">
                      <a16:creationId xmlns:a16="http://schemas.microsoft.com/office/drawing/2014/main" id="{B7E8DF1F-FFB3-609B-4848-C361723F0B9F}"/>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53" name="Picture 24">
                <a:extLst>
                  <a:ext uri="{FF2B5EF4-FFF2-40B4-BE49-F238E27FC236}">
                    <a16:creationId xmlns:a16="http://schemas.microsoft.com/office/drawing/2014/main" id="{ADA2CB07-35B8-B3D2-AD04-5EB57D3BDA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81093" y="704685"/>
                <a:ext cx="733390" cy="733390"/>
              </a:xfrm>
              <a:prstGeom prst="rect">
                <a:avLst/>
              </a:prstGeom>
            </p:spPr>
          </p:pic>
        </p:grpSp>
        <p:sp>
          <p:nvSpPr>
            <p:cNvPr id="51" name="TextBox 50">
              <a:extLst>
                <a:ext uri="{FF2B5EF4-FFF2-40B4-BE49-F238E27FC236}">
                  <a16:creationId xmlns:a16="http://schemas.microsoft.com/office/drawing/2014/main" id="{5D39633E-1AE1-9BDF-0EEC-5A4CBD5E1642}"/>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731489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ppt_x"/>
                                          </p:val>
                                        </p:tav>
                                        <p:tav tm="100000">
                                          <p:val>
                                            <p:strVal val="#ppt_x"/>
                                          </p:val>
                                        </p:tav>
                                      </p:tavLst>
                                    </p:anim>
                                    <p:anim calcmode="lin" valueType="num">
                                      <p:cBhvr additive="base">
                                        <p:cTn id="27" dur="500" fill="hold"/>
                                        <p:tgtEl>
                                          <p:spTgt spid="4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down)">
                                      <p:cBhvr>
                                        <p:cTn id="36" dur="580">
                                          <p:stCondLst>
                                            <p:cond delay="0"/>
                                          </p:stCondLst>
                                        </p:cTn>
                                        <p:tgtEl>
                                          <p:spTgt spid="48"/>
                                        </p:tgtEl>
                                      </p:cBhvr>
                                    </p:animEffect>
                                    <p:anim calcmode="lin" valueType="num">
                                      <p:cBhvr>
                                        <p:cTn id="37"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42" dur="26">
                                          <p:stCondLst>
                                            <p:cond delay="650"/>
                                          </p:stCondLst>
                                        </p:cTn>
                                        <p:tgtEl>
                                          <p:spTgt spid="48"/>
                                        </p:tgtEl>
                                      </p:cBhvr>
                                      <p:to x="100000" y="60000"/>
                                    </p:animScale>
                                    <p:animScale>
                                      <p:cBhvr>
                                        <p:cTn id="43" dur="166" decel="50000">
                                          <p:stCondLst>
                                            <p:cond delay="676"/>
                                          </p:stCondLst>
                                        </p:cTn>
                                        <p:tgtEl>
                                          <p:spTgt spid="48"/>
                                        </p:tgtEl>
                                      </p:cBhvr>
                                      <p:to x="100000" y="100000"/>
                                    </p:animScale>
                                    <p:animScale>
                                      <p:cBhvr>
                                        <p:cTn id="44" dur="26">
                                          <p:stCondLst>
                                            <p:cond delay="1312"/>
                                          </p:stCondLst>
                                        </p:cTn>
                                        <p:tgtEl>
                                          <p:spTgt spid="48"/>
                                        </p:tgtEl>
                                      </p:cBhvr>
                                      <p:to x="100000" y="80000"/>
                                    </p:animScale>
                                    <p:animScale>
                                      <p:cBhvr>
                                        <p:cTn id="45" dur="166" decel="50000">
                                          <p:stCondLst>
                                            <p:cond delay="1338"/>
                                          </p:stCondLst>
                                        </p:cTn>
                                        <p:tgtEl>
                                          <p:spTgt spid="48"/>
                                        </p:tgtEl>
                                      </p:cBhvr>
                                      <p:to x="100000" y="100000"/>
                                    </p:animScale>
                                    <p:animScale>
                                      <p:cBhvr>
                                        <p:cTn id="46" dur="26">
                                          <p:stCondLst>
                                            <p:cond delay="1642"/>
                                          </p:stCondLst>
                                        </p:cTn>
                                        <p:tgtEl>
                                          <p:spTgt spid="48"/>
                                        </p:tgtEl>
                                      </p:cBhvr>
                                      <p:to x="100000" y="90000"/>
                                    </p:animScale>
                                    <p:animScale>
                                      <p:cBhvr>
                                        <p:cTn id="47" dur="166" decel="50000">
                                          <p:stCondLst>
                                            <p:cond delay="1668"/>
                                          </p:stCondLst>
                                        </p:cTn>
                                        <p:tgtEl>
                                          <p:spTgt spid="48"/>
                                        </p:tgtEl>
                                      </p:cBhvr>
                                      <p:to x="100000" y="100000"/>
                                    </p:animScale>
                                    <p:animScale>
                                      <p:cBhvr>
                                        <p:cTn id="48" dur="26">
                                          <p:stCondLst>
                                            <p:cond delay="1808"/>
                                          </p:stCondLst>
                                        </p:cTn>
                                        <p:tgtEl>
                                          <p:spTgt spid="48"/>
                                        </p:tgtEl>
                                      </p:cBhvr>
                                      <p:to x="100000" y="95000"/>
                                    </p:animScale>
                                    <p:animScale>
                                      <p:cBhvr>
                                        <p:cTn id="49"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0"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10" name="TextBox 9">
            <a:extLst>
              <a:ext uri="{FF2B5EF4-FFF2-40B4-BE49-F238E27FC236}">
                <a16:creationId xmlns:a16="http://schemas.microsoft.com/office/drawing/2014/main" id="{A7862688-97DF-D4B5-73BE-98C1A1C8D9E4}"/>
              </a:ext>
            </a:extLst>
          </p:cNvPr>
          <p:cNvSpPr txBox="1"/>
          <p:nvPr/>
        </p:nvSpPr>
        <p:spPr>
          <a:xfrm>
            <a:off x="614500" y="2600716"/>
            <a:ext cx="9242510" cy="646331"/>
          </a:xfrm>
          <a:prstGeom prst="rect">
            <a:avLst/>
          </a:prstGeom>
          <a:noFill/>
        </p:spPr>
        <p:txBody>
          <a:bodyPr wrap="square" rtlCol="0">
            <a:spAutoFit/>
          </a:bodyPr>
          <a:lstStyle/>
          <a:p>
            <a:r>
              <a:rPr lang="en-US" sz="3600">
                <a:solidFill>
                  <a:srgbClr val="FF0000"/>
                </a:solidFill>
                <a:latin typeface="Arial" panose="020B0604020202020204" pitchFamily="34" charset="0"/>
                <a:cs typeface="Arial" panose="020B0604020202020204" pitchFamily="34" charset="0"/>
              </a:rPr>
              <a:t>Thảo luận nhóm và trả lời các câu hỏi sau:</a:t>
            </a:r>
          </a:p>
        </p:txBody>
      </p:sp>
      <p:sp>
        <p:nvSpPr>
          <p:cNvPr id="11" name="Rectangle: Rounded Corners 10">
            <a:extLst>
              <a:ext uri="{FF2B5EF4-FFF2-40B4-BE49-F238E27FC236}">
                <a16:creationId xmlns:a16="http://schemas.microsoft.com/office/drawing/2014/main" id="{155CBE9C-D7E3-B882-6DBC-2D846FD5AD47}"/>
              </a:ext>
            </a:extLst>
          </p:cNvPr>
          <p:cNvSpPr/>
          <p:nvPr/>
        </p:nvSpPr>
        <p:spPr>
          <a:xfrm>
            <a:off x="3501271" y="3566177"/>
            <a:ext cx="11285458" cy="12010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2. Hãy kể tên hai phần mềm mà em đã sử dụng.</a:t>
            </a:r>
          </a:p>
        </p:txBody>
      </p:sp>
      <p:grpSp>
        <p:nvGrpSpPr>
          <p:cNvPr id="32" name="Group 31">
            <a:extLst>
              <a:ext uri="{FF2B5EF4-FFF2-40B4-BE49-F238E27FC236}">
                <a16:creationId xmlns:a16="http://schemas.microsoft.com/office/drawing/2014/main" id="{38D17941-CB50-CE45-958E-E8734EE4D8D0}"/>
              </a:ext>
            </a:extLst>
          </p:cNvPr>
          <p:cNvGrpSpPr/>
          <p:nvPr/>
        </p:nvGrpSpPr>
        <p:grpSpPr>
          <a:xfrm>
            <a:off x="877032" y="5390539"/>
            <a:ext cx="7010400" cy="4539746"/>
            <a:chOff x="1465949" y="5462327"/>
            <a:chExt cx="7010400" cy="4539746"/>
          </a:xfrm>
        </p:grpSpPr>
        <p:pic>
          <p:nvPicPr>
            <p:cNvPr id="3074" name="Picture 2" descr="Tải ibis Paint X MOD APK 10.0.7 (Mở khóa Premium)">
              <a:extLst>
                <a:ext uri="{FF2B5EF4-FFF2-40B4-BE49-F238E27FC236}">
                  <a16:creationId xmlns:a16="http://schemas.microsoft.com/office/drawing/2014/main" id="{C3004C5A-E39C-3300-7C3E-6B38BBF0C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949" y="5462327"/>
              <a:ext cx="7010400" cy="3943350"/>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8F56AB-7579-0F77-C56E-FD97BA9CBAAA}"/>
                </a:ext>
              </a:extLst>
            </p:cNvPr>
            <p:cNvSpPr txBox="1"/>
            <p:nvPr/>
          </p:nvSpPr>
          <p:spPr>
            <a:xfrm>
              <a:off x="1761320" y="9355742"/>
              <a:ext cx="614586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Phần mềm vẽ </a:t>
              </a:r>
            </a:p>
          </p:txBody>
        </p:sp>
      </p:grpSp>
      <p:grpSp>
        <p:nvGrpSpPr>
          <p:cNvPr id="31" name="Group 30">
            <a:extLst>
              <a:ext uri="{FF2B5EF4-FFF2-40B4-BE49-F238E27FC236}">
                <a16:creationId xmlns:a16="http://schemas.microsoft.com/office/drawing/2014/main" id="{53FAC607-F472-487A-1410-8688C14CD48F}"/>
              </a:ext>
            </a:extLst>
          </p:cNvPr>
          <p:cNvGrpSpPr/>
          <p:nvPr/>
        </p:nvGrpSpPr>
        <p:grpSpPr>
          <a:xfrm>
            <a:off x="10541552" y="5507860"/>
            <a:ext cx="6145862" cy="4615126"/>
            <a:chOff x="10385683" y="5523570"/>
            <a:chExt cx="6145862" cy="4615126"/>
          </a:xfrm>
        </p:grpSpPr>
        <p:pic>
          <p:nvPicPr>
            <p:cNvPr id="7" name="Picture 6">
              <a:extLst>
                <a:ext uri="{FF2B5EF4-FFF2-40B4-BE49-F238E27FC236}">
                  <a16:creationId xmlns:a16="http://schemas.microsoft.com/office/drawing/2014/main" id="{C26E9972-EA85-6F86-FC88-57307169DAE4}"/>
                </a:ext>
              </a:extLst>
            </p:cNvPr>
            <p:cNvPicPr>
              <a:picLocks noChangeAspect="1"/>
            </p:cNvPicPr>
            <p:nvPr/>
          </p:nvPicPr>
          <p:blipFill>
            <a:blip r:embed="rId7"/>
            <a:stretch>
              <a:fillRect/>
            </a:stretch>
          </p:blipFill>
          <p:spPr>
            <a:xfrm>
              <a:off x="10578039" y="5523570"/>
              <a:ext cx="5718818" cy="3810162"/>
            </a:xfrm>
            <a:prstGeom prst="roundRect">
              <a:avLst/>
            </a:prstGeom>
          </p:spPr>
        </p:pic>
        <p:sp>
          <p:nvSpPr>
            <p:cNvPr id="9" name="TextBox 8">
              <a:extLst>
                <a:ext uri="{FF2B5EF4-FFF2-40B4-BE49-F238E27FC236}">
                  <a16:creationId xmlns:a16="http://schemas.microsoft.com/office/drawing/2014/main" id="{9CCB8220-CCB7-177C-D4C6-750E365653BA}"/>
                </a:ext>
              </a:extLst>
            </p:cNvPr>
            <p:cNvSpPr txBox="1"/>
            <p:nvPr/>
          </p:nvSpPr>
          <p:spPr>
            <a:xfrm>
              <a:off x="10385683" y="9492365"/>
              <a:ext cx="614586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Phần mềm nghe nhạc </a:t>
              </a:r>
            </a:p>
          </p:txBody>
        </p:sp>
      </p:grpSp>
      <p:grpSp>
        <p:nvGrpSpPr>
          <p:cNvPr id="33" name="Group 32">
            <a:extLst>
              <a:ext uri="{FF2B5EF4-FFF2-40B4-BE49-F238E27FC236}">
                <a16:creationId xmlns:a16="http://schemas.microsoft.com/office/drawing/2014/main" id="{7562FE1D-6D87-E0B9-A988-80CFF3F761A0}"/>
              </a:ext>
            </a:extLst>
          </p:cNvPr>
          <p:cNvGrpSpPr/>
          <p:nvPr/>
        </p:nvGrpSpPr>
        <p:grpSpPr>
          <a:xfrm>
            <a:off x="2735977" y="405053"/>
            <a:ext cx="11307133" cy="1368251"/>
            <a:chOff x="2735977" y="405053"/>
            <a:chExt cx="11307133" cy="1368251"/>
          </a:xfrm>
        </p:grpSpPr>
        <p:grpSp>
          <p:nvGrpSpPr>
            <p:cNvPr id="37" name="Group 36">
              <a:extLst>
                <a:ext uri="{FF2B5EF4-FFF2-40B4-BE49-F238E27FC236}">
                  <a16:creationId xmlns:a16="http://schemas.microsoft.com/office/drawing/2014/main" id="{28AFD4DA-E14E-49FA-8FF4-21844F6AC90A}"/>
                </a:ext>
              </a:extLst>
            </p:cNvPr>
            <p:cNvGrpSpPr/>
            <p:nvPr/>
          </p:nvGrpSpPr>
          <p:grpSpPr>
            <a:xfrm>
              <a:off x="2735977" y="405053"/>
              <a:ext cx="11307133" cy="1368251"/>
              <a:chOff x="2735977" y="405053"/>
              <a:chExt cx="11307133" cy="1368251"/>
            </a:xfrm>
          </p:grpSpPr>
          <p:grpSp>
            <p:nvGrpSpPr>
              <p:cNvPr id="39" name="Group 4">
                <a:extLst>
                  <a:ext uri="{FF2B5EF4-FFF2-40B4-BE49-F238E27FC236}">
                    <a16:creationId xmlns:a16="http://schemas.microsoft.com/office/drawing/2014/main" id="{0E832E15-EF73-04A7-C06B-0BF3B29E5DB1}"/>
                  </a:ext>
                </a:extLst>
              </p:cNvPr>
              <p:cNvGrpSpPr/>
              <p:nvPr/>
            </p:nvGrpSpPr>
            <p:grpSpPr>
              <a:xfrm>
                <a:off x="2735977" y="405053"/>
                <a:ext cx="11307133" cy="1368251"/>
                <a:chOff x="-293923" y="0"/>
                <a:chExt cx="5457502" cy="660400"/>
              </a:xfrm>
              <a:solidFill>
                <a:schemeClr val="bg1"/>
              </a:solidFill>
            </p:grpSpPr>
            <p:sp>
              <p:nvSpPr>
                <p:cNvPr id="43" name="Freeform 5">
                  <a:extLst>
                    <a:ext uri="{FF2B5EF4-FFF2-40B4-BE49-F238E27FC236}">
                      <a16:creationId xmlns:a16="http://schemas.microsoft.com/office/drawing/2014/main" id="{703F0613-896E-B112-B3E8-622F585D799C}"/>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41" name="Picture 24">
                <a:extLst>
                  <a:ext uri="{FF2B5EF4-FFF2-40B4-BE49-F238E27FC236}">
                    <a16:creationId xmlns:a16="http://schemas.microsoft.com/office/drawing/2014/main" id="{8E15AD93-7461-2990-8884-1FE9F061A5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81093" y="704685"/>
                <a:ext cx="733390" cy="733390"/>
              </a:xfrm>
              <a:prstGeom prst="rect">
                <a:avLst/>
              </a:prstGeom>
            </p:spPr>
          </p:pic>
        </p:grpSp>
        <p:sp>
          <p:nvSpPr>
            <p:cNvPr id="38" name="TextBox 37">
              <a:extLst>
                <a:ext uri="{FF2B5EF4-FFF2-40B4-BE49-F238E27FC236}">
                  <a16:creationId xmlns:a16="http://schemas.microsoft.com/office/drawing/2014/main" id="{291A845A-FF80-78C2-83A1-3C7977EF1BB0}"/>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3213394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1638300" y="1866900"/>
            <a:ext cx="15011400"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56475">
            <a:off x="16175435" y="5396257"/>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2944467" y="3178893"/>
            <a:ext cx="12399066" cy="3983911"/>
          </a:xfrm>
          <a:prstGeom prst="rect">
            <a:avLst/>
          </a:prstGeom>
        </p:spPr>
        <p:txBody>
          <a:bodyPr wrap="square" lIns="0" tIns="0" rIns="0" bIns="0" rtlCol="0" anchor="t">
            <a:spAutoFit/>
          </a:bodyPr>
          <a:lstStyle/>
          <a:p>
            <a:pPr algn="ctr">
              <a:lnSpc>
                <a:spcPct val="150000"/>
              </a:lnSpc>
            </a:pPr>
            <a:r>
              <a:rPr lang="en-US" sz="6000" b="1">
                <a:solidFill>
                  <a:srgbClr val="664354"/>
                </a:solidFill>
                <a:latin typeface="Arial" panose="020B0604020202020204" pitchFamily="34" charset="0"/>
                <a:cs typeface="Arial" panose="020B0604020202020204" pitchFamily="34" charset="0"/>
              </a:rPr>
              <a:t>PHẦN 2. </a:t>
            </a:r>
          </a:p>
          <a:p>
            <a:pPr algn="ctr">
              <a:lnSpc>
                <a:spcPct val="150000"/>
              </a:lnSpc>
            </a:pPr>
            <a:r>
              <a:rPr lang="en-US" sz="6000" b="1">
                <a:solidFill>
                  <a:srgbClr val="664354"/>
                </a:solidFill>
                <a:latin typeface="Arial" panose="020B0604020202020204" pitchFamily="34" charset="0"/>
                <a:cs typeface="Arial" panose="020B0604020202020204" pitchFamily="34" charset="0"/>
              </a:rPr>
              <a:t>MỐI QUAN HỆ GIỮA PHẦN CỨNG VÀ PHẦN MỀM</a:t>
            </a:r>
          </a:p>
        </p:txBody>
      </p:sp>
    </p:spTree>
    <p:extLst>
      <p:ext uri="{BB962C8B-B14F-4D97-AF65-F5344CB8AC3E}">
        <p14:creationId xmlns:p14="http://schemas.microsoft.com/office/powerpoint/2010/main" val="17201986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grpSp>
        <p:nvGrpSpPr>
          <p:cNvPr id="6" name="Group 5">
            <a:extLst>
              <a:ext uri="{FF2B5EF4-FFF2-40B4-BE49-F238E27FC236}">
                <a16:creationId xmlns:a16="http://schemas.microsoft.com/office/drawing/2014/main" id="{D1862D43-6EDE-3C07-8E85-E4A9D4C6638F}"/>
              </a:ext>
            </a:extLst>
          </p:cNvPr>
          <p:cNvGrpSpPr/>
          <p:nvPr/>
        </p:nvGrpSpPr>
        <p:grpSpPr>
          <a:xfrm>
            <a:off x="0" y="2404749"/>
            <a:ext cx="7101485" cy="1361747"/>
            <a:chOff x="0" y="2378805"/>
            <a:chExt cx="7101485" cy="1361747"/>
          </a:xfrm>
        </p:grpSpPr>
        <p:sp>
          <p:nvSpPr>
            <p:cNvPr id="33" name="Rectangle 32">
              <a:extLst>
                <a:ext uri="{FF2B5EF4-FFF2-40B4-BE49-F238E27FC236}">
                  <a16:creationId xmlns:a16="http://schemas.microsoft.com/office/drawing/2014/main" id="{9E382F60-F4F1-896D-C3B2-850EB73387F3}"/>
                </a:ext>
              </a:extLst>
            </p:cNvPr>
            <p:cNvSpPr/>
            <p:nvPr/>
          </p:nvSpPr>
          <p:spPr>
            <a:xfrm>
              <a:off x="0" y="2637679"/>
              <a:ext cx="647700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CD6D6A60-3E01-2CB0-F387-F6214C33B0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66695" y="2378805"/>
              <a:ext cx="1434790" cy="1361747"/>
            </a:xfrm>
            <a:prstGeom prst="rect">
              <a:avLst/>
            </a:prstGeom>
          </p:spPr>
        </p:pic>
        <p:sp>
          <p:nvSpPr>
            <p:cNvPr id="38" name="TextBox 37">
              <a:extLst>
                <a:ext uri="{FF2B5EF4-FFF2-40B4-BE49-F238E27FC236}">
                  <a16:creationId xmlns:a16="http://schemas.microsoft.com/office/drawing/2014/main" id="{E9990844-BF10-0AA9-0E19-0D95CA62534F}"/>
                </a:ext>
              </a:extLst>
            </p:cNvPr>
            <p:cNvSpPr txBox="1"/>
            <p:nvPr/>
          </p:nvSpPr>
          <p:spPr>
            <a:xfrm>
              <a:off x="265888" y="2705736"/>
              <a:ext cx="525942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Thảo luận nhóm đôi</a:t>
              </a:r>
            </a:p>
          </p:txBody>
        </p:sp>
      </p:grpSp>
      <p:pic>
        <p:nvPicPr>
          <p:cNvPr id="39" name="Picture 2">
            <a:extLst>
              <a:ext uri="{FF2B5EF4-FFF2-40B4-BE49-F238E27FC236}">
                <a16:creationId xmlns:a16="http://schemas.microsoft.com/office/drawing/2014/main" id="{FCA5FEC5-9888-5232-ADED-19D55915F6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98620" y="6833246"/>
            <a:ext cx="4780282" cy="3453754"/>
          </a:xfrm>
          <a:prstGeom prst="rect">
            <a:avLst/>
          </a:prstGeom>
        </p:spPr>
      </p:pic>
      <p:grpSp>
        <p:nvGrpSpPr>
          <p:cNvPr id="44" name="Group 43">
            <a:extLst>
              <a:ext uri="{FF2B5EF4-FFF2-40B4-BE49-F238E27FC236}">
                <a16:creationId xmlns:a16="http://schemas.microsoft.com/office/drawing/2014/main" id="{A7946CEC-5CF9-35EF-7696-78A55228CE29}"/>
              </a:ext>
            </a:extLst>
          </p:cNvPr>
          <p:cNvGrpSpPr/>
          <p:nvPr/>
        </p:nvGrpSpPr>
        <p:grpSpPr>
          <a:xfrm>
            <a:off x="9841453" y="2234737"/>
            <a:ext cx="7391400" cy="3431904"/>
            <a:chOff x="9524524" y="2276819"/>
            <a:chExt cx="7391400" cy="3431904"/>
          </a:xfrm>
        </p:grpSpPr>
        <p:pic>
          <p:nvPicPr>
            <p:cNvPr id="41" name="Picture 40">
              <a:extLst>
                <a:ext uri="{FF2B5EF4-FFF2-40B4-BE49-F238E27FC236}">
                  <a16:creationId xmlns:a16="http://schemas.microsoft.com/office/drawing/2014/main" id="{8DF7C55E-C2C7-C2BB-FB94-4D7B63ED2A94}"/>
                </a:ext>
              </a:extLst>
            </p:cNvPr>
            <p:cNvPicPr>
              <a:picLocks noChangeAspect="1"/>
            </p:cNvPicPr>
            <p:nvPr/>
          </p:nvPicPr>
          <p:blipFill>
            <a:blip r:embed="rId12"/>
            <a:stretch>
              <a:fillRect/>
            </a:stretch>
          </p:blipFill>
          <p:spPr>
            <a:xfrm>
              <a:off x="9524524" y="2276819"/>
              <a:ext cx="7391400" cy="2906604"/>
            </a:xfrm>
            <a:prstGeom prst="rect">
              <a:avLst/>
            </a:prstGeom>
          </p:spPr>
        </p:pic>
        <p:sp>
          <p:nvSpPr>
            <p:cNvPr id="43" name="TextBox 42">
              <a:extLst>
                <a:ext uri="{FF2B5EF4-FFF2-40B4-BE49-F238E27FC236}">
                  <a16:creationId xmlns:a16="http://schemas.microsoft.com/office/drawing/2014/main" id="{971075A4-3966-46C6-7684-66C6AD9764EB}"/>
                </a:ext>
              </a:extLst>
            </p:cNvPr>
            <p:cNvSpPr txBox="1"/>
            <p:nvPr/>
          </p:nvSpPr>
          <p:spPr>
            <a:xfrm>
              <a:off x="10752855" y="5308613"/>
              <a:ext cx="5695225"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Hình 1. </a:t>
              </a:r>
              <a:r>
                <a:rPr lang="en-US" sz="2000">
                  <a:latin typeface="Arial" panose="020B0604020202020204" pitchFamily="34" charset="0"/>
                  <a:cs typeface="Arial" panose="020B0604020202020204" pitchFamily="34" charset="0"/>
                </a:rPr>
                <a:t>Chụp ảnh bằng điện thoại thông minh</a:t>
              </a:r>
            </a:p>
          </p:txBody>
        </p:sp>
      </p:grpSp>
      <p:sp>
        <p:nvSpPr>
          <p:cNvPr id="45" name="TextBox 44">
            <a:extLst>
              <a:ext uri="{FF2B5EF4-FFF2-40B4-BE49-F238E27FC236}">
                <a16:creationId xmlns:a16="http://schemas.microsoft.com/office/drawing/2014/main" id="{68B08DC3-E543-2905-9CA3-4F2064ED18BA}"/>
              </a:ext>
            </a:extLst>
          </p:cNvPr>
          <p:cNvSpPr txBox="1"/>
          <p:nvPr/>
        </p:nvSpPr>
        <p:spPr>
          <a:xfrm>
            <a:off x="508118" y="3766496"/>
            <a:ext cx="8515886"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Em hãy quan sát Hình 1 và trả lời các câu hỏi sau:</a:t>
            </a:r>
          </a:p>
        </p:txBody>
      </p:sp>
      <p:sp>
        <p:nvSpPr>
          <p:cNvPr id="46" name="TextBox 45">
            <a:extLst>
              <a:ext uri="{FF2B5EF4-FFF2-40B4-BE49-F238E27FC236}">
                <a16:creationId xmlns:a16="http://schemas.microsoft.com/office/drawing/2014/main" id="{837758C0-6037-1562-B1A0-108C2BFAE630}"/>
              </a:ext>
            </a:extLst>
          </p:cNvPr>
          <p:cNvSpPr txBox="1"/>
          <p:nvPr/>
        </p:nvSpPr>
        <p:spPr>
          <a:xfrm>
            <a:off x="350773" y="5760253"/>
            <a:ext cx="13566623" cy="646331"/>
          </a:xfrm>
          <a:prstGeom prst="rect">
            <a:avLst/>
          </a:prstGeom>
          <a:noFill/>
        </p:spPr>
        <p:txBody>
          <a:bodyPr wrap="square" rtlCol="0">
            <a:spAutoFit/>
          </a:bodyPr>
          <a:lstStyle/>
          <a:p>
            <a:r>
              <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rPr>
              <a:t>1. Ghép mỗi mục ở cột A với một mục ở cột B cho phù hợp.</a:t>
            </a:r>
          </a:p>
        </p:txBody>
      </p:sp>
      <p:graphicFrame>
        <p:nvGraphicFramePr>
          <p:cNvPr id="47" name="Table 46">
            <a:extLst>
              <a:ext uri="{FF2B5EF4-FFF2-40B4-BE49-F238E27FC236}">
                <a16:creationId xmlns:a16="http://schemas.microsoft.com/office/drawing/2014/main" id="{A5D70B40-3E4D-8B09-3BC2-4740D05CAA2C}"/>
              </a:ext>
            </a:extLst>
          </p:cNvPr>
          <p:cNvGraphicFramePr>
            <a:graphicFrameLocks noGrp="1"/>
          </p:cNvGraphicFramePr>
          <p:nvPr>
            <p:extLst>
              <p:ext uri="{D42A27DB-BD31-4B8C-83A1-F6EECF244321}">
                <p14:modId xmlns:p14="http://schemas.microsoft.com/office/powerpoint/2010/main" val="1436006727"/>
              </p:ext>
            </p:extLst>
          </p:nvPr>
        </p:nvGraphicFramePr>
        <p:xfrm>
          <a:off x="1736299" y="6988377"/>
          <a:ext cx="9222199" cy="2733000"/>
        </p:xfrm>
        <a:graphic>
          <a:graphicData uri="http://schemas.openxmlformats.org/drawingml/2006/table">
            <a:tbl>
              <a:tblPr firstRow="1" firstCol="1" bandRow="1">
                <a:tableStyleId>{5C22544A-7EE6-4342-B048-85BDC9FD1C3A}</a:tableStyleId>
              </a:tblPr>
              <a:tblGrid>
                <a:gridCol w="3962400">
                  <a:extLst>
                    <a:ext uri="{9D8B030D-6E8A-4147-A177-3AD203B41FA5}">
                      <a16:colId xmlns:a16="http://schemas.microsoft.com/office/drawing/2014/main" val="4159430697"/>
                    </a:ext>
                  </a:extLst>
                </a:gridCol>
                <a:gridCol w="1536010">
                  <a:extLst>
                    <a:ext uri="{9D8B030D-6E8A-4147-A177-3AD203B41FA5}">
                      <a16:colId xmlns:a16="http://schemas.microsoft.com/office/drawing/2014/main" val="1609348859"/>
                    </a:ext>
                  </a:extLst>
                </a:gridCol>
                <a:gridCol w="3723789">
                  <a:extLst>
                    <a:ext uri="{9D8B030D-6E8A-4147-A177-3AD203B41FA5}">
                      <a16:colId xmlns:a16="http://schemas.microsoft.com/office/drawing/2014/main" val="642658686"/>
                    </a:ext>
                  </a:extLst>
                </a:gridCol>
              </a:tblGrid>
              <a:tr h="0">
                <a:tc>
                  <a:txBody>
                    <a:bodyPr/>
                    <a:lstStyle/>
                    <a:p>
                      <a:pPr marL="0" marR="0" algn="ctr">
                        <a:lnSpc>
                          <a:spcPct val="150000"/>
                        </a:lnSpc>
                        <a:spcBef>
                          <a:spcPts val="0"/>
                        </a:spcBef>
                        <a:spcAft>
                          <a:spcPts val="0"/>
                        </a:spcAft>
                      </a:pPr>
                      <a:r>
                        <a:rPr lang="en-US" sz="3000" b="1">
                          <a:solidFill>
                            <a:schemeClr val="tx1"/>
                          </a:solidFill>
                          <a:effectLst/>
                          <a:latin typeface="Arial" panose="020B0604020202020204" pitchFamily="34" charset="0"/>
                          <a:cs typeface="Arial" panose="020B0604020202020204" pitchFamily="34" charset="0"/>
                        </a:rPr>
                        <a:t>A</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3000" b="1">
                          <a:solidFill>
                            <a:schemeClr val="tx1"/>
                          </a:solidFill>
                          <a:effectLst/>
                          <a:latin typeface="Arial" panose="020B0604020202020204" pitchFamily="34" charset="0"/>
                          <a:cs typeface="Arial" panose="020B0604020202020204" pitchFamily="34" charset="0"/>
                        </a:rPr>
                        <a:t>B</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85645394"/>
                  </a:ext>
                </a:extLst>
              </a:tr>
              <a:tr h="1147395">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1) Ống kính điện thoại</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0"/>
                        </a:spcAft>
                      </a:pP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a) Phần mềm</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19008495"/>
                  </a:ext>
                </a:extLst>
              </a:tr>
              <a:tr h="984577">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2) Ứng dụng chụp ảnh</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50000"/>
                        </a:lnSpc>
                        <a:spcBef>
                          <a:spcPts val="0"/>
                        </a:spcBef>
                        <a:spcAft>
                          <a:spcPts val="0"/>
                        </a:spcAft>
                      </a:pP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50000"/>
                        </a:lnSpc>
                        <a:spcBef>
                          <a:spcPts val="0"/>
                        </a:spcBef>
                        <a:spcAft>
                          <a:spcPts val="0"/>
                        </a:spcAft>
                      </a:pPr>
                      <a:r>
                        <a:rPr lang="en-US" sz="3000" b="0">
                          <a:solidFill>
                            <a:schemeClr val="tx1"/>
                          </a:solidFill>
                          <a:effectLst/>
                          <a:latin typeface="Arial" panose="020B0604020202020204" pitchFamily="34" charset="0"/>
                          <a:cs typeface="Arial" panose="020B0604020202020204" pitchFamily="34" charset="0"/>
                        </a:rPr>
                        <a:t>b) Phần cứng</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51766478"/>
                  </a:ext>
                </a:extLst>
              </a:tr>
            </a:tbl>
          </a:graphicData>
        </a:graphic>
      </p:graphicFrame>
      <p:cxnSp>
        <p:nvCxnSpPr>
          <p:cNvPr id="49" name="Straight Arrow Connector 48">
            <a:extLst>
              <a:ext uri="{FF2B5EF4-FFF2-40B4-BE49-F238E27FC236}">
                <a16:creationId xmlns:a16="http://schemas.microsoft.com/office/drawing/2014/main" id="{8F5D7D18-6B26-115A-23E6-202E0D96F566}"/>
              </a:ext>
            </a:extLst>
          </p:cNvPr>
          <p:cNvCxnSpPr/>
          <p:nvPr/>
        </p:nvCxnSpPr>
        <p:spPr>
          <a:xfrm flipV="1">
            <a:off x="5712952" y="7999455"/>
            <a:ext cx="1467389" cy="1196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8BF684-D910-5D24-A667-A59B707E228E}"/>
              </a:ext>
            </a:extLst>
          </p:cNvPr>
          <p:cNvCxnSpPr>
            <a:cxnSpLocks/>
          </p:cNvCxnSpPr>
          <p:nvPr/>
        </p:nvCxnSpPr>
        <p:spPr>
          <a:xfrm>
            <a:off x="5712952" y="8087531"/>
            <a:ext cx="1467389" cy="1371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584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sp>
        <p:nvSpPr>
          <p:cNvPr id="46" name="TextBox 45">
            <a:extLst>
              <a:ext uri="{FF2B5EF4-FFF2-40B4-BE49-F238E27FC236}">
                <a16:creationId xmlns:a16="http://schemas.microsoft.com/office/drawing/2014/main" id="{837758C0-6037-1562-B1A0-108C2BFAE630}"/>
              </a:ext>
            </a:extLst>
          </p:cNvPr>
          <p:cNvSpPr txBox="1"/>
          <p:nvPr/>
        </p:nvSpPr>
        <p:spPr>
          <a:xfrm>
            <a:off x="662991" y="2185173"/>
            <a:ext cx="10941222" cy="2482667"/>
          </a:xfrm>
          <a:prstGeom prst="rect">
            <a:avLst/>
          </a:prstGeom>
          <a:noFill/>
        </p:spPr>
        <p:txBody>
          <a:bodyPr wrap="square" rtlCol="0">
            <a:spAutoFit/>
          </a:bodyPr>
          <a:lstStyle/>
          <a:p>
            <a:pPr algn="just">
              <a:lnSpc>
                <a:spcPct val="150000"/>
              </a:lnSpc>
            </a:pPr>
            <a:r>
              <a:rPr lang="vi-VN" sz="3600">
                <a:solidFill>
                  <a:srgbClr val="FF0000"/>
                </a:solidFill>
                <a:effectLst/>
                <a:latin typeface="Arial" panose="020B0604020202020204" pitchFamily="34" charset="0"/>
                <a:ea typeface="Calibri" panose="020F0502020204030204" pitchFamily="34" charset="0"/>
                <a:cs typeface="Arial" panose="020B0604020202020204" pitchFamily="34" charset="0"/>
              </a:rPr>
              <a:t>2. Nếu thiếu ống kính hoặc ứng dụng chụp ảnh thì chiếc điện thoại có dùng để chụp ảnh được không? Tại sao?</a:t>
            </a:r>
            <a:endPar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6CDAE18-D121-4926-A485-FC5FFB01913E}"/>
              </a:ext>
            </a:extLst>
          </p:cNvPr>
          <p:cNvGrpSpPr/>
          <p:nvPr/>
        </p:nvGrpSpPr>
        <p:grpSpPr>
          <a:xfrm>
            <a:off x="11543916" y="2360811"/>
            <a:ext cx="5334986" cy="7271259"/>
            <a:chOff x="11402755" y="2314707"/>
            <a:chExt cx="5334986" cy="7271259"/>
          </a:xfrm>
        </p:grpSpPr>
        <p:pic>
          <p:nvPicPr>
            <p:cNvPr id="5122" name="Picture 2" descr="Hướng dẫn chụp ảnh chân dung đẹp bằng smartphone - Fptshop.com.vn">
              <a:extLst>
                <a:ext uri="{FF2B5EF4-FFF2-40B4-BE49-F238E27FC236}">
                  <a16:creationId xmlns:a16="http://schemas.microsoft.com/office/drawing/2014/main" id="{48EB56D3-0D0A-1CDF-72E3-FB35F170C5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38438">
              <a:off x="11865852" y="2997773"/>
              <a:ext cx="4871889" cy="32479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CD6D6A60-3E01-2CB0-F387-F6214C33B0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11000" y="2314707"/>
              <a:ext cx="1088093" cy="1032700"/>
            </a:xfrm>
            <a:prstGeom prst="rect">
              <a:avLst/>
            </a:prstGeom>
          </p:spPr>
        </p:pic>
        <p:pic>
          <p:nvPicPr>
            <p:cNvPr id="5124" name="Picture 4" descr="Kỹ thuật chụp ảnh bằng điện thoại đẹp như máy ảnh chuyên nghiệp">
              <a:extLst>
                <a:ext uri="{FF2B5EF4-FFF2-40B4-BE49-F238E27FC236}">
                  <a16:creationId xmlns:a16="http://schemas.microsoft.com/office/drawing/2014/main" id="{34C7154D-B260-3B7F-A51A-A84A569D55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717519">
              <a:off x="11402755" y="7089129"/>
              <a:ext cx="4129629" cy="24968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24531D8-AAA4-B3D1-C37B-89F0B55CF4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147969" y="8337547"/>
              <a:ext cx="1088093" cy="1032700"/>
            </a:xfrm>
            <a:prstGeom prst="rect">
              <a:avLst/>
            </a:prstGeom>
          </p:spPr>
        </p:pic>
      </p:grpSp>
      <p:grpSp>
        <p:nvGrpSpPr>
          <p:cNvPr id="11" name="Group 10">
            <a:extLst>
              <a:ext uri="{FF2B5EF4-FFF2-40B4-BE49-F238E27FC236}">
                <a16:creationId xmlns:a16="http://schemas.microsoft.com/office/drawing/2014/main" id="{D0FCDFBE-FAE3-8597-4FFD-E3C00FEFDBF7}"/>
              </a:ext>
            </a:extLst>
          </p:cNvPr>
          <p:cNvGrpSpPr/>
          <p:nvPr/>
        </p:nvGrpSpPr>
        <p:grpSpPr>
          <a:xfrm>
            <a:off x="772734" y="5101143"/>
            <a:ext cx="9313712" cy="5332223"/>
            <a:chOff x="772734" y="5101143"/>
            <a:chExt cx="9313712" cy="5332223"/>
          </a:xfrm>
        </p:grpSpPr>
        <p:sp>
          <p:nvSpPr>
            <p:cNvPr id="9" name="TextBox 8">
              <a:extLst>
                <a:ext uri="{FF2B5EF4-FFF2-40B4-BE49-F238E27FC236}">
                  <a16:creationId xmlns:a16="http://schemas.microsoft.com/office/drawing/2014/main" id="{6B9C4193-2C46-7269-3AA5-EC4E134FDE4D}"/>
                </a:ext>
              </a:extLst>
            </p:cNvPr>
            <p:cNvSpPr txBox="1"/>
            <p:nvPr/>
          </p:nvSpPr>
          <p:spPr>
            <a:xfrm>
              <a:off x="772734" y="5101143"/>
              <a:ext cx="9313712" cy="1651671"/>
            </a:xfrm>
            <a:prstGeom prst="rect">
              <a:avLst/>
            </a:prstGeom>
            <a:noFill/>
          </p:spPr>
          <p:txBody>
            <a:bodyPr wrap="square" rtlCol="0">
              <a:spAutoFit/>
            </a:bodyPr>
            <a:lstStyle/>
            <a:p>
              <a:pPr>
                <a:lnSpc>
                  <a:spcPct val="150000"/>
                </a:lnSpc>
              </a:pPr>
              <a:r>
                <a:rPr lang="en-US" sz="3600">
                  <a:sym typeface="Wingdings" panose="05000000000000000000" pitchFamily="2" charset="2"/>
                </a:rPr>
                <a:t> </a:t>
              </a:r>
              <a:r>
                <a:rPr lang="vi-VN" sz="3600"/>
                <a:t>Không chụp ảnh được vì không có thiết bị nhận dạng hình ảnh</a:t>
              </a:r>
              <a:r>
                <a:rPr lang="en-US" sz="3600"/>
                <a:t>.</a:t>
              </a:r>
              <a:endParaRPr lang="vi-VN" sz="3600"/>
            </a:p>
          </p:txBody>
        </p:sp>
        <p:pic>
          <p:nvPicPr>
            <p:cNvPr id="10" name="Picture 3">
              <a:extLst>
                <a:ext uri="{FF2B5EF4-FFF2-40B4-BE49-F238E27FC236}">
                  <a16:creationId xmlns:a16="http://schemas.microsoft.com/office/drawing/2014/main" id="{3F69CC62-B8CC-0BD7-2C86-71F14591259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048000" y="7114654"/>
              <a:ext cx="4220937" cy="3318712"/>
            </a:xfrm>
            <a:prstGeom prst="rect">
              <a:avLst/>
            </a:prstGeom>
          </p:spPr>
        </p:pic>
      </p:grpSp>
    </p:spTree>
    <p:extLst>
      <p:ext uri="{BB962C8B-B14F-4D97-AF65-F5344CB8AC3E}">
        <p14:creationId xmlns:p14="http://schemas.microsoft.com/office/powerpoint/2010/main" val="4220261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grpSp>
        <p:nvGrpSpPr>
          <p:cNvPr id="32" name="Group 31">
            <a:extLst>
              <a:ext uri="{FF2B5EF4-FFF2-40B4-BE49-F238E27FC236}">
                <a16:creationId xmlns:a16="http://schemas.microsoft.com/office/drawing/2014/main" id="{968065B4-27F1-DEEF-1153-06733D1B892F}"/>
              </a:ext>
            </a:extLst>
          </p:cNvPr>
          <p:cNvGrpSpPr/>
          <p:nvPr/>
        </p:nvGrpSpPr>
        <p:grpSpPr>
          <a:xfrm>
            <a:off x="648619" y="2819297"/>
            <a:ext cx="8355741" cy="6116992"/>
            <a:chOff x="771199" y="3002490"/>
            <a:chExt cx="8355741" cy="6116992"/>
          </a:xfrm>
        </p:grpSpPr>
        <p:sp>
          <p:nvSpPr>
            <p:cNvPr id="6" name="TextBox 5">
              <a:extLst>
                <a:ext uri="{FF2B5EF4-FFF2-40B4-BE49-F238E27FC236}">
                  <a16:creationId xmlns:a16="http://schemas.microsoft.com/office/drawing/2014/main" id="{1C6C2A27-70F3-A97E-1625-5D034FE3293A}"/>
                </a:ext>
              </a:extLst>
            </p:cNvPr>
            <p:cNvSpPr txBox="1"/>
            <p:nvPr/>
          </p:nvSpPr>
          <p:spPr>
            <a:xfrm>
              <a:off x="771199" y="4533900"/>
              <a:ext cx="8355741" cy="4585582"/>
            </a:xfrm>
            <a:prstGeom prst="roundRect">
              <a:avLst/>
            </a:prstGeom>
            <a:solidFill>
              <a:schemeClr val="accent6">
                <a:lumMod val="20000"/>
                <a:lumOff val="80000"/>
              </a:schemeClr>
            </a:solidFill>
            <a:ln w="28575">
              <a:solidFill>
                <a:schemeClr val="accent2">
                  <a:lumMod val="75000"/>
                </a:schemeClr>
              </a:solidFill>
            </a:ln>
          </p:spPr>
          <p:txBody>
            <a:bodyPr wrap="square" rtlCol="0">
              <a:spAutoFit/>
            </a:bodyPr>
            <a:lstStyle/>
            <a:p>
              <a:pPr algn="just">
                <a:lnSpc>
                  <a:spcPct val="150000"/>
                </a:lnSpc>
              </a:pPr>
              <a:r>
                <a:rPr lang="en-US" sz="3600">
                  <a:effectLst/>
                  <a:latin typeface="Arial" panose="020B0604020202020204" pitchFamily="34" charset="0"/>
                  <a:ea typeface="Calibri" panose="020F0502020204030204" pitchFamily="34" charset="0"/>
                  <a:cs typeface="Arial" panose="020B0604020202020204" pitchFamily="34" charset="0"/>
                </a:rPr>
                <a:t>Từ ví dụ ở Hoạt động 2, em hãy nêu vai trò của phần mềm đối với phần cứng là gì? Không có phần cứng thì phần mềm có hoạt động được không? Tại sao?</a:t>
              </a:r>
              <a:endParaRPr lang="en-US" sz="3600">
                <a:latin typeface="Arial" panose="020B0604020202020204" pitchFamily="34" charset="0"/>
                <a:cs typeface="Arial" panose="020B0604020202020204" pitchFamily="34" charset="0"/>
              </a:endParaRPr>
            </a:p>
          </p:txBody>
        </p:sp>
        <p:pic>
          <p:nvPicPr>
            <p:cNvPr id="31" name="Picture 6">
              <a:extLst>
                <a:ext uri="{FF2B5EF4-FFF2-40B4-BE49-F238E27FC236}">
                  <a16:creationId xmlns:a16="http://schemas.microsoft.com/office/drawing/2014/main" id="{C15AED35-FB2A-4273-18B0-97D8DF4C73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67200" y="3002490"/>
              <a:ext cx="1874889" cy="1830361"/>
            </a:xfrm>
            <a:prstGeom prst="rect">
              <a:avLst/>
            </a:prstGeom>
          </p:spPr>
        </p:pic>
      </p:grpSp>
      <p:sp>
        <p:nvSpPr>
          <p:cNvPr id="33" name="TextBox 32">
            <a:extLst>
              <a:ext uri="{FF2B5EF4-FFF2-40B4-BE49-F238E27FC236}">
                <a16:creationId xmlns:a16="http://schemas.microsoft.com/office/drawing/2014/main" id="{7676F534-1F0D-3AE4-AEC7-8B714189637F}"/>
              </a:ext>
            </a:extLst>
          </p:cNvPr>
          <p:cNvSpPr txBox="1"/>
          <p:nvPr/>
        </p:nvSpPr>
        <p:spPr>
          <a:xfrm>
            <a:off x="9599319" y="3758929"/>
            <a:ext cx="7279583" cy="5355312"/>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Vai trò: điều khiển phần cứng làm việc. </a:t>
            </a:r>
          </a:p>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Không có phần cứng thì phần mềm không hoạt động được </a:t>
            </a:r>
          </a:p>
          <a:p>
            <a:pPr marR="0" algn="just">
              <a:lnSpc>
                <a:spcPct val="150000"/>
              </a:lnSpc>
              <a:spcBef>
                <a:spcPts val="0"/>
              </a:spcBef>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3600">
                <a:effectLst/>
                <a:latin typeface="Arial" panose="020B0604020202020204" pitchFamily="34" charset="0"/>
                <a:ea typeface="Calibri" panose="020F0502020204030204" pitchFamily="34" charset="0"/>
                <a:cs typeface="Arial" panose="020B0604020202020204" pitchFamily="34" charset="0"/>
              </a:rPr>
              <a:t>Không có môi trường để phần mềm hoạt động.</a:t>
            </a:r>
          </a:p>
          <a:p>
            <a:endParaRPr lang="en-US"/>
          </a:p>
        </p:txBody>
      </p:sp>
    </p:spTree>
    <p:extLst>
      <p:ext uri="{BB962C8B-B14F-4D97-AF65-F5344CB8AC3E}">
        <p14:creationId xmlns:p14="http://schemas.microsoft.com/office/powerpoint/2010/main" val="47082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barn(inVertical)">
                                      <p:cBhvr>
                                        <p:cTn id="10" dur="500"/>
                                        <p:tgtEl>
                                          <p:spTgt spid="3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Effect transition="in" filter="barn(inVertical)">
                                      <p:cBhvr>
                                        <p:cTn id="13" dur="500"/>
                                        <p:tgtEl>
                                          <p:spTgt spid="33">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barn(inVertical)">
                                      <p:cBhvr>
                                        <p:cTn id="16"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3 cách chụp ảnh đẹp bằng điện thoại cho nam &amp; nữ 2022 mới">
            <a:extLst>
              <a:ext uri="{FF2B5EF4-FFF2-40B4-BE49-F238E27FC236}">
                <a16:creationId xmlns:a16="http://schemas.microsoft.com/office/drawing/2014/main" id="{5023616B-6BC0-1E40-6F52-0F0216F54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C72389C-9385-CED7-67A5-1BEA381CABB1}"/>
              </a:ext>
            </a:extLst>
          </p:cNvPr>
          <p:cNvSpPr/>
          <p:nvPr/>
        </p:nvSpPr>
        <p:spPr>
          <a:xfrm>
            <a:off x="1562100" y="2476500"/>
            <a:ext cx="156210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169A916-8F7A-2AB1-9F9C-B3046BDE0DCE}"/>
              </a:ext>
            </a:extLst>
          </p:cNvPr>
          <p:cNvSpPr txBox="1"/>
          <p:nvPr/>
        </p:nvSpPr>
        <p:spPr>
          <a:xfrm>
            <a:off x="2819400" y="3573839"/>
            <a:ext cx="13411200" cy="3139321"/>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Phần mềm được lưu trữ trong phần cứng và điều khiển hoạt động của phần cứng.</a:t>
            </a:r>
          </a:p>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Máy tính cần phải có cả phần cứng và phần mềm để làm việc.</a:t>
            </a:r>
          </a:p>
          <a:p>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1976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42" name="Group 41">
            <a:extLst>
              <a:ext uri="{FF2B5EF4-FFF2-40B4-BE49-F238E27FC236}">
                <a16:creationId xmlns:a16="http://schemas.microsoft.com/office/drawing/2014/main" id="{551E6C77-32D4-715B-EF30-96D04F100BED}"/>
              </a:ext>
            </a:extLst>
          </p:cNvPr>
          <p:cNvGrpSpPr/>
          <p:nvPr/>
        </p:nvGrpSpPr>
        <p:grpSpPr>
          <a:xfrm>
            <a:off x="3344942" y="405053"/>
            <a:ext cx="10698166" cy="1368251"/>
            <a:chOff x="3344942" y="405053"/>
            <a:chExt cx="10698166" cy="1368251"/>
          </a:xfrm>
        </p:grpSpPr>
        <p:grpSp>
          <p:nvGrpSpPr>
            <p:cNvPr id="4" name="Group 4"/>
            <p:cNvGrpSpPr/>
            <p:nvPr/>
          </p:nvGrpSpPr>
          <p:grpSpPr>
            <a:xfrm>
              <a:off x="3344942" y="405053"/>
              <a:ext cx="10698166" cy="1368251"/>
              <a:chOff x="0" y="0"/>
              <a:chExt cx="5163578" cy="660400"/>
            </a:xfrm>
            <a:solidFill>
              <a:schemeClr val="bg1"/>
            </a:solidFill>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81093" y="704685"/>
              <a:ext cx="733390" cy="733390"/>
            </a:xfrm>
            <a:prstGeom prst="rect">
              <a:avLst/>
            </a:prstGeom>
          </p:spPr>
        </p:pic>
        <p:sp>
          <p:nvSpPr>
            <p:cNvPr id="31" name="TextBox 31"/>
            <p:cNvSpPr txBox="1"/>
            <p:nvPr/>
          </p:nvSpPr>
          <p:spPr>
            <a:xfrm>
              <a:off x="3736185" y="881177"/>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KHỞI ĐỘNG</a:t>
              </a:r>
            </a:p>
          </p:txBody>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43" name="Rectangle: Rounded Corners 42">
            <a:extLst>
              <a:ext uri="{FF2B5EF4-FFF2-40B4-BE49-F238E27FC236}">
                <a16:creationId xmlns:a16="http://schemas.microsoft.com/office/drawing/2014/main" id="{114B36A3-3E65-5F14-0A51-4305178D816A}"/>
              </a:ext>
            </a:extLst>
          </p:cNvPr>
          <p:cNvSpPr/>
          <p:nvPr/>
        </p:nvSpPr>
        <p:spPr>
          <a:xfrm>
            <a:off x="1499409" y="3634793"/>
            <a:ext cx="8788807" cy="3566107"/>
          </a:xfrm>
          <a:prstGeom prst="roundRect">
            <a:avLst/>
          </a:prstGeom>
          <a:solidFill>
            <a:srgbClr val="FFF3E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Minh mượn điện thoại của mẹ để dịch một bài hát từ tiếng Anh sang tiếng Việt. Nhưng trên điện thoại của mẹ không có từ điển như trên điện thoại của bố. </a:t>
            </a:r>
            <a:endParaRPr lang="en-US" sz="3600">
              <a:solidFill>
                <a:schemeClr val="tx1"/>
              </a:solidFill>
            </a:endParaRPr>
          </a:p>
        </p:txBody>
      </p:sp>
      <p:pic>
        <p:nvPicPr>
          <p:cNvPr id="44" name="Picture 9">
            <a:extLst>
              <a:ext uri="{FF2B5EF4-FFF2-40B4-BE49-F238E27FC236}">
                <a16:creationId xmlns:a16="http://schemas.microsoft.com/office/drawing/2014/main" id="{EC4CE1C6-38F2-BA9E-4B5B-A81BA04BD8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4605" y="6515100"/>
            <a:ext cx="4146374" cy="3908578"/>
          </a:xfrm>
          <a:prstGeom prst="rect">
            <a:avLst/>
          </a:prstGeom>
        </p:spPr>
      </p:pic>
      <p:grpSp>
        <p:nvGrpSpPr>
          <p:cNvPr id="48" name="Group 47">
            <a:extLst>
              <a:ext uri="{FF2B5EF4-FFF2-40B4-BE49-F238E27FC236}">
                <a16:creationId xmlns:a16="http://schemas.microsoft.com/office/drawing/2014/main" id="{6994924C-3501-F584-1547-8F837D460610}"/>
              </a:ext>
            </a:extLst>
          </p:cNvPr>
          <p:cNvGrpSpPr/>
          <p:nvPr/>
        </p:nvGrpSpPr>
        <p:grpSpPr>
          <a:xfrm>
            <a:off x="9487468" y="5225466"/>
            <a:ext cx="7689092" cy="4442235"/>
            <a:chOff x="9488169" y="5141448"/>
            <a:chExt cx="7689092" cy="4442235"/>
          </a:xfrm>
        </p:grpSpPr>
        <p:pic>
          <p:nvPicPr>
            <p:cNvPr id="37" name="Picture 6">
              <a:extLst>
                <a:ext uri="{FF2B5EF4-FFF2-40B4-BE49-F238E27FC236}">
                  <a16:creationId xmlns:a16="http://schemas.microsoft.com/office/drawing/2014/main" id="{CD74431D-D85D-4359-F594-BBEB30BCF7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66987" y="5141448"/>
              <a:ext cx="1895731" cy="1850709"/>
            </a:xfrm>
            <a:prstGeom prst="rect">
              <a:avLst/>
            </a:prstGeom>
          </p:spPr>
        </p:pic>
        <p:sp>
          <p:nvSpPr>
            <p:cNvPr id="47" name="TextBox 46">
              <a:extLst>
                <a:ext uri="{FF2B5EF4-FFF2-40B4-BE49-F238E27FC236}">
                  <a16:creationId xmlns:a16="http://schemas.microsoft.com/office/drawing/2014/main" id="{0471D931-158B-CEC3-08A9-1E96D35D1690}"/>
                </a:ext>
              </a:extLst>
            </p:cNvPr>
            <p:cNvSpPr txBox="1"/>
            <p:nvPr/>
          </p:nvSpPr>
          <p:spPr>
            <a:xfrm>
              <a:off x="9488169" y="7101016"/>
              <a:ext cx="7689092" cy="2482667"/>
            </a:xfrm>
            <a:prstGeom prst="rect">
              <a:avLst/>
            </a:prstGeom>
            <a:noFill/>
            <a:ln>
              <a:noFill/>
            </a:ln>
          </p:spPr>
          <p:txBody>
            <a:bodyPr wrap="square" rtlCol="0">
              <a:spAutoFit/>
            </a:bodyPr>
            <a:lstStyle/>
            <a:p>
              <a:pPr algn="just">
                <a:lnSpc>
                  <a:spcPct val="150000"/>
                </a:lnSpc>
              </a:pPr>
              <a:r>
                <a:rPr lang="en-US" sz="3600" b="1">
                  <a:solidFill>
                    <a:srgbClr val="FF0000"/>
                  </a:solidFill>
                  <a:latin typeface="Arial" panose="020B0604020202020204" pitchFamily="34" charset="0"/>
                  <a:cs typeface="Arial" panose="020B0604020202020204" pitchFamily="34" charset="0"/>
                </a:rPr>
                <a:t>Tại sao hai chiếc điện thoại trông giống nhau mà khi sử dụng lại khác nhau?</a:t>
              </a:r>
            </a:p>
          </p:txBody>
        </p:sp>
      </p:grpSp>
      <p:grpSp>
        <p:nvGrpSpPr>
          <p:cNvPr id="53" name="Group 52">
            <a:extLst>
              <a:ext uri="{FF2B5EF4-FFF2-40B4-BE49-F238E27FC236}">
                <a16:creationId xmlns:a16="http://schemas.microsoft.com/office/drawing/2014/main" id="{6042875F-ACD2-1A0A-3B07-B8BC0807B743}"/>
              </a:ext>
            </a:extLst>
          </p:cNvPr>
          <p:cNvGrpSpPr/>
          <p:nvPr/>
        </p:nvGrpSpPr>
        <p:grpSpPr>
          <a:xfrm>
            <a:off x="47524" y="2467435"/>
            <a:ext cx="13897076" cy="820636"/>
            <a:chOff x="47524" y="2467435"/>
            <a:chExt cx="13897076" cy="820636"/>
          </a:xfrm>
        </p:grpSpPr>
        <p:sp>
          <p:nvSpPr>
            <p:cNvPr id="38" name="TextBox 37">
              <a:extLst>
                <a:ext uri="{FF2B5EF4-FFF2-40B4-BE49-F238E27FC236}">
                  <a16:creationId xmlns:a16="http://schemas.microsoft.com/office/drawing/2014/main" id="{6B1ABF33-E278-F93B-DFA2-E8FE7ABF137B}"/>
                </a:ext>
              </a:extLst>
            </p:cNvPr>
            <p:cNvSpPr txBox="1"/>
            <p:nvPr/>
          </p:nvSpPr>
          <p:spPr>
            <a:xfrm>
              <a:off x="981539" y="2583409"/>
              <a:ext cx="12963061" cy="646331"/>
            </a:xfrm>
            <a:prstGeom prst="rect">
              <a:avLst/>
            </a:prstGeom>
            <a:noFill/>
          </p:spPr>
          <p:txBody>
            <a:bodyPr wrap="square" rtlCol="0">
              <a:spAutoFit/>
            </a:bodyPr>
            <a:lstStyle/>
            <a:p>
              <a:r>
                <a:rPr lang="en-US" sz="3600">
                  <a:solidFill>
                    <a:srgbClr val="664354"/>
                  </a:solidFill>
                  <a:effectLst/>
                  <a:latin typeface="Arial" panose="020B0604020202020204" pitchFamily="34" charset="0"/>
                  <a:ea typeface="Calibri" panose="020F0502020204030204" pitchFamily="34" charset="0"/>
                  <a:cs typeface="Arial" panose="020B0604020202020204" pitchFamily="34" charset="0"/>
                </a:rPr>
                <a:t>Đọc tình huống phần </a:t>
              </a:r>
              <a:r>
                <a:rPr lang="en-US" sz="3600" b="1">
                  <a:solidFill>
                    <a:srgbClr val="664354"/>
                  </a:solidFill>
                  <a:effectLst/>
                  <a:latin typeface="Arial" panose="020B0604020202020204" pitchFamily="34" charset="0"/>
                  <a:ea typeface="Calibri" panose="020F0502020204030204" pitchFamily="34" charset="0"/>
                  <a:cs typeface="Arial" panose="020B0604020202020204" pitchFamily="34" charset="0"/>
                </a:rPr>
                <a:t>Khởi động </a:t>
              </a:r>
              <a:r>
                <a:rPr lang="en-US" sz="3600">
                  <a:solidFill>
                    <a:srgbClr val="664354"/>
                  </a:solidFill>
                  <a:effectLst/>
                  <a:latin typeface="Arial" panose="020B0604020202020204" pitchFamily="34" charset="0"/>
                  <a:ea typeface="Calibri" panose="020F0502020204030204" pitchFamily="34" charset="0"/>
                  <a:cs typeface="Arial" panose="020B0604020202020204" pitchFamily="34" charset="0"/>
                </a:rPr>
                <a:t>– SGK tr.5 và trả lời câu hỏi:</a:t>
              </a:r>
              <a:endParaRPr lang="en-US" sz="3600">
                <a:solidFill>
                  <a:srgbClr val="664354"/>
                </a:solidFill>
                <a:latin typeface="Arial" panose="020B0604020202020204" pitchFamily="34" charset="0"/>
                <a:cs typeface="Arial" panose="020B0604020202020204" pitchFamily="34" charset="0"/>
              </a:endParaRPr>
            </a:p>
          </p:txBody>
        </p:sp>
        <p:pic>
          <p:nvPicPr>
            <p:cNvPr id="50" name="Picture 2">
              <a:extLst>
                <a:ext uri="{FF2B5EF4-FFF2-40B4-BE49-F238E27FC236}">
                  <a16:creationId xmlns:a16="http://schemas.microsoft.com/office/drawing/2014/main" id="{599E08CA-702E-BF7D-A4D1-75E7CF07E7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524" y="2467435"/>
              <a:ext cx="864654" cy="820636"/>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0-#ppt_w/2"/>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pic>
        <p:nvPicPr>
          <p:cNvPr id="7" name="Picture 8">
            <a:extLst>
              <a:ext uri="{FF2B5EF4-FFF2-40B4-BE49-F238E27FC236}">
                <a16:creationId xmlns:a16="http://schemas.microsoft.com/office/drawing/2014/main" id="{624E80E3-9D2F-F296-F4EE-822DA0B127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3000" y="3238500"/>
            <a:ext cx="4196440" cy="7188764"/>
          </a:xfrm>
          <a:prstGeom prst="rect">
            <a:avLst/>
          </a:prstGeom>
        </p:spPr>
      </p:pic>
      <p:grpSp>
        <p:nvGrpSpPr>
          <p:cNvPr id="38" name="Group 37">
            <a:extLst>
              <a:ext uri="{FF2B5EF4-FFF2-40B4-BE49-F238E27FC236}">
                <a16:creationId xmlns:a16="http://schemas.microsoft.com/office/drawing/2014/main" id="{CE52A8BE-C01B-3FE9-FB1B-93AA62E54D1B}"/>
              </a:ext>
            </a:extLst>
          </p:cNvPr>
          <p:cNvGrpSpPr/>
          <p:nvPr/>
        </p:nvGrpSpPr>
        <p:grpSpPr>
          <a:xfrm>
            <a:off x="6557282" y="3543300"/>
            <a:ext cx="9660583" cy="5244269"/>
            <a:chOff x="6563824" y="3827531"/>
            <a:chExt cx="9660583" cy="5244269"/>
          </a:xfrm>
        </p:grpSpPr>
        <p:sp>
          <p:nvSpPr>
            <p:cNvPr id="8" name="TextBox 7">
              <a:extLst>
                <a:ext uri="{FF2B5EF4-FFF2-40B4-BE49-F238E27FC236}">
                  <a16:creationId xmlns:a16="http://schemas.microsoft.com/office/drawing/2014/main" id="{777BE80F-828F-2BA1-F8CB-23FDC3BA32F3}"/>
                </a:ext>
              </a:extLst>
            </p:cNvPr>
            <p:cNvSpPr txBox="1"/>
            <p:nvPr/>
          </p:nvSpPr>
          <p:spPr>
            <a:xfrm>
              <a:off x="6733495" y="4232583"/>
              <a:ext cx="9113861" cy="45855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n-US" sz="3600" b="1">
                  <a:latin typeface="Arial" panose="020B0604020202020204" pitchFamily="34" charset="0"/>
                  <a:ea typeface="Calibri" panose="020F0502020204030204" pitchFamily="34" charset="0"/>
                  <a:cs typeface="Arial" panose="020B0604020202020204" pitchFamily="34" charset="0"/>
                </a:rPr>
                <a:t>LƯU Ý </a:t>
              </a:r>
            </a:p>
            <a:p>
              <a:pPr algn="just">
                <a:lnSpc>
                  <a:spcPct val="150000"/>
                </a:lnSpc>
              </a:pPr>
              <a:r>
                <a:rPr lang="en-US" sz="3600">
                  <a:effectLst/>
                  <a:latin typeface="Arial" panose="020B0604020202020204" pitchFamily="34" charset="0"/>
                  <a:ea typeface="Calibri" panose="020F0502020204030204" pitchFamily="34" charset="0"/>
                  <a:cs typeface="Arial" panose="020B0604020202020204" pitchFamily="34" charset="0"/>
                </a:rPr>
                <a:t>Phần cứng không chỉ giúp máy tính quan sát và tác động vào thế giới thực mà còn cần thiết để lưu trữ phần mềm như sự hiểu biết được chứa trong bộ não.</a:t>
              </a:r>
              <a:endParaRPr lang="en-US" sz="360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1C6B768E-D7A6-E187-9BAF-7F833A8504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63824" y="3827531"/>
              <a:ext cx="1088093" cy="1032700"/>
            </a:xfrm>
            <a:prstGeom prst="rect">
              <a:avLst/>
            </a:prstGeom>
          </p:spPr>
        </p:pic>
        <p:pic>
          <p:nvPicPr>
            <p:cNvPr id="37" name="Picture 2">
              <a:extLst>
                <a:ext uri="{FF2B5EF4-FFF2-40B4-BE49-F238E27FC236}">
                  <a16:creationId xmlns:a16="http://schemas.microsoft.com/office/drawing/2014/main" id="{4F331101-4047-639A-14B8-B9CA60F3A9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36314" y="8039100"/>
              <a:ext cx="1088093" cy="1032700"/>
            </a:xfrm>
            <a:prstGeom prst="rect">
              <a:avLst/>
            </a:prstGeom>
          </p:spPr>
        </p:pic>
      </p:grpSp>
    </p:spTree>
    <p:extLst>
      <p:ext uri="{BB962C8B-B14F-4D97-AF65-F5344CB8AC3E}">
        <p14:creationId xmlns:p14="http://schemas.microsoft.com/office/powerpoint/2010/main" val="3998739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7" name="Group 66">
            <a:extLst>
              <a:ext uri="{FF2B5EF4-FFF2-40B4-BE49-F238E27FC236}">
                <a16:creationId xmlns:a16="http://schemas.microsoft.com/office/drawing/2014/main" id="{C312C686-ED94-6C59-53B1-01341F143BD0}"/>
              </a:ext>
            </a:extLst>
          </p:cNvPr>
          <p:cNvGrpSpPr/>
          <p:nvPr/>
        </p:nvGrpSpPr>
        <p:grpSpPr>
          <a:xfrm>
            <a:off x="371585" y="405053"/>
            <a:ext cx="15864478" cy="1368251"/>
            <a:chOff x="371585" y="405053"/>
            <a:chExt cx="15864478" cy="1368251"/>
          </a:xfrm>
        </p:grpSpPr>
        <p:grpSp>
          <p:nvGrpSpPr>
            <p:cNvPr id="42" name="Group 41">
              <a:extLst>
                <a:ext uri="{FF2B5EF4-FFF2-40B4-BE49-F238E27FC236}">
                  <a16:creationId xmlns:a16="http://schemas.microsoft.com/office/drawing/2014/main" id="{551E6C77-32D4-715B-EF30-96D04F100BED}"/>
                </a:ext>
              </a:extLst>
            </p:cNvPr>
            <p:cNvGrpSpPr/>
            <p:nvPr/>
          </p:nvGrpSpPr>
          <p:grpSpPr>
            <a:xfrm>
              <a:off x="371585" y="405053"/>
              <a:ext cx="15864478" cy="1368251"/>
              <a:chOff x="371585" y="405053"/>
              <a:chExt cx="15864478" cy="1368251"/>
            </a:xfrm>
          </p:grpSpPr>
          <p:grpSp>
            <p:nvGrpSpPr>
              <p:cNvPr id="4" name="Group 4"/>
              <p:cNvGrpSpPr/>
              <p:nvPr/>
            </p:nvGrpSpPr>
            <p:grpSpPr>
              <a:xfrm>
                <a:off x="371585" y="405053"/>
                <a:ext cx="15864478" cy="1368251"/>
                <a:chOff x="-1435121" y="0"/>
                <a:chExt cx="7657151" cy="660400"/>
              </a:xfrm>
              <a:solidFill>
                <a:schemeClr val="bg1"/>
              </a:solidFill>
            </p:grpSpPr>
            <p:sp>
              <p:nvSpPr>
                <p:cNvPr id="5" name="Freeform 5"/>
                <p:cNvSpPr/>
                <p:nvPr/>
              </p:nvSpPr>
              <p:spPr>
                <a:xfrm>
                  <a:off x="-1435121" y="0"/>
                  <a:ext cx="7657151"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txBody>
                <a:bodyPr/>
                <a:lstStyle/>
                <a:p>
                  <a:endParaRPr lang="en-US"/>
                </a:p>
              </p:txBody>
            </p:sp>
          </p:grpSp>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30569" y="753679"/>
                <a:ext cx="733390" cy="733390"/>
              </a:xfrm>
              <a:prstGeom prst="rect">
                <a:avLst/>
              </a:prstGeom>
            </p:spPr>
          </p:pic>
        </p:grpSp>
        <p:sp>
          <p:nvSpPr>
            <p:cNvPr id="66" name="TextBox 65">
              <a:extLst>
                <a:ext uri="{FF2B5EF4-FFF2-40B4-BE49-F238E27FC236}">
                  <a16:creationId xmlns:a16="http://schemas.microsoft.com/office/drawing/2014/main" id="{D5AFC779-4984-8F87-A010-2D330C413C84}"/>
                </a:ext>
              </a:extLst>
            </p:cNvPr>
            <p:cNvSpPr txBox="1"/>
            <p:nvPr/>
          </p:nvSpPr>
          <p:spPr>
            <a:xfrm>
              <a:off x="522903" y="654930"/>
              <a:ext cx="14919107"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2. Ống kính điện thoại và phần mềm chụp ảnh</a:t>
              </a:r>
            </a:p>
          </p:txBody>
        </p:sp>
      </p:grpSp>
      <p:sp>
        <p:nvSpPr>
          <p:cNvPr id="6" name="TextBox 5">
            <a:extLst>
              <a:ext uri="{FF2B5EF4-FFF2-40B4-BE49-F238E27FC236}">
                <a16:creationId xmlns:a16="http://schemas.microsoft.com/office/drawing/2014/main" id="{EB18ABFC-5416-C9E7-D574-808AC9C6186C}"/>
              </a:ext>
            </a:extLst>
          </p:cNvPr>
          <p:cNvSpPr txBox="1"/>
          <p:nvPr/>
        </p:nvSpPr>
        <p:spPr>
          <a:xfrm>
            <a:off x="807036" y="2556308"/>
            <a:ext cx="10134600" cy="646331"/>
          </a:xfrm>
          <a:prstGeom prst="rect">
            <a:avLst/>
          </a:prstGeom>
          <a:noFill/>
        </p:spPr>
        <p:txBody>
          <a:bodyPr wrap="square" rtlCol="0">
            <a:spAutoFit/>
          </a:bodyPr>
          <a:lstStyle/>
          <a:p>
            <a:r>
              <a:rPr lang="en-US" sz="3600">
                <a:solidFill>
                  <a:srgbClr val="FF0000"/>
                </a:solidFill>
                <a:latin typeface="Arial" panose="020B0604020202020204" pitchFamily="34" charset="0"/>
                <a:cs typeface="Arial" panose="020B0604020202020204" pitchFamily="34" charset="0"/>
              </a:rPr>
              <a:t>Phát biểu nào dưới đây là đúng?</a:t>
            </a:r>
          </a:p>
        </p:txBody>
      </p:sp>
      <p:sp>
        <p:nvSpPr>
          <p:cNvPr id="9" name="Rectangle: Rounded Corners 8">
            <a:extLst>
              <a:ext uri="{FF2B5EF4-FFF2-40B4-BE49-F238E27FC236}">
                <a16:creationId xmlns:a16="http://schemas.microsoft.com/office/drawing/2014/main" id="{22BBB9F0-FCDB-0127-3DFA-3C3E0CCD6E3A}"/>
              </a:ext>
            </a:extLst>
          </p:cNvPr>
          <p:cNvSpPr/>
          <p:nvPr/>
        </p:nvSpPr>
        <p:spPr>
          <a:xfrm>
            <a:off x="1456421" y="3805283"/>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A. Phần cứng có thể làm việc độc lập, không cần đến phần mềm.</a:t>
            </a:r>
            <a:endParaRPr lang="en-US" sz="36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F57DC2F-2101-0511-45EF-CB16BE724D92}"/>
              </a:ext>
            </a:extLst>
          </p:cNvPr>
          <p:cNvSpPr/>
          <p:nvPr/>
        </p:nvSpPr>
        <p:spPr>
          <a:xfrm>
            <a:off x="1456421" y="5654356"/>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B. Phần cứng có thể làm mọi việc, không cần đến phần cứng.</a:t>
            </a:r>
            <a:endParaRPr lang="en-US" sz="3600">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CA358165-206A-001E-405C-A38024ED73CF}"/>
              </a:ext>
            </a:extLst>
          </p:cNvPr>
          <p:cNvSpPr/>
          <p:nvPr/>
        </p:nvSpPr>
        <p:spPr>
          <a:xfrm>
            <a:off x="1456421" y="7730692"/>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C. Cả phần cứng và phần mềm đều cần thiết để máy tính hoạt động.</a:t>
            </a:r>
            <a:endParaRPr lang="en-US" sz="3600">
              <a:solidFill>
                <a:schemeClr val="tx1"/>
              </a:solidFill>
              <a:latin typeface="Arial" panose="020B0604020202020204" pitchFamily="34" charset="0"/>
              <a:cs typeface="Arial" panose="020B0604020202020204" pitchFamily="34" charset="0"/>
            </a:endParaRPr>
          </a:p>
        </p:txBody>
      </p:sp>
      <p:pic>
        <p:nvPicPr>
          <p:cNvPr id="32" name="Graphic 31" descr="Checkmark with solid fill">
            <a:extLst>
              <a:ext uri="{FF2B5EF4-FFF2-40B4-BE49-F238E27FC236}">
                <a16:creationId xmlns:a16="http://schemas.microsoft.com/office/drawing/2014/main" id="{9ABF14EC-AA54-3C14-D122-1B2B1E52FD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551936" y="7563431"/>
            <a:ext cx="1491166" cy="1491166"/>
          </a:xfrm>
          <a:prstGeom prst="rect">
            <a:avLst/>
          </a:prstGeom>
        </p:spPr>
      </p:pic>
    </p:spTree>
    <p:extLst>
      <p:ext uri="{BB962C8B-B14F-4D97-AF65-F5344CB8AC3E}">
        <p14:creationId xmlns:p14="http://schemas.microsoft.com/office/powerpoint/2010/main" val="2455169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80">
                                          <p:stCondLst>
                                            <p:cond delay="0"/>
                                          </p:stCondLst>
                                        </p:cTn>
                                        <p:tgtEl>
                                          <p:spTgt spid="32"/>
                                        </p:tgtEl>
                                      </p:cBhvr>
                                    </p:animEffect>
                                    <p:anim calcmode="lin" valueType="num">
                                      <p:cBhvr>
                                        <p:cTn id="2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0" dur="26">
                                          <p:stCondLst>
                                            <p:cond delay="650"/>
                                          </p:stCondLst>
                                        </p:cTn>
                                        <p:tgtEl>
                                          <p:spTgt spid="32"/>
                                        </p:tgtEl>
                                      </p:cBhvr>
                                      <p:to x="100000" y="60000"/>
                                    </p:animScale>
                                    <p:animScale>
                                      <p:cBhvr>
                                        <p:cTn id="31" dur="166" decel="50000">
                                          <p:stCondLst>
                                            <p:cond delay="676"/>
                                          </p:stCondLst>
                                        </p:cTn>
                                        <p:tgtEl>
                                          <p:spTgt spid="32"/>
                                        </p:tgtEl>
                                      </p:cBhvr>
                                      <p:to x="100000" y="100000"/>
                                    </p:animScale>
                                    <p:animScale>
                                      <p:cBhvr>
                                        <p:cTn id="32" dur="26">
                                          <p:stCondLst>
                                            <p:cond delay="1312"/>
                                          </p:stCondLst>
                                        </p:cTn>
                                        <p:tgtEl>
                                          <p:spTgt spid="32"/>
                                        </p:tgtEl>
                                      </p:cBhvr>
                                      <p:to x="100000" y="80000"/>
                                    </p:animScale>
                                    <p:animScale>
                                      <p:cBhvr>
                                        <p:cTn id="33" dur="166" decel="50000">
                                          <p:stCondLst>
                                            <p:cond delay="1338"/>
                                          </p:stCondLst>
                                        </p:cTn>
                                        <p:tgtEl>
                                          <p:spTgt spid="32"/>
                                        </p:tgtEl>
                                      </p:cBhvr>
                                      <p:to x="100000" y="100000"/>
                                    </p:animScale>
                                    <p:animScale>
                                      <p:cBhvr>
                                        <p:cTn id="34" dur="26">
                                          <p:stCondLst>
                                            <p:cond delay="1642"/>
                                          </p:stCondLst>
                                        </p:cTn>
                                        <p:tgtEl>
                                          <p:spTgt spid="32"/>
                                        </p:tgtEl>
                                      </p:cBhvr>
                                      <p:to x="100000" y="90000"/>
                                    </p:animScale>
                                    <p:animScale>
                                      <p:cBhvr>
                                        <p:cTn id="35" dur="166" decel="50000">
                                          <p:stCondLst>
                                            <p:cond delay="1668"/>
                                          </p:stCondLst>
                                        </p:cTn>
                                        <p:tgtEl>
                                          <p:spTgt spid="32"/>
                                        </p:tgtEl>
                                      </p:cBhvr>
                                      <p:to x="100000" y="100000"/>
                                    </p:animScale>
                                    <p:animScale>
                                      <p:cBhvr>
                                        <p:cTn id="36" dur="26">
                                          <p:stCondLst>
                                            <p:cond delay="1808"/>
                                          </p:stCondLst>
                                        </p:cTn>
                                        <p:tgtEl>
                                          <p:spTgt spid="32"/>
                                        </p:tgtEl>
                                      </p:cBhvr>
                                      <p:to x="100000" y="95000"/>
                                    </p:animScale>
                                    <p:animScale>
                                      <p:cBhvr>
                                        <p:cTn id="37"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1638300" y="1866900"/>
            <a:ext cx="15011400"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56475">
            <a:off x="16175435" y="5396257"/>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2944467" y="3178893"/>
            <a:ext cx="12399066" cy="2598917"/>
          </a:xfrm>
          <a:prstGeom prst="rect">
            <a:avLst/>
          </a:prstGeom>
        </p:spPr>
        <p:txBody>
          <a:bodyPr wrap="square" lIns="0" tIns="0" rIns="0" bIns="0" rtlCol="0" anchor="t">
            <a:spAutoFit/>
          </a:bodyPr>
          <a:lstStyle/>
          <a:p>
            <a:pPr algn="ctr">
              <a:lnSpc>
                <a:spcPct val="150000"/>
              </a:lnSpc>
            </a:pPr>
            <a:r>
              <a:rPr lang="en-US" sz="6000" b="1">
                <a:solidFill>
                  <a:srgbClr val="664354"/>
                </a:solidFill>
                <a:latin typeface="Arial" panose="020B0604020202020204" pitchFamily="34" charset="0"/>
                <a:cs typeface="Arial" panose="020B0604020202020204" pitchFamily="34" charset="0"/>
              </a:rPr>
              <a:t>PHẦN 3. </a:t>
            </a:r>
          </a:p>
          <a:p>
            <a:pPr algn="ctr">
              <a:lnSpc>
                <a:spcPct val="150000"/>
              </a:lnSpc>
            </a:pPr>
            <a:r>
              <a:rPr lang="en-US" sz="6000" b="1">
                <a:solidFill>
                  <a:srgbClr val="664354"/>
                </a:solidFill>
                <a:latin typeface="Arial" panose="020B0604020202020204" pitchFamily="34" charset="0"/>
                <a:cs typeface="Arial" panose="020B0604020202020204" pitchFamily="34" charset="0"/>
              </a:rPr>
              <a:t>SỬ DỤNG MÁY TÍNH ĐÚNG CÁCH</a:t>
            </a:r>
          </a:p>
        </p:txBody>
      </p:sp>
    </p:spTree>
    <p:extLst>
      <p:ext uri="{BB962C8B-B14F-4D97-AF65-F5344CB8AC3E}">
        <p14:creationId xmlns:p14="http://schemas.microsoft.com/office/powerpoint/2010/main" val="16465518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39" name="TextBox 38">
            <a:extLst>
              <a:ext uri="{FF2B5EF4-FFF2-40B4-BE49-F238E27FC236}">
                <a16:creationId xmlns:a16="http://schemas.microsoft.com/office/drawing/2014/main" id="{93E943D2-0FD8-852A-FBEF-7380265B128F}"/>
              </a:ext>
            </a:extLst>
          </p:cNvPr>
          <p:cNvSpPr txBox="1"/>
          <p:nvPr/>
        </p:nvSpPr>
        <p:spPr>
          <a:xfrm>
            <a:off x="583793" y="2094951"/>
            <a:ext cx="12115800" cy="820674"/>
          </a:xfrm>
          <a:prstGeom prst="rect">
            <a:avLst/>
          </a:prstGeom>
          <a:noFill/>
        </p:spPr>
        <p:txBody>
          <a:bodyPr wrap="square" rtlCol="0">
            <a:spAutoFit/>
          </a:bodyPr>
          <a:lstStyle/>
          <a:p>
            <a:pPr>
              <a:lnSpc>
                <a:spcPct val="150000"/>
              </a:lnSpc>
            </a:pPr>
            <a:r>
              <a:rPr lang="en-US" sz="3600">
                <a:solidFill>
                  <a:srgbClr val="FF0000"/>
                </a:solidFill>
                <a:latin typeface="Arial" panose="020B0604020202020204" pitchFamily="34" charset="0"/>
                <a:ea typeface="Calibri" panose="020F0502020204030204" pitchFamily="34" charset="0"/>
                <a:cs typeface="Arial" panose="020B0604020202020204" pitchFamily="34" charset="0"/>
              </a:rPr>
              <a:t>Q</a:t>
            </a:r>
            <a:r>
              <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rPr>
              <a:t>uan sát Hình 2 – SGK tr.8 và trả lời câu hỏi:</a:t>
            </a:r>
            <a:endParaRPr lang="en-US" sz="3600">
              <a:solidFill>
                <a:srgbClr val="FF0000"/>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BCAD80C2-328E-990F-D112-2544196F6618}"/>
              </a:ext>
            </a:extLst>
          </p:cNvPr>
          <p:cNvGrpSpPr/>
          <p:nvPr/>
        </p:nvGrpSpPr>
        <p:grpSpPr>
          <a:xfrm>
            <a:off x="1736299" y="7552156"/>
            <a:ext cx="15064816" cy="2235748"/>
            <a:chOff x="1736299" y="7552156"/>
            <a:chExt cx="15064816" cy="2235748"/>
          </a:xfrm>
        </p:grpSpPr>
        <p:sp>
          <p:nvSpPr>
            <p:cNvPr id="45" name="Rectangle: Rounded Corners 44">
              <a:extLst>
                <a:ext uri="{FF2B5EF4-FFF2-40B4-BE49-F238E27FC236}">
                  <a16:creationId xmlns:a16="http://schemas.microsoft.com/office/drawing/2014/main" id="{D23E1E41-EBD3-83CF-7428-37C764C751EB}"/>
                </a:ext>
              </a:extLst>
            </p:cNvPr>
            <p:cNvSpPr/>
            <p:nvPr/>
          </p:nvSpPr>
          <p:spPr>
            <a:xfrm>
              <a:off x="1736299" y="8567440"/>
              <a:ext cx="14640661" cy="122046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1. Chuyện gì sẽ xảy ra với máy tính của Minh và máy tính của An?</a:t>
              </a:r>
              <a:endParaRPr lang="en-US" sz="3600">
                <a:solidFill>
                  <a:schemeClr val="tx1"/>
                </a:solidFill>
                <a:latin typeface="Arial" panose="020B0604020202020204" pitchFamily="34" charset="0"/>
                <a:cs typeface="Arial" panose="020B0604020202020204" pitchFamily="34" charset="0"/>
              </a:endParaRPr>
            </a:p>
          </p:txBody>
        </p:sp>
        <p:pic>
          <p:nvPicPr>
            <p:cNvPr id="46" name="Picture 6">
              <a:extLst>
                <a:ext uri="{FF2B5EF4-FFF2-40B4-BE49-F238E27FC236}">
                  <a16:creationId xmlns:a16="http://schemas.microsoft.com/office/drawing/2014/main" id="{14BC6ECC-1B61-466F-043D-83FB0A49A3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550960" y="7552156"/>
              <a:ext cx="1250155" cy="1220464"/>
            </a:xfrm>
            <a:prstGeom prst="rect">
              <a:avLst/>
            </a:prstGeom>
          </p:spPr>
        </p:pic>
      </p:grpSp>
      <p:grpSp>
        <p:nvGrpSpPr>
          <p:cNvPr id="49" name="Group 48">
            <a:extLst>
              <a:ext uri="{FF2B5EF4-FFF2-40B4-BE49-F238E27FC236}">
                <a16:creationId xmlns:a16="http://schemas.microsoft.com/office/drawing/2014/main" id="{CAF86C41-5CBF-B9CF-F6C2-43D4DE58EEBC}"/>
              </a:ext>
            </a:extLst>
          </p:cNvPr>
          <p:cNvGrpSpPr/>
          <p:nvPr/>
        </p:nvGrpSpPr>
        <p:grpSpPr>
          <a:xfrm>
            <a:off x="2917591" y="3082882"/>
            <a:ext cx="11984339" cy="5034000"/>
            <a:chOff x="2917591" y="3082882"/>
            <a:chExt cx="11984339" cy="5034000"/>
          </a:xfrm>
        </p:grpSpPr>
        <p:grpSp>
          <p:nvGrpSpPr>
            <p:cNvPr id="44" name="Group 43">
              <a:extLst>
                <a:ext uri="{FF2B5EF4-FFF2-40B4-BE49-F238E27FC236}">
                  <a16:creationId xmlns:a16="http://schemas.microsoft.com/office/drawing/2014/main" id="{F9BFF1F2-C34C-62D1-B5F3-328E29569048}"/>
                </a:ext>
              </a:extLst>
            </p:cNvPr>
            <p:cNvGrpSpPr/>
            <p:nvPr/>
          </p:nvGrpSpPr>
          <p:grpSpPr>
            <a:xfrm>
              <a:off x="2917591" y="3082882"/>
              <a:ext cx="11984339" cy="5034000"/>
              <a:chOff x="2917591" y="3082882"/>
              <a:chExt cx="11984339" cy="5034000"/>
            </a:xfrm>
          </p:grpSpPr>
          <p:pic>
            <p:nvPicPr>
              <p:cNvPr id="41" name="Picture 40">
                <a:extLst>
                  <a:ext uri="{FF2B5EF4-FFF2-40B4-BE49-F238E27FC236}">
                    <a16:creationId xmlns:a16="http://schemas.microsoft.com/office/drawing/2014/main" id="{DA27EA84-569B-2CD4-C7B2-52C19978AC51}"/>
                  </a:ext>
                </a:extLst>
              </p:cNvPr>
              <p:cNvPicPr>
                <a:picLocks noChangeAspect="1"/>
              </p:cNvPicPr>
              <p:nvPr/>
            </p:nvPicPr>
            <p:blipFill rotWithShape="1">
              <a:blip r:embed="rId11">
                <a:extLst>
                  <a:ext uri="{28A0092B-C50C-407E-A947-70E740481C1C}">
                    <a14:useLocalDpi xmlns:a14="http://schemas.microsoft.com/office/drawing/2010/main" val="0"/>
                  </a:ext>
                </a:extLst>
              </a:blip>
              <a:srcRect t="6952" b="3089"/>
              <a:stretch/>
            </p:blipFill>
            <p:spPr>
              <a:xfrm>
                <a:off x="2917591" y="3082882"/>
                <a:ext cx="11984339" cy="4422297"/>
              </a:xfrm>
              <a:prstGeom prst="rect">
                <a:avLst/>
              </a:prstGeom>
            </p:spPr>
          </p:pic>
          <p:sp>
            <p:nvSpPr>
              <p:cNvPr id="43" name="TextBox 42">
                <a:extLst>
                  <a:ext uri="{FF2B5EF4-FFF2-40B4-BE49-F238E27FC236}">
                    <a16:creationId xmlns:a16="http://schemas.microsoft.com/office/drawing/2014/main" id="{51AE30A1-C656-50EB-3F21-3A1A183B4DD1}"/>
                  </a:ext>
                </a:extLst>
              </p:cNvPr>
              <p:cNvSpPr txBox="1"/>
              <p:nvPr/>
            </p:nvSpPr>
            <p:spPr>
              <a:xfrm>
                <a:off x="5829300" y="7716772"/>
                <a:ext cx="662940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Hình 2. </a:t>
                </a:r>
                <a:r>
                  <a:rPr lang="en-US" sz="2000">
                    <a:latin typeface="Arial" panose="020B0604020202020204" pitchFamily="34" charset="0"/>
                    <a:cs typeface="Arial" panose="020B0604020202020204" pitchFamily="34" charset="0"/>
                  </a:rPr>
                  <a:t>Hành động gây mất an toàn cho máy tính </a:t>
                </a:r>
              </a:p>
            </p:txBody>
          </p:sp>
        </p:grpSp>
        <p:sp>
          <p:nvSpPr>
            <p:cNvPr id="48" name="Oval 47">
              <a:extLst>
                <a:ext uri="{FF2B5EF4-FFF2-40B4-BE49-F238E27FC236}">
                  <a16:creationId xmlns:a16="http://schemas.microsoft.com/office/drawing/2014/main" id="{25A9A442-9CCB-9B54-6959-2AFB54C4DDCA}"/>
                </a:ext>
              </a:extLst>
            </p:cNvPr>
            <p:cNvSpPr/>
            <p:nvPr/>
          </p:nvSpPr>
          <p:spPr>
            <a:xfrm>
              <a:off x="8001000" y="5010576"/>
              <a:ext cx="533400" cy="540934"/>
            </a:xfrm>
            <a:prstGeom prst="ellipse">
              <a:avLst/>
            </a:prstGeom>
            <a:solidFill>
              <a:srgbClr val="FEFEFD"/>
            </a:solidFill>
            <a:ln>
              <a:solidFill>
                <a:srgbClr val="FEFE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6110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pic>
        <p:nvPicPr>
          <p:cNvPr id="4" name="Picture 3">
            <a:extLst>
              <a:ext uri="{FF2B5EF4-FFF2-40B4-BE49-F238E27FC236}">
                <a16:creationId xmlns:a16="http://schemas.microsoft.com/office/drawing/2014/main" id="{D9CEA847-254E-C8DE-644C-403645E1A3AE}"/>
              </a:ext>
            </a:extLst>
          </p:cNvPr>
          <p:cNvPicPr>
            <a:picLocks noChangeAspect="1"/>
          </p:cNvPicPr>
          <p:nvPr/>
        </p:nvPicPr>
        <p:blipFill rotWithShape="1">
          <a:blip r:embed="rId9">
            <a:extLst>
              <a:ext uri="{28A0092B-C50C-407E-A947-70E740481C1C}">
                <a14:useLocalDpi xmlns:a14="http://schemas.microsoft.com/office/drawing/2010/main" val="0"/>
              </a:ext>
            </a:extLst>
          </a:blip>
          <a:srcRect t="6952" r="56775" b="3089"/>
          <a:stretch/>
        </p:blipFill>
        <p:spPr>
          <a:xfrm>
            <a:off x="1018905" y="2707677"/>
            <a:ext cx="5415457" cy="4623108"/>
          </a:xfrm>
          <a:prstGeom prst="roundRect">
            <a:avLst/>
          </a:prstGeom>
          <a:ln w="28575">
            <a:solidFill>
              <a:schemeClr val="accent5">
                <a:lumMod val="75000"/>
              </a:schemeClr>
            </a:solidFill>
          </a:ln>
        </p:spPr>
      </p:pic>
      <p:pic>
        <p:nvPicPr>
          <p:cNvPr id="5" name="Picture 4">
            <a:extLst>
              <a:ext uri="{FF2B5EF4-FFF2-40B4-BE49-F238E27FC236}">
                <a16:creationId xmlns:a16="http://schemas.microsoft.com/office/drawing/2014/main" id="{4B104E64-1C11-799E-6757-AD5FF280AB73}"/>
              </a:ext>
            </a:extLst>
          </p:cNvPr>
          <p:cNvPicPr>
            <a:picLocks noChangeAspect="1"/>
          </p:cNvPicPr>
          <p:nvPr/>
        </p:nvPicPr>
        <p:blipFill rotWithShape="1">
          <a:blip r:embed="rId9">
            <a:extLst>
              <a:ext uri="{28A0092B-C50C-407E-A947-70E740481C1C}">
                <a14:useLocalDpi xmlns:a14="http://schemas.microsoft.com/office/drawing/2010/main" val="0"/>
              </a:ext>
            </a:extLst>
          </a:blip>
          <a:srcRect l="47852" t="4993" r="520" b="1831"/>
          <a:stretch/>
        </p:blipFill>
        <p:spPr>
          <a:xfrm>
            <a:off x="10221476" y="2624999"/>
            <a:ext cx="6468231" cy="4788464"/>
          </a:xfrm>
          <a:prstGeom prst="roundRect">
            <a:avLst/>
          </a:prstGeom>
          <a:ln w="28575">
            <a:solidFill>
              <a:schemeClr val="accent5">
                <a:lumMod val="75000"/>
              </a:schemeClr>
            </a:solidFill>
          </a:ln>
        </p:spPr>
      </p:pic>
      <p:grpSp>
        <p:nvGrpSpPr>
          <p:cNvPr id="10" name="Group 9">
            <a:extLst>
              <a:ext uri="{FF2B5EF4-FFF2-40B4-BE49-F238E27FC236}">
                <a16:creationId xmlns:a16="http://schemas.microsoft.com/office/drawing/2014/main" id="{32FFC89E-76D0-A1F4-C2DB-57FE6FAD98E5}"/>
              </a:ext>
            </a:extLst>
          </p:cNvPr>
          <p:cNvGrpSpPr/>
          <p:nvPr/>
        </p:nvGrpSpPr>
        <p:grpSpPr>
          <a:xfrm>
            <a:off x="225096" y="7790969"/>
            <a:ext cx="9071304" cy="1651671"/>
            <a:chOff x="225096" y="7790969"/>
            <a:chExt cx="9071304" cy="1651671"/>
          </a:xfrm>
        </p:grpSpPr>
        <p:sp>
          <p:nvSpPr>
            <p:cNvPr id="6" name="Arrow: Right 5">
              <a:extLst>
                <a:ext uri="{FF2B5EF4-FFF2-40B4-BE49-F238E27FC236}">
                  <a16:creationId xmlns:a16="http://schemas.microsoft.com/office/drawing/2014/main" id="{B763A40B-F303-6BC0-03D1-0F2A30664805}"/>
                </a:ext>
              </a:extLst>
            </p:cNvPr>
            <p:cNvSpPr/>
            <p:nvPr/>
          </p:nvSpPr>
          <p:spPr>
            <a:xfrm>
              <a:off x="225096" y="8312004"/>
              <a:ext cx="612761" cy="609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92DB74-85E6-1360-C303-63A545339D66}"/>
                </a:ext>
              </a:extLst>
            </p:cNvPr>
            <p:cNvSpPr txBox="1"/>
            <p:nvPr/>
          </p:nvSpPr>
          <p:spPr>
            <a:xfrm>
              <a:off x="1119464" y="7790969"/>
              <a:ext cx="8176936" cy="165167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B</a:t>
              </a:r>
              <a:r>
                <a:rPr lang="en-US" sz="3600">
                  <a:effectLst/>
                  <a:latin typeface="Arial" panose="020B0604020202020204" pitchFamily="34" charset="0"/>
                  <a:ea typeface="Calibri" panose="020F0502020204030204" pitchFamily="34" charset="0"/>
                  <a:cs typeface="Arial" panose="020B0604020202020204" pitchFamily="34" charset="0"/>
                </a:rPr>
                <a:t>àn phím không hoạt động được.</a:t>
              </a:r>
            </a:p>
            <a:p>
              <a:pPr marL="571500" indent="-571500">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C</a:t>
              </a:r>
              <a:r>
                <a:rPr lang="en-US" sz="3600">
                  <a:effectLst/>
                  <a:latin typeface="Arial" panose="020B0604020202020204" pitchFamily="34" charset="0"/>
                  <a:ea typeface="Calibri" panose="020F0502020204030204" pitchFamily="34" charset="0"/>
                  <a:cs typeface="Arial" panose="020B0604020202020204" pitchFamily="34" charset="0"/>
                </a:rPr>
                <a:t>hập cháy điện.</a:t>
              </a:r>
            </a:p>
          </p:txBody>
        </p:sp>
      </p:grpSp>
      <p:grpSp>
        <p:nvGrpSpPr>
          <p:cNvPr id="24" name="Group 23">
            <a:extLst>
              <a:ext uri="{FF2B5EF4-FFF2-40B4-BE49-F238E27FC236}">
                <a16:creationId xmlns:a16="http://schemas.microsoft.com/office/drawing/2014/main" id="{7AC1ECCD-7CC1-6E02-EEF7-35ECF7A042AB}"/>
              </a:ext>
            </a:extLst>
          </p:cNvPr>
          <p:cNvGrpSpPr/>
          <p:nvPr/>
        </p:nvGrpSpPr>
        <p:grpSpPr>
          <a:xfrm>
            <a:off x="9305499" y="7860106"/>
            <a:ext cx="8104896" cy="1651671"/>
            <a:chOff x="225096" y="7790969"/>
            <a:chExt cx="8104896" cy="1651671"/>
          </a:xfrm>
        </p:grpSpPr>
        <p:sp>
          <p:nvSpPr>
            <p:cNvPr id="31" name="Arrow: Right 30">
              <a:extLst>
                <a:ext uri="{FF2B5EF4-FFF2-40B4-BE49-F238E27FC236}">
                  <a16:creationId xmlns:a16="http://schemas.microsoft.com/office/drawing/2014/main" id="{57B55D8D-A7DF-7660-7BA9-4D279AADFB9A}"/>
                </a:ext>
              </a:extLst>
            </p:cNvPr>
            <p:cNvSpPr/>
            <p:nvPr/>
          </p:nvSpPr>
          <p:spPr>
            <a:xfrm>
              <a:off x="225096" y="8262279"/>
              <a:ext cx="636953" cy="6593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CA40CBD-851E-88AD-AC4E-772FE246F76D}"/>
                </a:ext>
              </a:extLst>
            </p:cNvPr>
            <p:cNvSpPr txBox="1"/>
            <p:nvPr/>
          </p:nvSpPr>
          <p:spPr>
            <a:xfrm>
              <a:off x="1119464" y="7790969"/>
              <a:ext cx="7210528" cy="165167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Mất dữ liệu, lỗi phần cứng hoặc phần mềm.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95696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grpSp>
        <p:nvGrpSpPr>
          <p:cNvPr id="40" name="Group 39">
            <a:extLst>
              <a:ext uri="{FF2B5EF4-FFF2-40B4-BE49-F238E27FC236}">
                <a16:creationId xmlns:a16="http://schemas.microsoft.com/office/drawing/2014/main" id="{F3C1618C-DC99-A8BF-3102-6D3BF0C8FB33}"/>
              </a:ext>
            </a:extLst>
          </p:cNvPr>
          <p:cNvGrpSpPr/>
          <p:nvPr/>
        </p:nvGrpSpPr>
        <p:grpSpPr>
          <a:xfrm>
            <a:off x="1513096" y="2368201"/>
            <a:ext cx="15671160" cy="1790244"/>
            <a:chOff x="1652732" y="8344385"/>
            <a:chExt cx="15671160" cy="1790244"/>
          </a:xfrm>
        </p:grpSpPr>
        <p:sp>
          <p:nvSpPr>
            <p:cNvPr id="41" name="Rectangle: Rounded Corners 40">
              <a:extLst>
                <a:ext uri="{FF2B5EF4-FFF2-40B4-BE49-F238E27FC236}">
                  <a16:creationId xmlns:a16="http://schemas.microsoft.com/office/drawing/2014/main" id="{ADF8FCEB-CD16-9A1A-021A-F834856D1191}"/>
                </a:ext>
              </a:extLst>
            </p:cNvPr>
            <p:cNvSpPr/>
            <p:nvPr/>
          </p:nvSpPr>
          <p:spPr>
            <a:xfrm>
              <a:off x="1652732" y="8344385"/>
              <a:ext cx="14640661" cy="179024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a:solidFill>
                    <a:schemeClr val="tx1"/>
                  </a:solidFill>
                  <a:latin typeface="Arial" panose="020B0604020202020204" pitchFamily="34" charset="0"/>
                  <a:cs typeface="Arial" panose="020B0604020202020204" pitchFamily="34" charset="0"/>
                </a:rPr>
                <a:t>2. V</a:t>
              </a:r>
              <a:r>
                <a:rPr lang="vi-VN" sz="3600">
                  <a:solidFill>
                    <a:schemeClr val="tx1"/>
                  </a:solidFill>
                  <a:latin typeface="Arial" panose="020B0604020202020204" pitchFamily="34" charset="0"/>
                  <a:cs typeface="Arial" panose="020B0604020202020204" pitchFamily="34" charset="0"/>
                </a:rPr>
                <a:t>iệc nên và không nên làm khi sử dụng máy tính để đảm bảo an toàn về điện.</a:t>
              </a:r>
              <a:endParaRPr lang="en-US" sz="3600">
                <a:solidFill>
                  <a:schemeClr val="tx1"/>
                </a:solidFill>
                <a:latin typeface="Arial" panose="020B0604020202020204" pitchFamily="34" charset="0"/>
                <a:cs typeface="Arial" panose="020B0604020202020204" pitchFamily="34" charset="0"/>
              </a:endParaRPr>
            </a:p>
          </p:txBody>
        </p:sp>
        <p:pic>
          <p:nvPicPr>
            <p:cNvPr id="42" name="Picture 6">
              <a:extLst>
                <a:ext uri="{FF2B5EF4-FFF2-40B4-BE49-F238E27FC236}">
                  <a16:creationId xmlns:a16="http://schemas.microsoft.com/office/drawing/2014/main" id="{DE383FF5-F00C-8F92-38C3-0ABE3F2A76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73737" y="8532171"/>
              <a:ext cx="1250155" cy="1220464"/>
            </a:xfrm>
            <a:prstGeom prst="rect">
              <a:avLst/>
            </a:prstGeom>
          </p:spPr>
        </p:pic>
      </p:grpSp>
      <p:graphicFrame>
        <p:nvGraphicFramePr>
          <p:cNvPr id="43" name="Table 42">
            <a:extLst>
              <a:ext uri="{FF2B5EF4-FFF2-40B4-BE49-F238E27FC236}">
                <a16:creationId xmlns:a16="http://schemas.microsoft.com/office/drawing/2014/main" id="{24F4C4CE-179A-6CDE-BD47-17BAD36433B9}"/>
              </a:ext>
            </a:extLst>
          </p:cNvPr>
          <p:cNvGraphicFramePr>
            <a:graphicFrameLocks noGrp="1"/>
          </p:cNvGraphicFramePr>
          <p:nvPr>
            <p:extLst>
              <p:ext uri="{D42A27DB-BD31-4B8C-83A1-F6EECF244321}">
                <p14:modId xmlns:p14="http://schemas.microsoft.com/office/powerpoint/2010/main" val="1709209855"/>
              </p:ext>
            </p:extLst>
          </p:nvPr>
        </p:nvGraphicFramePr>
        <p:xfrm>
          <a:off x="366215" y="4324053"/>
          <a:ext cx="16803256" cy="5730153"/>
        </p:xfrm>
        <a:graphic>
          <a:graphicData uri="http://schemas.openxmlformats.org/drawingml/2006/table">
            <a:tbl>
              <a:tblPr firstRow="1" firstCol="1" bandRow="1">
                <a:tableStyleId>{5C22544A-7EE6-4342-B048-85BDC9FD1C3A}</a:tableStyleId>
              </a:tblPr>
              <a:tblGrid>
                <a:gridCol w="8401628">
                  <a:extLst>
                    <a:ext uri="{9D8B030D-6E8A-4147-A177-3AD203B41FA5}">
                      <a16:colId xmlns:a16="http://schemas.microsoft.com/office/drawing/2014/main" val="2092544344"/>
                    </a:ext>
                  </a:extLst>
                </a:gridCol>
                <a:gridCol w="8401628">
                  <a:extLst>
                    <a:ext uri="{9D8B030D-6E8A-4147-A177-3AD203B41FA5}">
                      <a16:colId xmlns:a16="http://schemas.microsoft.com/office/drawing/2014/main" val="2244677336"/>
                    </a:ext>
                  </a:extLst>
                </a:gridCol>
              </a:tblGrid>
              <a:tr h="612423">
                <a:tc>
                  <a:txBody>
                    <a:bodyPr/>
                    <a:lstStyle/>
                    <a:p>
                      <a:pPr marL="0" marR="0" algn="ctr">
                        <a:lnSpc>
                          <a:spcPct val="150000"/>
                        </a:lnSpc>
                        <a:spcBef>
                          <a:spcPts val="0"/>
                        </a:spcBef>
                        <a:spcAft>
                          <a:spcPts val="0"/>
                        </a:spcAft>
                      </a:pPr>
                      <a:r>
                        <a:rPr lang="en-US" sz="2500" b="1">
                          <a:solidFill>
                            <a:schemeClr val="tx1"/>
                          </a:solidFill>
                          <a:effectLst/>
                          <a:latin typeface="Arial" panose="020B0604020202020204" pitchFamily="34" charset="0"/>
                          <a:cs typeface="Arial" panose="020B0604020202020204" pitchFamily="34" charset="0"/>
                        </a:rPr>
                        <a:t>NÊN</a:t>
                      </a:r>
                      <a:endParaRPr lang="en-US" sz="25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DA24"/>
                    </a:solidFill>
                  </a:tcPr>
                </a:tc>
                <a:tc>
                  <a:txBody>
                    <a:bodyPr/>
                    <a:lstStyle/>
                    <a:p>
                      <a:pPr marL="0" marR="0" algn="ctr">
                        <a:lnSpc>
                          <a:spcPct val="150000"/>
                        </a:lnSpc>
                        <a:spcBef>
                          <a:spcPts val="0"/>
                        </a:spcBef>
                        <a:spcAft>
                          <a:spcPts val="0"/>
                        </a:spcAft>
                      </a:pPr>
                      <a:r>
                        <a:rPr lang="en-US" sz="2500" b="1">
                          <a:solidFill>
                            <a:schemeClr val="tx1"/>
                          </a:solidFill>
                          <a:effectLst/>
                          <a:latin typeface="Arial" panose="020B0604020202020204" pitchFamily="34" charset="0"/>
                          <a:cs typeface="Arial" panose="020B0604020202020204" pitchFamily="34" charset="0"/>
                        </a:rPr>
                        <a:t>KHÔNG NÊN</a:t>
                      </a:r>
                      <a:endParaRPr lang="en-US" sz="25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DA24"/>
                    </a:solidFill>
                  </a:tcPr>
                </a:tc>
                <a:extLst>
                  <a:ext uri="{0D108BD9-81ED-4DB2-BD59-A6C34878D82A}">
                    <a16:rowId xmlns:a16="http://schemas.microsoft.com/office/drawing/2014/main" val="866395714"/>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1. Hỏi người lớn khi muốn bật hoặc tắt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1. Tự cắm hoặc rút các dây kết nối với máy tính, dây kết nối với ổ điện.</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22530282"/>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2. Thông báo cho người lớn khi các dây kết nối ngắt khỏi máy tính hay phát hiện dây điện, ổ cắm lỏng.</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2. Dùng tay hoặc các vật sắc nhọn (dao, kéo, tô vít, chìa khóa, bút,…) cắm vào nguồn điện hoặc các bộ phận của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23133705"/>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3. Dùng khăn mềm hoặc chổi phủi bụi để vệ sinh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3. Dùng khăn ướt để lau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1209415"/>
                  </a:ext>
                </a:extLst>
              </a:tr>
              <a:tr h="827922">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4. Giữ máy tính và khu vực xung quanh luôn sạch sẽ.</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4. Ăn uống quanh khu vực để máy tính.</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95066783"/>
                  </a:ext>
                </a:extLst>
              </a:tr>
              <a:tr h="0">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5. Sạc đầy pin điện thoại thông minh, máy tính bảng,… trước khi sử dụng.</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nSpc>
                          <a:spcPct val="150000"/>
                        </a:lnSpc>
                        <a:spcBef>
                          <a:spcPts val="0"/>
                        </a:spcBef>
                        <a:spcAft>
                          <a:spcPts val="0"/>
                        </a:spcAft>
                      </a:pPr>
                      <a:r>
                        <a:rPr lang="en-US" sz="2500" b="0">
                          <a:solidFill>
                            <a:schemeClr val="tx1"/>
                          </a:solidFill>
                          <a:effectLst/>
                          <a:latin typeface="Arial" panose="020B0604020202020204" pitchFamily="34" charset="0"/>
                          <a:cs typeface="Arial" panose="020B0604020202020204" pitchFamily="34" charset="0"/>
                        </a:rPr>
                        <a:t>5. Vừa sạc pin vừa sử dụng điện thoại thông minh, máy tính bảng,…</a:t>
                      </a:r>
                      <a:endPar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87033337"/>
                  </a:ext>
                </a:extLst>
              </a:tr>
            </a:tbl>
          </a:graphicData>
        </a:graphic>
      </p:graphicFrame>
    </p:spTree>
    <p:extLst>
      <p:ext uri="{BB962C8B-B14F-4D97-AF65-F5344CB8AC3E}">
        <p14:creationId xmlns:p14="http://schemas.microsoft.com/office/powerpoint/2010/main" val="2402166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inVertical)">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grpSp>
        <p:nvGrpSpPr>
          <p:cNvPr id="24" name="Group 23">
            <a:extLst>
              <a:ext uri="{FF2B5EF4-FFF2-40B4-BE49-F238E27FC236}">
                <a16:creationId xmlns:a16="http://schemas.microsoft.com/office/drawing/2014/main" id="{9E3C95DD-A560-138E-B941-0C7170BEFE37}"/>
              </a:ext>
            </a:extLst>
          </p:cNvPr>
          <p:cNvGrpSpPr/>
          <p:nvPr/>
        </p:nvGrpSpPr>
        <p:grpSpPr>
          <a:xfrm>
            <a:off x="7240851" y="2310298"/>
            <a:ext cx="9638051" cy="7533075"/>
            <a:chOff x="583793" y="2178356"/>
            <a:chExt cx="9638051" cy="7533075"/>
          </a:xfrm>
        </p:grpSpPr>
        <p:sp>
          <p:nvSpPr>
            <p:cNvPr id="5" name="TextBox 4">
              <a:extLst>
                <a:ext uri="{FF2B5EF4-FFF2-40B4-BE49-F238E27FC236}">
                  <a16:creationId xmlns:a16="http://schemas.microsoft.com/office/drawing/2014/main" id="{1111469D-F1E4-68F8-A07F-E3B079F00F33}"/>
                </a:ext>
              </a:extLst>
            </p:cNvPr>
            <p:cNvSpPr txBox="1"/>
            <p:nvPr/>
          </p:nvSpPr>
          <p:spPr>
            <a:xfrm>
              <a:off x="583793" y="4206448"/>
              <a:ext cx="9638051" cy="5504983"/>
            </a:xfrm>
            <a:prstGeom prst="roundRect">
              <a:avLst/>
            </a:prstGeom>
            <a:solidFill>
              <a:schemeClr val="accent5">
                <a:lumMod val="20000"/>
                <a:lumOff val="80000"/>
              </a:schemeClr>
            </a:solidFill>
            <a:ln>
              <a:solidFill>
                <a:schemeClr val="accent5">
                  <a:lumMod val="60000"/>
                  <a:lumOff val="40000"/>
                </a:schemeClr>
              </a:solidFill>
            </a:ln>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Đọc mục 3 – SGK tr.8 và trả lời câu hỏi.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Bảo đảm an toàn về điện khi sử dụng máy tính để làm gì?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Em hãy nêu một số quy tắc khi sử dụng máy tính để đảm bảo an toàn cho phần cứng và phần mềm?</a:t>
              </a:r>
            </a:p>
          </p:txBody>
        </p:sp>
        <p:pic>
          <p:nvPicPr>
            <p:cNvPr id="10" name="Picture 7">
              <a:extLst>
                <a:ext uri="{FF2B5EF4-FFF2-40B4-BE49-F238E27FC236}">
                  <a16:creationId xmlns:a16="http://schemas.microsoft.com/office/drawing/2014/main" id="{517683DC-0F76-461B-21C9-6FD1379D29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322206" y="2178356"/>
              <a:ext cx="3601911" cy="2431290"/>
            </a:xfrm>
            <a:prstGeom prst="rect">
              <a:avLst/>
            </a:prstGeom>
          </p:spPr>
        </p:pic>
      </p:grpSp>
      <p:pic>
        <p:nvPicPr>
          <p:cNvPr id="31" name="Picture 5">
            <a:extLst>
              <a:ext uri="{FF2B5EF4-FFF2-40B4-BE49-F238E27FC236}">
                <a16:creationId xmlns:a16="http://schemas.microsoft.com/office/drawing/2014/main" id="{3F152440-FB81-6E6D-029F-45FE7EFA64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12191" y="3694826"/>
            <a:ext cx="4837966" cy="6684583"/>
          </a:xfrm>
          <a:prstGeom prst="rect">
            <a:avLst/>
          </a:prstGeom>
        </p:spPr>
      </p:pic>
    </p:spTree>
    <p:extLst>
      <p:ext uri="{BB962C8B-B14F-4D97-AF65-F5344CB8AC3E}">
        <p14:creationId xmlns:p14="http://schemas.microsoft.com/office/powerpoint/2010/main" val="31886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4" name="Rectangle: Rounded Corners 3">
            <a:extLst>
              <a:ext uri="{FF2B5EF4-FFF2-40B4-BE49-F238E27FC236}">
                <a16:creationId xmlns:a16="http://schemas.microsoft.com/office/drawing/2014/main" id="{C5514A9B-0D07-0591-E3EE-19BADD7DA5B2}"/>
              </a:ext>
            </a:extLst>
          </p:cNvPr>
          <p:cNvSpPr/>
          <p:nvPr/>
        </p:nvSpPr>
        <p:spPr>
          <a:xfrm>
            <a:off x="1610271" y="2559719"/>
            <a:ext cx="14640661" cy="11566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Bảo đảm an toàn về điện khi sử dụng máy tính để làm gì? </a:t>
            </a:r>
          </a:p>
        </p:txBody>
      </p:sp>
      <p:grpSp>
        <p:nvGrpSpPr>
          <p:cNvPr id="39" name="Group 38">
            <a:extLst>
              <a:ext uri="{FF2B5EF4-FFF2-40B4-BE49-F238E27FC236}">
                <a16:creationId xmlns:a16="http://schemas.microsoft.com/office/drawing/2014/main" id="{79197E27-2D8D-2541-8AE6-7B1BD50E90EC}"/>
              </a:ext>
            </a:extLst>
          </p:cNvPr>
          <p:cNvGrpSpPr/>
          <p:nvPr/>
        </p:nvGrpSpPr>
        <p:grpSpPr>
          <a:xfrm>
            <a:off x="6644379" y="4232583"/>
            <a:ext cx="4969301" cy="2971800"/>
            <a:chOff x="1736299" y="4610100"/>
            <a:chExt cx="4969301" cy="2971800"/>
          </a:xfrm>
        </p:grpSpPr>
        <p:sp>
          <p:nvSpPr>
            <p:cNvPr id="9" name="Cloud 8">
              <a:extLst>
                <a:ext uri="{FF2B5EF4-FFF2-40B4-BE49-F238E27FC236}">
                  <a16:creationId xmlns:a16="http://schemas.microsoft.com/office/drawing/2014/main" id="{C337CE4C-B26B-7795-0406-D673A2071562}"/>
                </a:ext>
              </a:extLst>
            </p:cNvPr>
            <p:cNvSpPr/>
            <p:nvPr/>
          </p:nvSpPr>
          <p:spPr>
            <a:xfrm>
              <a:off x="1736299" y="4610100"/>
              <a:ext cx="4969301" cy="2971800"/>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687D3FC-5315-642A-31C9-359BC0F6166D}"/>
                </a:ext>
              </a:extLst>
            </p:cNvPr>
            <p:cNvSpPr txBox="1"/>
            <p:nvPr/>
          </p:nvSpPr>
          <p:spPr>
            <a:xfrm>
              <a:off x="2428673" y="5143500"/>
              <a:ext cx="34290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An toàn </a:t>
              </a:r>
            </a:p>
            <a:p>
              <a:pPr algn="ctr">
                <a:lnSpc>
                  <a:spcPct val="150000"/>
                </a:lnSpc>
              </a:pPr>
              <a:r>
                <a:rPr lang="en-US" sz="3600">
                  <a:latin typeface="Arial" panose="020B0604020202020204" pitchFamily="34" charset="0"/>
                  <a:cs typeface="Arial" panose="020B0604020202020204" pitchFamily="34" charset="0"/>
                </a:rPr>
                <a:t>cho bản thân</a:t>
              </a:r>
            </a:p>
          </p:txBody>
        </p:sp>
      </p:grpSp>
      <p:grpSp>
        <p:nvGrpSpPr>
          <p:cNvPr id="42" name="Group 41">
            <a:extLst>
              <a:ext uri="{FF2B5EF4-FFF2-40B4-BE49-F238E27FC236}">
                <a16:creationId xmlns:a16="http://schemas.microsoft.com/office/drawing/2014/main" id="{42E10991-9EE2-16C1-83A9-19B6BCBFD272}"/>
              </a:ext>
            </a:extLst>
          </p:cNvPr>
          <p:cNvGrpSpPr/>
          <p:nvPr/>
        </p:nvGrpSpPr>
        <p:grpSpPr>
          <a:xfrm>
            <a:off x="642736" y="6570638"/>
            <a:ext cx="7010400" cy="3311309"/>
            <a:chOff x="642736" y="6570638"/>
            <a:chExt cx="7010400" cy="3311309"/>
          </a:xfrm>
        </p:grpSpPr>
        <p:sp>
          <p:nvSpPr>
            <p:cNvPr id="40" name="Cloud 39">
              <a:extLst>
                <a:ext uri="{FF2B5EF4-FFF2-40B4-BE49-F238E27FC236}">
                  <a16:creationId xmlns:a16="http://schemas.microsoft.com/office/drawing/2014/main" id="{61139651-C0F0-ECD5-48DB-E5B483F5FBC4}"/>
                </a:ext>
              </a:extLst>
            </p:cNvPr>
            <p:cNvSpPr/>
            <p:nvPr/>
          </p:nvSpPr>
          <p:spPr>
            <a:xfrm>
              <a:off x="642736" y="6570638"/>
              <a:ext cx="7010400" cy="3311309"/>
            </a:xfrm>
            <a:prstGeom prst="cloud">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8AE72D0-8C55-497B-1221-77A23CA9D66F}"/>
                </a:ext>
              </a:extLst>
            </p:cNvPr>
            <p:cNvSpPr txBox="1"/>
            <p:nvPr/>
          </p:nvSpPr>
          <p:spPr>
            <a:xfrm>
              <a:off x="1486520" y="7282809"/>
              <a:ext cx="513292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Bảo vệ phần cứng và phần mềm máy tính.</a:t>
              </a:r>
            </a:p>
          </p:txBody>
        </p:sp>
      </p:grpSp>
      <p:pic>
        <p:nvPicPr>
          <p:cNvPr id="6" name="Picture 9">
            <a:extLst>
              <a:ext uri="{FF2B5EF4-FFF2-40B4-BE49-F238E27FC236}">
                <a16:creationId xmlns:a16="http://schemas.microsoft.com/office/drawing/2014/main" id="{CDE82F49-0BD7-DA7B-90AB-C76BA94AC5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57578" y="4760888"/>
            <a:ext cx="5728049" cy="5867400"/>
          </a:xfrm>
          <a:prstGeom prst="rect">
            <a:avLst/>
          </a:prstGeom>
        </p:spPr>
      </p:pic>
    </p:spTree>
    <p:extLst>
      <p:ext uri="{BB962C8B-B14F-4D97-AF65-F5344CB8AC3E}">
        <p14:creationId xmlns:p14="http://schemas.microsoft.com/office/powerpoint/2010/main" val="2978180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4" name="Rectangle: Rounded Corners 3">
            <a:extLst>
              <a:ext uri="{FF2B5EF4-FFF2-40B4-BE49-F238E27FC236}">
                <a16:creationId xmlns:a16="http://schemas.microsoft.com/office/drawing/2014/main" id="{C5514A9B-0D07-0591-E3EE-19BADD7DA5B2}"/>
              </a:ext>
            </a:extLst>
          </p:cNvPr>
          <p:cNvSpPr/>
          <p:nvPr/>
        </p:nvSpPr>
        <p:spPr>
          <a:xfrm>
            <a:off x="1307973" y="2429184"/>
            <a:ext cx="15245257" cy="16728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Một số quy tắc khi sử dụng máy tính để đảm bảo an toàn cho phần cứng và phần mềm?</a:t>
            </a:r>
          </a:p>
        </p:txBody>
      </p:sp>
      <p:sp>
        <p:nvSpPr>
          <p:cNvPr id="5" name="TextBox 4">
            <a:extLst>
              <a:ext uri="{FF2B5EF4-FFF2-40B4-BE49-F238E27FC236}">
                <a16:creationId xmlns:a16="http://schemas.microsoft.com/office/drawing/2014/main" id="{029BA2EE-1778-11B6-85BE-4B9489ECC36B}"/>
              </a:ext>
            </a:extLst>
          </p:cNvPr>
          <p:cNvSpPr txBox="1"/>
          <p:nvPr/>
        </p:nvSpPr>
        <p:spPr>
          <a:xfrm>
            <a:off x="996159" y="4762500"/>
            <a:ext cx="15812656" cy="4524315"/>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Thao tác cẩn thận, nhẹ tay và thực hiện quy tắc an toàn về điện.</a:t>
            </a:r>
          </a:p>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Cần phải tắt máy tính đúng cách để không gây ra hỏng cho cả phần cứng và phần mềm.</a:t>
            </a:r>
          </a:p>
          <a:p>
            <a:pPr marL="571500" marR="0" indent="-571500" algn="just">
              <a:lnSpc>
                <a:spcPct val="150000"/>
              </a:lnSpc>
              <a:spcBef>
                <a:spcPts val="0"/>
              </a:spcBef>
              <a:spcAft>
                <a:spcPts val="0"/>
              </a:spcAft>
              <a:buFont typeface="Wingdings" panose="05000000000000000000" pitchFamily="2" charset="2"/>
              <a:buChar char=""/>
            </a:pPr>
            <a:r>
              <a:rPr lang="en-US" sz="3600">
                <a:effectLst/>
                <a:latin typeface="Arial" panose="020B0604020202020204" pitchFamily="34" charset="0"/>
                <a:ea typeface="Calibri" panose="020F0502020204030204" pitchFamily="34" charset="0"/>
                <a:cs typeface="Arial" panose="020B0604020202020204" pitchFamily="34" charset="0"/>
              </a:rPr>
              <a:t>Không sử dụng tùy tiện Internet hoặc phần mềm chưa được phép để tránh nguy cơ bị nhiễm virus.</a:t>
            </a:r>
          </a:p>
          <a:p>
            <a:endParaRPr lang="en-US"/>
          </a:p>
        </p:txBody>
      </p:sp>
    </p:spTree>
    <p:extLst>
      <p:ext uri="{BB962C8B-B14F-4D97-AF65-F5344CB8AC3E}">
        <p14:creationId xmlns:p14="http://schemas.microsoft.com/office/powerpoint/2010/main" val="130774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5" name="TextBox 4">
            <a:extLst>
              <a:ext uri="{FF2B5EF4-FFF2-40B4-BE49-F238E27FC236}">
                <a16:creationId xmlns:a16="http://schemas.microsoft.com/office/drawing/2014/main" id="{029BA2EE-1778-11B6-85BE-4B9489ECC36B}"/>
              </a:ext>
            </a:extLst>
          </p:cNvPr>
          <p:cNvSpPr txBox="1"/>
          <p:nvPr/>
        </p:nvSpPr>
        <p:spPr>
          <a:xfrm>
            <a:off x="915340" y="3942478"/>
            <a:ext cx="10708966" cy="4975657"/>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Để đồ ăn, đồ uống gần máy tính.</a:t>
            </a: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Chạm vào phần kim loại của máy tính.</a:t>
            </a: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Nối máy tính với máy in khi đang bật nguồn điện.</a:t>
            </a: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Thao tác tùy tiện, không đọc kĩ hướng dẫn khi sử dụng thiết bị.</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Dùng tay ướt để cắm nguồn điện máy tính</a:t>
            </a:r>
            <a:r>
              <a:rPr lang="en-US" sz="3600">
                <a:effectLst/>
                <a:latin typeface="Arial" panose="020B0604020202020204" pitchFamily="34" charset="0"/>
                <a:ea typeface="Calibri" panose="020F0502020204030204" pitchFamily="34" charset="0"/>
                <a:cs typeface="Arial" panose="020B0604020202020204" pitchFamily="34" charset="0"/>
              </a:rPr>
              <a:t>.</a:t>
            </a:r>
          </a:p>
        </p:txBody>
      </p:sp>
      <p:pic>
        <p:nvPicPr>
          <p:cNvPr id="9218" name="Picture 2" descr="Laptop không tắt máy được: Nguyên nhân và cách khắc phục nhanh chóng">
            <a:extLst>
              <a:ext uri="{FF2B5EF4-FFF2-40B4-BE49-F238E27FC236}">
                <a16:creationId xmlns:a16="http://schemas.microsoft.com/office/drawing/2014/main" id="{605ECD71-3780-6FEB-007E-6EA53B0BE3F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7334"/>
          <a:stretch/>
        </p:blipFill>
        <p:spPr bwMode="auto">
          <a:xfrm>
            <a:off x="11971013" y="2559408"/>
            <a:ext cx="4785717" cy="33260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3A53BED-2E9B-B195-61B3-6EACA21E25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71014" y="6555074"/>
            <a:ext cx="4785716" cy="3326873"/>
          </a:xfrm>
          <a:prstGeom prst="rect">
            <a:avLst/>
          </a:prstGeom>
        </p:spPr>
      </p:pic>
      <p:sp>
        <p:nvSpPr>
          <p:cNvPr id="10" name="TextBox 9">
            <a:extLst>
              <a:ext uri="{FF2B5EF4-FFF2-40B4-BE49-F238E27FC236}">
                <a16:creationId xmlns:a16="http://schemas.microsoft.com/office/drawing/2014/main" id="{70006099-D081-8D71-C018-8E80C091B06A}"/>
              </a:ext>
            </a:extLst>
          </p:cNvPr>
          <p:cNvSpPr txBox="1"/>
          <p:nvPr/>
        </p:nvSpPr>
        <p:spPr>
          <a:xfrm>
            <a:off x="693507" y="2495299"/>
            <a:ext cx="11011618" cy="820674"/>
          </a:xfrm>
          <a:prstGeom prst="rect">
            <a:avLst/>
          </a:prstGeom>
          <a:noFill/>
        </p:spPr>
        <p:txBody>
          <a:bodyPr wrap="square" rtlCol="0">
            <a:spAutoFit/>
          </a:bodyPr>
          <a:lstStyle/>
          <a:p>
            <a:pPr>
              <a:lnSpc>
                <a:spcPct val="150000"/>
              </a:lnSpc>
            </a:pPr>
            <a:r>
              <a:rPr lang="en-US" sz="3600">
                <a:solidFill>
                  <a:srgbClr val="FF0000"/>
                </a:solidFill>
                <a:latin typeface="Arial" panose="020B0604020202020204" pitchFamily="34" charset="0"/>
                <a:cs typeface="Arial" panose="020B0604020202020204" pitchFamily="34" charset="0"/>
              </a:rPr>
              <a:t>Một số </a:t>
            </a:r>
            <a:r>
              <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rPr>
              <a:t>thao tác không đúng gây ra lỗi cho máy tính:</a:t>
            </a:r>
            <a:endParaRPr lang="en-US" sz="36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593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arn(inVertical)">
                                      <p:cBhvr>
                                        <p:cTn id="13" dur="500"/>
                                        <p:tgtEl>
                                          <p:spTgt spid="921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down)">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down)">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down)">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42" name="Group 41">
            <a:extLst>
              <a:ext uri="{FF2B5EF4-FFF2-40B4-BE49-F238E27FC236}">
                <a16:creationId xmlns:a16="http://schemas.microsoft.com/office/drawing/2014/main" id="{551E6C77-32D4-715B-EF30-96D04F100BED}"/>
              </a:ext>
            </a:extLst>
          </p:cNvPr>
          <p:cNvGrpSpPr/>
          <p:nvPr/>
        </p:nvGrpSpPr>
        <p:grpSpPr>
          <a:xfrm>
            <a:off x="3344942" y="405053"/>
            <a:ext cx="10698166" cy="1368251"/>
            <a:chOff x="3344942" y="405053"/>
            <a:chExt cx="10698166" cy="1368251"/>
          </a:xfrm>
        </p:grpSpPr>
        <p:grpSp>
          <p:nvGrpSpPr>
            <p:cNvPr id="4" name="Group 4"/>
            <p:cNvGrpSpPr/>
            <p:nvPr/>
          </p:nvGrpSpPr>
          <p:grpSpPr>
            <a:xfrm>
              <a:off x="3344942" y="405053"/>
              <a:ext cx="10698166" cy="1368251"/>
              <a:chOff x="0" y="0"/>
              <a:chExt cx="5163578" cy="660400"/>
            </a:xfrm>
            <a:solidFill>
              <a:schemeClr val="bg1"/>
            </a:solidFill>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81093" y="704685"/>
              <a:ext cx="733390" cy="733390"/>
            </a:xfrm>
            <a:prstGeom prst="rect">
              <a:avLst/>
            </a:prstGeom>
          </p:spPr>
        </p:pic>
        <p:sp>
          <p:nvSpPr>
            <p:cNvPr id="31" name="TextBox 31"/>
            <p:cNvSpPr txBox="1"/>
            <p:nvPr/>
          </p:nvSpPr>
          <p:spPr>
            <a:xfrm>
              <a:off x="3736185" y="881177"/>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KHỞI ĐỘNG</a:t>
              </a:r>
            </a:p>
          </p:txBody>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pic>
        <p:nvPicPr>
          <p:cNvPr id="6" name="Picture 2">
            <a:extLst>
              <a:ext uri="{FF2B5EF4-FFF2-40B4-BE49-F238E27FC236}">
                <a16:creationId xmlns:a16="http://schemas.microsoft.com/office/drawing/2014/main" id="{DBA3C424-7E8D-EFE8-793F-44B3B3A55A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2343" y="2624264"/>
            <a:ext cx="1676632" cy="2993986"/>
          </a:xfrm>
          <a:prstGeom prst="rect">
            <a:avLst/>
          </a:prstGeom>
        </p:spPr>
      </p:pic>
      <p:pic>
        <p:nvPicPr>
          <p:cNvPr id="7" name="Picture 3">
            <a:extLst>
              <a:ext uri="{FF2B5EF4-FFF2-40B4-BE49-F238E27FC236}">
                <a16:creationId xmlns:a16="http://schemas.microsoft.com/office/drawing/2014/main" id="{EE0FA1E9-681B-0E1C-C648-9A8104C73A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35208" y="2624264"/>
            <a:ext cx="1676632" cy="2993986"/>
          </a:xfrm>
          <a:prstGeom prst="rect">
            <a:avLst/>
          </a:prstGeom>
        </p:spPr>
      </p:pic>
      <p:sp>
        <p:nvSpPr>
          <p:cNvPr id="10" name="TextBox 9">
            <a:extLst>
              <a:ext uri="{FF2B5EF4-FFF2-40B4-BE49-F238E27FC236}">
                <a16:creationId xmlns:a16="http://schemas.microsoft.com/office/drawing/2014/main" id="{5C593DC9-AF00-6B1E-F7C6-32A64E60D290}"/>
              </a:ext>
            </a:extLst>
          </p:cNvPr>
          <p:cNvSpPr txBox="1"/>
          <p:nvPr/>
        </p:nvSpPr>
        <p:spPr>
          <a:xfrm>
            <a:off x="4256943" y="3399084"/>
            <a:ext cx="1143000" cy="1477328"/>
          </a:xfrm>
          <a:prstGeom prst="rect">
            <a:avLst/>
          </a:prstGeom>
          <a:noFill/>
        </p:spPr>
        <p:txBody>
          <a:bodyPr wrap="square" rtlCol="0">
            <a:spAutoFit/>
          </a:bodyPr>
          <a:lstStyle/>
          <a:p>
            <a:r>
              <a:rPr lang="en-US" sz="9000" b="1">
                <a:latin typeface="Arial" panose="020B0604020202020204" pitchFamily="34" charset="0"/>
                <a:cs typeface="Arial" panose="020B0604020202020204" pitchFamily="34" charset="0"/>
              </a:rPr>
              <a:t>=</a:t>
            </a:r>
          </a:p>
        </p:txBody>
      </p:sp>
      <p:sp>
        <p:nvSpPr>
          <p:cNvPr id="32" name="Rectangle: Rounded Corners 31">
            <a:extLst>
              <a:ext uri="{FF2B5EF4-FFF2-40B4-BE49-F238E27FC236}">
                <a16:creationId xmlns:a16="http://schemas.microsoft.com/office/drawing/2014/main" id="{6806CCAC-0657-A5B5-7BB2-C5D15846E856}"/>
              </a:ext>
            </a:extLst>
          </p:cNvPr>
          <p:cNvSpPr/>
          <p:nvPr/>
        </p:nvSpPr>
        <p:spPr>
          <a:xfrm>
            <a:off x="8839369" y="3282239"/>
            <a:ext cx="3114641" cy="1594173"/>
          </a:xfrm>
          <a:prstGeom prst="roundRect">
            <a:avLst/>
          </a:prstGeom>
          <a:solidFill>
            <a:srgbClr val="D7EA5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3000">
                <a:solidFill>
                  <a:schemeClr val="tx1"/>
                </a:solidFill>
                <a:latin typeface="Arial" panose="020B0604020202020204" pitchFamily="34" charset="0"/>
                <a:cs typeface="Arial" panose="020B0604020202020204" pitchFamily="34" charset="0"/>
              </a:rPr>
              <a:t>Giống nhau về kiểu dáng </a:t>
            </a:r>
          </a:p>
        </p:txBody>
      </p:sp>
      <p:sp>
        <p:nvSpPr>
          <p:cNvPr id="33" name="Rectangle: Rounded Corners 32">
            <a:extLst>
              <a:ext uri="{FF2B5EF4-FFF2-40B4-BE49-F238E27FC236}">
                <a16:creationId xmlns:a16="http://schemas.microsoft.com/office/drawing/2014/main" id="{980B84DF-9178-5383-A47A-D19BC5A69A6E}"/>
              </a:ext>
            </a:extLst>
          </p:cNvPr>
          <p:cNvSpPr/>
          <p:nvPr/>
        </p:nvSpPr>
        <p:spPr>
          <a:xfrm>
            <a:off x="1165105" y="6097140"/>
            <a:ext cx="7224489" cy="875160"/>
          </a:xfrm>
          <a:prstGeom prst="roundRect">
            <a:avLst/>
          </a:prstGeom>
          <a:solidFill>
            <a:srgbClr val="D7EA5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3000">
                <a:solidFill>
                  <a:schemeClr val="tx1"/>
                </a:solidFill>
                <a:latin typeface="Arial" panose="020B0604020202020204" pitchFamily="34" charset="0"/>
                <a:cs typeface="Arial" panose="020B0604020202020204" pitchFamily="34" charset="0"/>
              </a:rPr>
              <a:t>Khác nhau về mục đích sử dụng</a:t>
            </a:r>
          </a:p>
        </p:txBody>
      </p:sp>
      <p:grpSp>
        <p:nvGrpSpPr>
          <p:cNvPr id="52" name="Group 51">
            <a:extLst>
              <a:ext uri="{FF2B5EF4-FFF2-40B4-BE49-F238E27FC236}">
                <a16:creationId xmlns:a16="http://schemas.microsoft.com/office/drawing/2014/main" id="{422B83FE-696C-777A-B2D2-3E73CCC00E12}"/>
              </a:ext>
            </a:extLst>
          </p:cNvPr>
          <p:cNvGrpSpPr/>
          <p:nvPr/>
        </p:nvGrpSpPr>
        <p:grpSpPr>
          <a:xfrm>
            <a:off x="3412" y="7692919"/>
            <a:ext cx="17450143" cy="1926341"/>
            <a:chOff x="3412" y="7692919"/>
            <a:chExt cx="17450143" cy="1926341"/>
          </a:xfrm>
        </p:grpSpPr>
        <p:sp>
          <p:nvSpPr>
            <p:cNvPr id="51" name="Rectangle 50">
              <a:extLst>
                <a:ext uri="{FF2B5EF4-FFF2-40B4-BE49-F238E27FC236}">
                  <a16:creationId xmlns:a16="http://schemas.microsoft.com/office/drawing/2014/main" id="{C8066D07-1330-D675-AF72-660C6D93A40F}"/>
                </a:ext>
              </a:extLst>
            </p:cNvPr>
            <p:cNvSpPr/>
            <p:nvPr/>
          </p:nvSpPr>
          <p:spPr>
            <a:xfrm>
              <a:off x="3412" y="7692919"/>
              <a:ext cx="17450143" cy="192634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347155CE-69E3-AE5C-E3F0-C571470A8193}"/>
                </a:ext>
              </a:extLst>
            </p:cNvPr>
            <p:cNvGrpSpPr/>
            <p:nvPr/>
          </p:nvGrpSpPr>
          <p:grpSpPr>
            <a:xfrm>
              <a:off x="418870" y="7925883"/>
              <a:ext cx="1434789" cy="1361747"/>
              <a:chOff x="583792" y="8021752"/>
              <a:chExt cx="1434789" cy="1361747"/>
            </a:xfrm>
          </p:grpSpPr>
          <p:pic>
            <p:nvPicPr>
              <p:cNvPr id="39" name="Picture 2">
                <a:extLst>
                  <a:ext uri="{FF2B5EF4-FFF2-40B4-BE49-F238E27FC236}">
                    <a16:creationId xmlns:a16="http://schemas.microsoft.com/office/drawing/2014/main" id="{7D13720A-32AD-1A49-EB87-F2411D5968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3792" y="8021752"/>
                <a:ext cx="1434789" cy="1361747"/>
              </a:xfrm>
              <a:prstGeom prst="rect">
                <a:avLst/>
              </a:prstGeom>
            </p:spPr>
          </p:pic>
          <p:pic>
            <p:nvPicPr>
              <p:cNvPr id="45" name="Graphic 44" descr="Back with solid fill">
                <a:extLst>
                  <a:ext uri="{FF2B5EF4-FFF2-40B4-BE49-F238E27FC236}">
                    <a16:creationId xmlns:a16="http://schemas.microsoft.com/office/drawing/2014/main" id="{702692F5-4DF1-64E9-A8CF-A59EE64172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3361" y="8312078"/>
                <a:ext cx="781093" cy="781093"/>
              </a:xfrm>
              <a:prstGeom prst="rect">
                <a:avLst/>
              </a:prstGeom>
            </p:spPr>
          </p:pic>
        </p:grpSp>
        <p:sp>
          <p:nvSpPr>
            <p:cNvPr id="49" name="TextBox 48">
              <a:extLst>
                <a:ext uri="{FF2B5EF4-FFF2-40B4-BE49-F238E27FC236}">
                  <a16:creationId xmlns:a16="http://schemas.microsoft.com/office/drawing/2014/main" id="{B4C99F42-7CA6-8A24-7D21-F11874C4423B}"/>
                </a:ext>
              </a:extLst>
            </p:cNvPr>
            <p:cNvSpPr txBox="1"/>
            <p:nvPr/>
          </p:nvSpPr>
          <p:spPr>
            <a:xfrm>
              <a:off x="1917132" y="7692920"/>
              <a:ext cx="11589416"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Hai chiếc điện thoại giống nhau nhưng tùy vào mục đích người dùng nên có cách sử dụng khác nhau.</a:t>
              </a:r>
            </a:p>
          </p:txBody>
        </p:sp>
      </p:grpSp>
      <p:pic>
        <p:nvPicPr>
          <p:cNvPr id="11" name="Picture 10">
            <a:extLst>
              <a:ext uri="{FF2B5EF4-FFF2-40B4-BE49-F238E27FC236}">
                <a16:creationId xmlns:a16="http://schemas.microsoft.com/office/drawing/2014/main" id="{2DB1BB3E-82A9-F7D9-7932-178262AC3A3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124758" y="3399084"/>
            <a:ext cx="4026977" cy="6921368"/>
          </a:xfrm>
          <a:prstGeom prst="rect">
            <a:avLst/>
          </a:prstGeom>
        </p:spPr>
      </p:pic>
    </p:spTree>
    <p:extLst>
      <p:ext uri="{BB962C8B-B14F-4D97-AF65-F5344CB8AC3E}">
        <p14:creationId xmlns:p14="http://schemas.microsoft.com/office/powerpoint/2010/main" val="669420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1+#ppt_w/2"/>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7" name="Group 6">
            <a:extLst>
              <a:ext uri="{FF2B5EF4-FFF2-40B4-BE49-F238E27FC236}">
                <a16:creationId xmlns:a16="http://schemas.microsoft.com/office/drawing/2014/main" id="{EBE05030-C0DE-793E-AEF4-A195E58F5285}"/>
              </a:ext>
            </a:extLst>
          </p:cNvPr>
          <p:cNvGrpSpPr/>
          <p:nvPr/>
        </p:nvGrpSpPr>
        <p:grpSpPr>
          <a:xfrm>
            <a:off x="2735977" y="405053"/>
            <a:ext cx="11307133" cy="1368251"/>
            <a:chOff x="2735977" y="405053"/>
            <a:chExt cx="11307133" cy="1368251"/>
          </a:xfrm>
        </p:grpSpPr>
        <p:grpSp>
          <p:nvGrpSpPr>
            <p:cNvPr id="8" name="Group 7">
              <a:extLst>
                <a:ext uri="{FF2B5EF4-FFF2-40B4-BE49-F238E27FC236}">
                  <a16:creationId xmlns:a16="http://schemas.microsoft.com/office/drawing/2014/main" id="{89B758FE-0A63-9BDF-CC07-46D7B0B4F9C4}"/>
                </a:ext>
              </a:extLst>
            </p:cNvPr>
            <p:cNvGrpSpPr/>
            <p:nvPr/>
          </p:nvGrpSpPr>
          <p:grpSpPr>
            <a:xfrm>
              <a:off x="2735977" y="405053"/>
              <a:ext cx="11307133" cy="1368251"/>
              <a:chOff x="2735977" y="405053"/>
              <a:chExt cx="11307133" cy="1368251"/>
            </a:xfrm>
          </p:grpSpPr>
          <p:grpSp>
            <p:nvGrpSpPr>
              <p:cNvPr id="33" name="Group 4">
                <a:extLst>
                  <a:ext uri="{FF2B5EF4-FFF2-40B4-BE49-F238E27FC236}">
                    <a16:creationId xmlns:a16="http://schemas.microsoft.com/office/drawing/2014/main" id="{FB6E7B32-257C-FD8F-9533-C5F887BD3347}"/>
                  </a:ext>
                </a:extLst>
              </p:cNvPr>
              <p:cNvGrpSpPr/>
              <p:nvPr/>
            </p:nvGrpSpPr>
            <p:grpSpPr>
              <a:xfrm>
                <a:off x="2735977" y="405053"/>
                <a:ext cx="11307133" cy="1368251"/>
                <a:chOff x="-293923" y="0"/>
                <a:chExt cx="5457502" cy="660400"/>
              </a:xfrm>
              <a:solidFill>
                <a:schemeClr val="bg1"/>
              </a:solidFill>
            </p:grpSpPr>
            <p:sp>
              <p:nvSpPr>
                <p:cNvPr id="38" name="Freeform 5">
                  <a:extLst>
                    <a:ext uri="{FF2B5EF4-FFF2-40B4-BE49-F238E27FC236}">
                      <a16:creationId xmlns:a16="http://schemas.microsoft.com/office/drawing/2014/main" id="{A96C2D51-83A3-0398-EAFF-5FE12878E301}"/>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37" name="Picture 24">
                <a:extLst>
                  <a:ext uri="{FF2B5EF4-FFF2-40B4-BE49-F238E27FC236}">
                    <a16:creationId xmlns:a16="http://schemas.microsoft.com/office/drawing/2014/main" id="{4C235908-3A3E-B485-DEBD-66BE2AAA8A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grpSp>
        <p:sp>
          <p:nvSpPr>
            <p:cNvPr id="11" name="TextBox 10">
              <a:extLst>
                <a:ext uri="{FF2B5EF4-FFF2-40B4-BE49-F238E27FC236}">
                  <a16:creationId xmlns:a16="http://schemas.microsoft.com/office/drawing/2014/main" id="{37AD7383-17C6-1753-DB25-A5430EE8B24B}"/>
                </a:ext>
              </a:extLst>
            </p:cNvPr>
            <p:cNvSpPr txBox="1"/>
            <p:nvPr/>
          </p:nvSpPr>
          <p:spPr>
            <a:xfrm>
              <a:off x="3818094" y="655881"/>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3. An toàn cho máy tính</a:t>
              </a:r>
            </a:p>
          </p:txBody>
        </p:sp>
      </p:grpSp>
      <p:sp>
        <p:nvSpPr>
          <p:cNvPr id="5" name="TextBox 4">
            <a:extLst>
              <a:ext uri="{FF2B5EF4-FFF2-40B4-BE49-F238E27FC236}">
                <a16:creationId xmlns:a16="http://schemas.microsoft.com/office/drawing/2014/main" id="{029BA2EE-1778-11B6-85BE-4B9489ECC36B}"/>
              </a:ext>
            </a:extLst>
          </p:cNvPr>
          <p:cNvSpPr txBox="1"/>
          <p:nvPr/>
        </p:nvSpPr>
        <p:spPr>
          <a:xfrm>
            <a:off x="605402" y="2408144"/>
            <a:ext cx="10708966" cy="820674"/>
          </a:xfrm>
          <a:prstGeom prst="rect">
            <a:avLst/>
          </a:prstGeom>
          <a:noFill/>
        </p:spPr>
        <p:txBody>
          <a:bodyPr wrap="square" rtlCol="0">
            <a:spAutoFit/>
          </a:bodyPr>
          <a:lstStyle/>
          <a:p>
            <a:pPr marR="0" algn="just">
              <a:lnSpc>
                <a:spcPct val="150000"/>
              </a:lnSpc>
              <a:spcBef>
                <a:spcPts val="0"/>
              </a:spcBef>
              <a:spcAft>
                <a:spcPts val="0"/>
              </a:spcAft>
            </a:pPr>
            <a:r>
              <a:rPr lang="vi-VN" sz="3600">
                <a:solidFill>
                  <a:srgbClr val="FF0000"/>
                </a:solidFill>
                <a:effectLst/>
                <a:latin typeface="Arial" panose="020B0604020202020204" pitchFamily="34" charset="0"/>
                <a:ea typeface="Calibri" panose="020F0502020204030204" pitchFamily="34" charset="0"/>
                <a:cs typeface="Arial" panose="020B0604020202020204" pitchFamily="34" charset="0"/>
              </a:rPr>
              <a:t>Chọn hành động sử dụng máy tính đúng cách:</a:t>
            </a:r>
            <a:endParaRPr lang="en-US" sz="3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D207CED6-F4A2-AE14-4DF7-DD8EE19BE232}"/>
              </a:ext>
            </a:extLst>
          </p:cNvPr>
          <p:cNvGrpSpPr/>
          <p:nvPr/>
        </p:nvGrpSpPr>
        <p:grpSpPr>
          <a:xfrm>
            <a:off x="1091648" y="3749003"/>
            <a:ext cx="15461020" cy="1089698"/>
            <a:chOff x="1091648" y="3749003"/>
            <a:chExt cx="15461020" cy="1089698"/>
          </a:xfrm>
        </p:grpSpPr>
        <p:sp>
          <p:nvSpPr>
            <p:cNvPr id="4" name="Rectangle: Rounded Corners 3">
              <a:extLst>
                <a:ext uri="{FF2B5EF4-FFF2-40B4-BE49-F238E27FC236}">
                  <a16:creationId xmlns:a16="http://schemas.microsoft.com/office/drawing/2014/main" id="{403D9AC8-1295-48DA-5B36-4A50D539FE23}"/>
                </a:ext>
              </a:extLst>
            </p:cNvPr>
            <p:cNvSpPr/>
            <p:nvPr/>
          </p:nvSpPr>
          <p:spPr>
            <a:xfrm>
              <a:off x="1091648" y="3749003"/>
              <a:ext cx="15461020" cy="108969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76477A-ED43-64CA-241D-222FF4AB4DCE}"/>
                </a:ext>
              </a:extLst>
            </p:cNvPr>
            <p:cNvSpPr txBox="1"/>
            <p:nvPr/>
          </p:nvSpPr>
          <p:spPr>
            <a:xfrm>
              <a:off x="1368603" y="3942478"/>
              <a:ext cx="13499208" cy="646331"/>
            </a:xfrm>
            <a:prstGeom prst="rect">
              <a:avLst/>
            </a:prstGeom>
            <a:noFill/>
          </p:spPr>
          <p:txBody>
            <a:bodyPr wrap="none" rtlCol="0">
              <a:spAutoFit/>
            </a:bodyPr>
            <a:lstStyle/>
            <a:p>
              <a:r>
                <a:rPr lang="en-US" sz="3600">
                  <a:latin typeface="Arial" panose="020B0604020202020204" pitchFamily="34" charset="0"/>
                  <a:cs typeface="Arial" panose="020B0604020202020204" pitchFamily="34" charset="0"/>
                </a:rPr>
                <a:t>A. Sử dụng dao cạo sạch những vết bẩn trên màn hình máy tính.</a:t>
              </a:r>
            </a:p>
          </p:txBody>
        </p:sp>
      </p:grpSp>
      <p:grpSp>
        <p:nvGrpSpPr>
          <p:cNvPr id="43" name="Group 42">
            <a:extLst>
              <a:ext uri="{FF2B5EF4-FFF2-40B4-BE49-F238E27FC236}">
                <a16:creationId xmlns:a16="http://schemas.microsoft.com/office/drawing/2014/main" id="{4F49128A-6281-7023-93BA-EB49074F5BCB}"/>
              </a:ext>
            </a:extLst>
          </p:cNvPr>
          <p:cNvGrpSpPr/>
          <p:nvPr/>
        </p:nvGrpSpPr>
        <p:grpSpPr>
          <a:xfrm>
            <a:off x="1091648" y="5149964"/>
            <a:ext cx="15461020" cy="1830476"/>
            <a:chOff x="1091648" y="5149964"/>
            <a:chExt cx="15461020" cy="1830476"/>
          </a:xfrm>
        </p:grpSpPr>
        <p:sp>
          <p:nvSpPr>
            <p:cNvPr id="24" name="Rectangle: Rounded Corners 23">
              <a:extLst>
                <a:ext uri="{FF2B5EF4-FFF2-40B4-BE49-F238E27FC236}">
                  <a16:creationId xmlns:a16="http://schemas.microsoft.com/office/drawing/2014/main" id="{1704B007-E4BF-136F-1ADB-3F38147005D4}"/>
                </a:ext>
              </a:extLst>
            </p:cNvPr>
            <p:cNvSpPr/>
            <p:nvPr/>
          </p:nvSpPr>
          <p:spPr>
            <a:xfrm>
              <a:off x="1091648" y="5149964"/>
              <a:ext cx="15461020" cy="18304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E1CCD3FD-6D77-6D54-6E72-77EABFC0D634}"/>
                </a:ext>
              </a:extLst>
            </p:cNvPr>
            <p:cNvSpPr txBox="1"/>
            <p:nvPr/>
          </p:nvSpPr>
          <p:spPr>
            <a:xfrm>
              <a:off x="1291343" y="5196453"/>
              <a:ext cx="14867459"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B. Nháy chuột vào nút Start, chọn nút Power rồi chọn lệnh Shut down để tắt máy tính.</a:t>
              </a:r>
            </a:p>
          </p:txBody>
        </p:sp>
      </p:grpSp>
      <p:grpSp>
        <p:nvGrpSpPr>
          <p:cNvPr id="44" name="Group 43">
            <a:extLst>
              <a:ext uri="{FF2B5EF4-FFF2-40B4-BE49-F238E27FC236}">
                <a16:creationId xmlns:a16="http://schemas.microsoft.com/office/drawing/2014/main" id="{38651C5D-E3A2-B461-1E63-6BE51F5181DB}"/>
              </a:ext>
            </a:extLst>
          </p:cNvPr>
          <p:cNvGrpSpPr/>
          <p:nvPr/>
        </p:nvGrpSpPr>
        <p:grpSpPr>
          <a:xfrm>
            <a:off x="1091648" y="7338192"/>
            <a:ext cx="15461020" cy="1046255"/>
            <a:chOff x="1091648" y="7338192"/>
            <a:chExt cx="15461020" cy="1046255"/>
          </a:xfrm>
        </p:grpSpPr>
        <p:sp>
          <p:nvSpPr>
            <p:cNvPr id="31" name="Rectangle: Rounded Corners 30">
              <a:extLst>
                <a:ext uri="{FF2B5EF4-FFF2-40B4-BE49-F238E27FC236}">
                  <a16:creationId xmlns:a16="http://schemas.microsoft.com/office/drawing/2014/main" id="{DF0EC7BB-F211-074D-04B0-5D841E810BD4}"/>
                </a:ext>
              </a:extLst>
            </p:cNvPr>
            <p:cNvSpPr/>
            <p:nvPr/>
          </p:nvSpPr>
          <p:spPr>
            <a:xfrm>
              <a:off x="1091648" y="7338192"/>
              <a:ext cx="15461020" cy="10462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C968304-7375-CAE9-227D-9AB79959189D}"/>
                </a:ext>
              </a:extLst>
            </p:cNvPr>
            <p:cNvSpPr txBox="1"/>
            <p:nvPr/>
          </p:nvSpPr>
          <p:spPr>
            <a:xfrm>
              <a:off x="1368603" y="7538153"/>
              <a:ext cx="8800807" cy="646331"/>
            </a:xfrm>
            <a:prstGeom prst="rect">
              <a:avLst/>
            </a:prstGeom>
            <a:noFill/>
          </p:spPr>
          <p:txBody>
            <a:bodyPr wrap="none" rtlCol="0">
              <a:spAutoFit/>
            </a:bodyPr>
            <a:lstStyle/>
            <a:p>
              <a:r>
                <a:rPr lang="vi-VN" sz="3600">
                  <a:latin typeface="Arial" panose="020B0604020202020204" pitchFamily="34" charset="0"/>
                  <a:cs typeface="Arial" panose="020B0604020202020204" pitchFamily="34" charset="0"/>
                </a:rPr>
                <a:t>C. Sử dụng khăn ướt để vệ sinh máy tính.</a:t>
              </a:r>
              <a:endParaRPr lang="en-US" sz="360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3BBF59C2-0109-C4C0-BF42-2E919BC9F938}"/>
              </a:ext>
            </a:extLst>
          </p:cNvPr>
          <p:cNvGrpSpPr/>
          <p:nvPr/>
        </p:nvGrpSpPr>
        <p:grpSpPr>
          <a:xfrm>
            <a:off x="1091648" y="8707877"/>
            <a:ext cx="15461020" cy="1046255"/>
            <a:chOff x="1091648" y="8707877"/>
            <a:chExt cx="15461020" cy="1046255"/>
          </a:xfrm>
        </p:grpSpPr>
        <p:sp>
          <p:nvSpPr>
            <p:cNvPr id="32" name="Rectangle: Rounded Corners 31">
              <a:extLst>
                <a:ext uri="{FF2B5EF4-FFF2-40B4-BE49-F238E27FC236}">
                  <a16:creationId xmlns:a16="http://schemas.microsoft.com/office/drawing/2014/main" id="{50268000-6720-C55E-1A07-9E937158C7FA}"/>
                </a:ext>
              </a:extLst>
            </p:cNvPr>
            <p:cNvSpPr/>
            <p:nvPr/>
          </p:nvSpPr>
          <p:spPr>
            <a:xfrm>
              <a:off x="1091648" y="8707877"/>
              <a:ext cx="15461020" cy="10462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04CFF11-1630-F9DD-B53F-8B0CB2947235}"/>
                </a:ext>
              </a:extLst>
            </p:cNvPr>
            <p:cNvSpPr txBox="1"/>
            <p:nvPr/>
          </p:nvSpPr>
          <p:spPr>
            <a:xfrm>
              <a:off x="1368602" y="8907838"/>
              <a:ext cx="14867459" cy="646331"/>
            </a:xfrm>
            <a:prstGeom prst="rect">
              <a:avLst/>
            </a:prstGeom>
            <a:noFill/>
          </p:spPr>
          <p:txBody>
            <a:bodyPr wrap="square" rtlCol="0">
              <a:spAutoFit/>
            </a:bodyPr>
            <a:lstStyle/>
            <a:p>
              <a:r>
                <a:rPr lang="vi-VN" sz="3600">
                  <a:latin typeface="Arial" panose="020B0604020202020204" pitchFamily="34" charset="0"/>
                  <a:cs typeface="Arial" panose="020B0604020202020204" pitchFamily="34" charset="0"/>
                </a:rPr>
                <a:t>D. Cài đặt và sử dụng bất kì trò chơi nào mà mình thích lên máy tính</a:t>
              </a:r>
              <a:endParaRPr lang="en-US" sz="3600">
                <a:latin typeface="Arial" panose="020B0604020202020204" pitchFamily="34" charset="0"/>
                <a:cs typeface="Arial" panose="020B0604020202020204" pitchFamily="34" charset="0"/>
              </a:endParaRPr>
            </a:p>
          </p:txBody>
        </p:sp>
      </p:grpSp>
      <p:pic>
        <p:nvPicPr>
          <p:cNvPr id="46" name="Graphic 45" descr="Checkmark with solid fill">
            <a:extLst>
              <a:ext uri="{FF2B5EF4-FFF2-40B4-BE49-F238E27FC236}">
                <a16:creationId xmlns:a16="http://schemas.microsoft.com/office/drawing/2014/main" id="{19F06DF7-2BCC-9D6B-385A-35BBE86C16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06498" y="5992296"/>
            <a:ext cx="1189854" cy="1189854"/>
          </a:xfrm>
          <a:prstGeom prst="rect">
            <a:avLst/>
          </a:prstGeom>
        </p:spPr>
      </p:pic>
    </p:spTree>
    <p:extLst>
      <p:ext uri="{BB962C8B-B14F-4D97-AF65-F5344CB8AC3E}">
        <p14:creationId xmlns:p14="http://schemas.microsoft.com/office/powerpoint/2010/main" val="4081742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par>
                                <p:cTn id="14" presetID="22" presetClass="entr" presetSubtype="4"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par>
                                <p:cTn id="17" presetID="2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4"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80">
                                          <p:stCondLst>
                                            <p:cond delay="0"/>
                                          </p:stCondLst>
                                        </p:cTn>
                                        <p:tgtEl>
                                          <p:spTgt spid="46"/>
                                        </p:tgtEl>
                                      </p:cBhvr>
                                    </p:animEffect>
                                    <p:anim calcmode="lin" valueType="num">
                                      <p:cBhvr>
                                        <p:cTn id="2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33" dur="26">
                                          <p:stCondLst>
                                            <p:cond delay="650"/>
                                          </p:stCondLst>
                                        </p:cTn>
                                        <p:tgtEl>
                                          <p:spTgt spid="46"/>
                                        </p:tgtEl>
                                      </p:cBhvr>
                                      <p:to x="100000" y="60000"/>
                                    </p:animScale>
                                    <p:animScale>
                                      <p:cBhvr>
                                        <p:cTn id="34" dur="166" decel="50000">
                                          <p:stCondLst>
                                            <p:cond delay="676"/>
                                          </p:stCondLst>
                                        </p:cTn>
                                        <p:tgtEl>
                                          <p:spTgt spid="46"/>
                                        </p:tgtEl>
                                      </p:cBhvr>
                                      <p:to x="100000" y="100000"/>
                                    </p:animScale>
                                    <p:animScale>
                                      <p:cBhvr>
                                        <p:cTn id="35" dur="26">
                                          <p:stCondLst>
                                            <p:cond delay="1312"/>
                                          </p:stCondLst>
                                        </p:cTn>
                                        <p:tgtEl>
                                          <p:spTgt spid="46"/>
                                        </p:tgtEl>
                                      </p:cBhvr>
                                      <p:to x="100000" y="80000"/>
                                    </p:animScale>
                                    <p:animScale>
                                      <p:cBhvr>
                                        <p:cTn id="36" dur="166" decel="50000">
                                          <p:stCondLst>
                                            <p:cond delay="1338"/>
                                          </p:stCondLst>
                                        </p:cTn>
                                        <p:tgtEl>
                                          <p:spTgt spid="46"/>
                                        </p:tgtEl>
                                      </p:cBhvr>
                                      <p:to x="100000" y="100000"/>
                                    </p:animScale>
                                    <p:animScale>
                                      <p:cBhvr>
                                        <p:cTn id="37" dur="26">
                                          <p:stCondLst>
                                            <p:cond delay="1642"/>
                                          </p:stCondLst>
                                        </p:cTn>
                                        <p:tgtEl>
                                          <p:spTgt spid="46"/>
                                        </p:tgtEl>
                                      </p:cBhvr>
                                      <p:to x="100000" y="90000"/>
                                    </p:animScale>
                                    <p:animScale>
                                      <p:cBhvr>
                                        <p:cTn id="38" dur="166" decel="50000">
                                          <p:stCondLst>
                                            <p:cond delay="1668"/>
                                          </p:stCondLst>
                                        </p:cTn>
                                        <p:tgtEl>
                                          <p:spTgt spid="46"/>
                                        </p:tgtEl>
                                      </p:cBhvr>
                                      <p:to x="100000" y="100000"/>
                                    </p:animScale>
                                    <p:animScale>
                                      <p:cBhvr>
                                        <p:cTn id="39" dur="26">
                                          <p:stCondLst>
                                            <p:cond delay="1808"/>
                                          </p:stCondLst>
                                        </p:cTn>
                                        <p:tgtEl>
                                          <p:spTgt spid="46"/>
                                        </p:tgtEl>
                                      </p:cBhvr>
                                      <p:to x="100000" y="95000"/>
                                    </p:animScale>
                                    <p:animScale>
                                      <p:cBhvr>
                                        <p:cTn id="40"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22846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A. Đặt máy tính ở nơi thoáng mát, khô ráo, sạch sẽ.</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Để cặp sách hoặc các đồ vật khác lên trên bàn phím.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C. Sử dụng bút bi để viết lên bề mặt màn hình điện thoại thông minh.</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D. Truy cập tùy tiện vào bật kì trang thông tin nào trên Internet.</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Câu 1: Việc nào sau đây là sử dụng máy tính đúng cách?</a:t>
                </a:r>
                <a:endParaRPr lang="en-US" sz="5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1786351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Có thể nhận ra qua hình dạng của chúng.</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C. Có thể xóa bớt mà không ảnh hưởng gì đến máy tính.</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A. Không thể nhìn thấy. </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D. Tự hoạt động mà không cần phần mềm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7006453" cy="3014100"/>
            <a:chOff x="150128" y="102542"/>
            <a:chExt cx="11337635"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380698" cy="1863939"/>
              <a:chOff x="1107064" y="247999"/>
              <a:chExt cx="10619596"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322063" y="370707"/>
                <a:ext cx="10404597"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250" b="1">
                    <a:solidFill>
                      <a:prstClr val="white"/>
                    </a:solidFill>
                    <a:latin typeface="Arial" panose="020B0604020202020204" pitchFamily="34" charset="0"/>
                    <a:ea typeface="Tahoma" panose="020B0604030504040204" pitchFamily="34" charset="0"/>
                    <a:cs typeface="Arial" panose="020B0604020202020204" pitchFamily="34" charset="0"/>
                  </a:rPr>
                  <a:t>Câu 2: Đặc điểm của phần cứng máy tính là:</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4209242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C. Phần mềm.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A. Thiết bị ra.</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Thiết bị vào.</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C. Phần cứng.</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821782" cy="3014100"/>
            <a:chOff x="150128" y="102542"/>
            <a:chExt cx="11214521"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257584" cy="1863939"/>
              <a:chOff x="1107064" y="247999"/>
              <a:chExt cx="10493648"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372128" y="363486"/>
                <a:ext cx="10228584"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250" b="1">
                    <a:solidFill>
                      <a:prstClr val="white"/>
                    </a:solidFill>
                    <a:latin typeface="Arial" panose="020B0604020202020204" pitchFamily="34" charset="0"/>
                    <a:ea typeface="Tahoma" panose="020B0604030504040204" pitchFamily="34" charset="0"/>
                    <a:cs typeface="Arial" panose="020B0604020202020204" pitchFamily="34" charset="0"/>
                  </a:rPr>
                  <a:t>Câu 3: Trình duyệt web Microsoft Edge là gì?</a:t>
                </a:r>
                <a:endParaRPr lang="en-US" sz="525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337099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300">
                  <a:solidFill>
                    <a:srgbClr val="9C5043"/>
                  </a:solidFill>
                  <a:latin typeface="Arial" panose="020B0604020202020204" pitchFamily="34" charset="0"/>
                  <a:ea typeface="Tahoma" panose="020B0604030504040204" pitchFamily="34" charset="0"/>
                  <a:cs typeface="Arial" panose="020B0604020202020204" pitchFamily="34" charset="0"/>
                </a:rPr>
                <a:t>D. Phần cứng và phần mềm đều phụ thuộc lẫn nhau để làm cho máy tính hoạt động.</a:t>
              </a:r>
              <a:endParaRPr lang="en-US" sz="33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300">
                  <a:solidFill>
                    <a:srgbClr val="9C5043"/>
                  </a:solidFill>
                  <a:latin typeface="Arial" panose="020B0604020202020204" pitchFamily="34" charset="0"/>
                  <a:ea typeface="Tahoma" panose="020B0604030504040204" pitchFamily="34" charset="0"/>
                  <a:cs typeface="Arial" panose="020B0604020202020204" pitchFamily="34" charset="0"/>
                </a:rPr>
                <a:t>C. Phần mềm cần phần cứng để hoạt động; phần cứng có thể hoạt động độc lập.</a:t>
              </a:r>
              <a:endParaRPr lang="en-US" sz="33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600">
                  <a:solidFill>
                    <a:srgbClr val="9C5043"/>
                  </a:solidFill>
                  <a:latin typeface="Arial" panose="020B0604020202020204" pitchFamily="34" charset="0"/>
                  <a:ea typeface="Tahoma" panose="020B0604030504040204" pitchFamily="34" charset="0"/>
                  <a:cs typeface="Arial" panose="020B0604020202020204" pitchFamily="34" charset="0"/>
                </a:rPr>
                <a:t>A. Là hai phần hoạt động độc lập.</a:t>
              </a:r>
              <a:endParaRPr lang="en-US" sz="36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300">
                  <a:solidFill>
                    <a:srgbClr val="9C5043"/>
                  </a:solidFill>
                  <a:latin typeface="Arial" panose="020B0604020202020204" pitchFamily="34" charset="0"/>
                  <a:ea typeface="Tahoma" panose="020B0604030504040204" pitchFamily="34" charset="0"/>
                  <a:cs typeface="Arial" panose="020B0604020202020204" pitchFamily="34" charset="0"/>
                </a:rPr>
                <a:t>B. Phần cứng cần phần mềm để hoạt động; phần mềm có thể hoạt động độc lập.</a:t>
              </a:r>
              <a:endParaRPr lang="en-US" sz="33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Câu 4: Mối quan hệ giữa phần cứng và phần mềm của máy tính là gì?</a:t>
                </a:r>
                <a:endParaRPr lang="en-US" sz="5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709237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C. Truy cập vào liên kết từ người lạ.</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A. Sử dụng khăn khô hoặc chổi nhỏ để vệ sinh bàn phím.</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3750">
                  <a:solidFill>
                    <a:srgbClr val="9C5043"/>
                  </a:solidFill>
                  <a:latin typeface="Arial" panose="020B0604020202020204" pitchFamily="34" charset="0"/>
                  <a:ea typeface="Tahoma" panose="020B0604030504040204" pitchFamily="34" charset="0"/>
                  <a:cs typeface="Arial" panose="020B0604020202020204" pitchFamily="34" charset="0"/>
                </a:rPr>
                <a:t>B. Gõ bàn phím nhẹ nhàng, dứt khoát.</a:t>
              </a:r>
              <a:endParaRPr lang="en-US" sz="375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50">
                  <a:solidFill>
                    <a:srgbClr val="9C5043"/>
                  </a:solidFill>
                  <a:latin typeface="Arial" panose="020B0604020202020204" pitchFamily="34" charset="0"/>
                  <a:ea typeface="Tahoma" panose="020B0604030504040204" pitchFamily="34" charset="0"/>
                  <a:cs typeface="Tahoma" panose="020B0604030504040204" pitchFamily="34" charset="0"/>
                </a:rPr>
                <a:t>D. Để máy tính ở nơi khô ráo, thoáng mát.</a:t>
              </a:r>
              <a:endParaRPr lang="en-US" sz="375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Câu 5: Đâu là thao tác </a:t>
                </a:r>
                <a:r>
                  <a:rPr lang="en-US" sz="5400" b="1" i="1">
                    <a:solidFill>
                      <a:prstClr val="black">
                        <a:lumMod val="95000"/>
                        <a:lumOff val="5000"/>
                      </a:prstClr>
                    </a:solidFill>
                    <a:latin typeface="Arial" panose="020B0604020202020204" pitchFamily="34" charset="0"/>
                    <a:ea typeface="Tahoma" panose="020B0604030504040204" pitchFamily="34" charset="0"/>
                    <a:cs typeface="Arial" panose="020B0604020202020204" pitchFamily="34" charset="0"/>
                  </a:rPr>
                  <a:t>không</a:t>
                </a:r>
                <a:r>
                  <a:rPr lang="en-US" sz="5400" b="1">
                    <a:solidFill>
                      <a:prstClr val="white"/>
                    </a:solidFill>
                    <a:latin typeface="Arial" panose="020B0604020202020204" pitchFamily="34" charset="0"/>
                    <a:ea typeface="Tahoma" panose="020B0604030504040204" pitchFamily="34" charset="0"/>
                    <a:cs typeface="Arial" panose="020B0604020202020204" pitchFamily="34" charset="0"/>
                  </a:rPr>
                  <a:t> đúng khi sử dụng máy tính? </a:t>
                </a:r>
                <a:endParaRPr lang="en-US" sz="5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b="1" dirty="0">
                  <a:solidFill>
                    <a:prstClr val="white"/>
                  </a:solidFill>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269620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9" name="Group 8">
            <a:extLst>
              <a:ext uri="{FF2B5EF4-FFF2-40B4-BE49-F238E27FC236}">
                <a16:creationId xmlns:a16="http://schemas.microsoft.com/office/drawing/2014/main" id="{CC468DAF-D8A7-4625-921F-6437C5E7441F}"/>
              </a:ext>
            </a:extLst>
          </p:cNvPr>
          <p:cNvGrpSpPr/>
          <p:nvPr/>
        </p:nvGrpSpPr>
        <p:grpSpPr>
          <a:xfrm>
            <a:off x="3344942" y="405053"/>
            <a:ext cx="10698166" cy="1368251"/>
            <a:chOff x="3344942" y="405053"/>
            <a:chExt cx="10698166" cy="1368251"/>
          </a:xfrm>
        </p:grpSpPr>
        <p:grpSp>
          <p:nvGrpSpPr>
            <p:cNvPr id="10" name="Group 4">
              <a:extLst>
                <a:ext uri="{FF2B5EF4-FFF2-40B4-BE49-F238E27FC236}">
                  <a16:creationId xmlns:a16="http://schemas.microsoft.com/office/drawing/2014/main" id="{45EEC744-A34B-BF04-2064-4F9498C19246}"/>
                </a:ext>
              </a:extLst>
            </p:cNvPr>
            <p:cNvGrpSpPr/>
            <p:nvPr/>
          </p:nvGrpSpPr>
          <p:grpSpPr>
            <a:xfrm>
              <a:off x="3344942" y="405053"/>
              <a:ext cx="10698166" cy="1368251"/>
              <a:chOff x="0" y="0"/>
              <a:chExt cx="5163578" cy="660400"/>
            </a:xfrm>
            <a:solidFill>
              <a:schemeClr val="bg1"/>
            </a:solidFill>
          </p:grpSpPr>
          <p:sp>
            <p:nvSpPr>
              <p:cNvPr id="49" name="Freeform 5">
                <a:extLst>
                  <a:ext uri="{FF2B5EF4-FFF2-40B4-BE49-F238E27FC236}">
                    <a16:creationId xmlns:a16="http://schemas.microsoft.com/office/drawing/2014/main" id="{17D3B6C5-9C5D-CA3F-65C9-3A36459A1D0B}"/>
                  </a:ext>
                </a:extLst>
              </p:cNvPr>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47" name="Picture 24">
              <a:extLst>
                <a:ext uri="{FF2B5EF4-FFF2-40B4-BE49-F238E27FC236}">
                  <a16:creationId xmlns:a16="http://schemas.microsoft.com/office/drawing/2014/main" id="{73B240FC-F526-2689-2691-782E5822D7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sp>
          <p:nvSpPr>
            <p:cNvPr id="48" name="TextBox 31">
              <a:extLst>
                <a:ext uri="{FF2B5EF4-FFF2-40B4-BE49-F238E27FC236}">
                  <a16:creationId xmlns:a16="http://schemas.microsoft.com/office/drawing/2014/main" id="{16CDF530-B649-C8B9-61C4-35A55A1191DC}"/>
                </a:ext>
              </a:extLst>
            </p:cNvPr>
            <p:cNvSpPr txBox="1"/>
            <p:nvPr/>
          </p:nvSpPr>
          <p:spPr>
            <a:xfrm>
              <a:off x="3735202" y="1048054"/>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VẬN DỤNG</a:t>
              </a:r>
            </a:p>
          </p:txBody>
        </p:sp>
      </p:grpSp>
      <p:sp>
        <p:nvSpPr>
          <p:cNvPr id="50" name="Rectangle: Rounded Corners 49">
            <a:extLst>
              <a:ext uri="{FF2B5EF4-FFF2-40B4-BE49-F238E27FC236}">
                <a16:creationId xmlns:a16="http://schemas.microsoft.com/office/drawing/2014/main" id="{DD70C7E4-0E85-8689-C348-895ADD2EA4D2}"/>
              </a:ext>
            </a:extLst>
          </p:cNvPr>
          <p:cNvSpPr/>
          <p:nvPr/>
        </p:nvSpPr>
        <p:spPr>
          <a:xfrm>
            <a:off x="1371600" y="2533250"/>
            <a:ext cx="15544800" cy="11003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Câu 1: Hãy kể một số phần cứng hỗ trợ việc học trực tuyến.</a:t>
            </a:r>
          </a:p>
        </p:txBody>
      </p:sp>
      <p:grpSp>
        <p:nvGrpSpPr>
          <p:cNvPr id="56" name="Group 55">
            <a:extLst>
              <a:ext uri="{FF2B5EF4-FFF2-40B4-BE49-F238E27FC236}">
                <a16:creationId xmlns:a16="http://schemas.microsoft.com/office/drawing/2014/main" id="{EE5E3862-A98B-2F14-96DA-EF3E212961B3}"/>
              </a:ext>
            </a:extLst>
          </p:cNvPr>
          <p:cNvGrpSpPr/>
          <p:nvPr/>
        </p:nvGrpSpPr>
        <p:grpSpPr>
          <a:xfrm>
            <a:off x="-188496" y="5942011"/>
            <a:ext cx="4032813" cy="3845893"/>
            <a:chOff x="335011" y="5753100"/>
            <a:chExt cx="4032813" cy="3845893"/>
          </a:xfrm>
        </p:grpSpPr>
        <p:pic>
          <p:nvPicPr>
            <p:cNvPr id="51" name="Picture 50">
              <a:extLst>
                <a:ext uri="{FF2B5EF4-FFF2-40B4-BE49-F238E27FC236}">
                  <a16:creationId xmlns:a16="http://schemas.microsoft.com/office/drawing/2014/main" id="{835F975F-29EB-F7BE-D337-8DB4161090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171" y="5753100"/>
              <a:ext cx="3181046" cy="3181046"/>
            </a:xfrm>
            <a:prstGeom prst="rect">
              <a:avLst/>
            </a:prstGeom>
          </p:spPr>
        </p:pic>
        <p:sp>
          <p:nvSpPr>
            <p:cNvPr id="55" name="TextBox 54">
              <a:extLst>
                <a:ext uri="{FF2B5EF4-FFF2-40B4-BE49-F238E27FC236}">
                  <a16:creationId xmlns:a16="http://schemas.microsoft.com/office/drawing/2014/main" id="{5299801C-69B5-6156-F1C4-C301AB7E5939}"/>
                </a:ext>
              </a:extLst>
            </p:cNvPr>
            <p:cNvSpPr txBox="1"/>
            <p:nvPr/>
          </p:nvSpPr>
          <p:spPr>
            <a:xfrm>
              <a:off x="335011" y="9198883"/>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Điện thoại thông minh </a:t>
              </a:r>
            </a:p>
          </p:txBody>
        </p:sp>
      </p:grpSp>
      <p:grpSp>
        <p:nvGrpSpPr>
          <p:cNvPr id="58" name="Group 57">
            <a:extLst>
              <a:ext uri="{FF2B5EF4-FFF2-40B4-BE49-F238E27FC236}">
                <a16:creationId xmlns:a16="http://schemas.microsoft.com/office/drawing/2014/main" id="{6545C7E6-D06B-AEDC-3EF7-7C335B282DF5}"/>
              </a:ext>
            </a:extLst>
          </p:cNvPr>
          <p:cNvGrpSpPr/>
          <p:nvPr/>
        </p:nvGrpSpPr>
        <p:grpSpPr>
          <a:xfrm>
            <a:off x="3844317" y="3898355"/>
            <a:ext cx="4032813" cy="3029896"/>
            <a:chOff x="4912402" y="4087530"/>
            <a:chExt cx="4032813" cy="3029896"/>
          </a:xfrm>
        </p:grpSpPr>
        <p:pic>
          <p:nvPicPr>
            <p:cNvPr id="52" name="Picture 51">
              <a:extLst>
                <a:ext uri="{FF2B5EF4-FFF2-40B4-BE49-F238E27FC236}">
                  <a16:creationId xmlns:a16="http://schemas.microsoft.com/office/drawing/2014/main" id="{962E3D59-9925-C557-D857-2A5380EF54E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5243" b="16463"/>
            <a:stretch/>
          </p:blipFill>
          <p:spPr bwMode="auto">
            <a:xfrm>
              <a:off x="5043618" y="4087530"/>
              <a:ext cx="3770383" cy="2574730"/>
            </a:xfrm>
            <a:prstGeom prst="rect">
              <a:avLst/>
            </a:prstGeom>
            <a:ln>
              <a:noFill/>
            </a:ln>
            <a:extLst>
              <a:ext uri="{53640926-AAD7-44D8-BBD7-CCE9431645EC}">
                <a14:shadowObscured xmlns:a14="http://schemas.microsoft.com/office/drawing/2010/main"/>
              </a:ext>
            </a:extLst>
          </p:spPr>
        </p:pic>
        <p:sp>
          <p:nvSpPr>
            <p:cNvPr id="57" name="TextBox 56">
              <a:extLst>
                <a:ext uri="{FF2B5EF4-FFF2-40B4-BE49-F238E27FC236}">
                  <a16:creationId xmlns:a16="http://schemas.microsoft.com/office/drawing/2014/main" id="{2086323A-89C1-F5DA-5FC9-ED8C14AB07C5}"/>
                </a:ext>
              </a:extLst>
            </p:cNvPr>
            <p:cNvSpPr txBox="1"/>
            <p:nvPr/>
          </p:nvSpPr>
          <p:spPr>
            <a:xfrm>
              <a:off x="4912402" y="6717316"/>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Máy tính xách tay</a:t>
              </a:r>
            </a:p>
          </p:txBody>
        </p:sp>
      </p:grpSp>
      <p:grpSp>
        <p:nvGrpSpPr>
          <p:cNvPr id="60" name="Group 59">
            <a:extLst>
              <a:ext uri="{FF2B5EF4-FFF2-40B4-BE49-F238E27FC236}">
                <a16:creationId xmlns:a16="http://schemas.microsoft.com/office/drawing/2014/main" id="{ED97D61F-7C95-628C-5FB6-61D54569039D}"/>
              </a:ext>
            </a:extLst>
          </p:cNvPr>
          <p:cNvGrpSpPr/>
          <p:nvPr/>
        </p:nvGrpSpPr>
        <p:grpSpPr>
          <a:xfrm>
            <a:off x="9806042" y="3909731"/>
            <a:ext cx="4104454" cy="3384965"/>
            <a:chOff x="12270443" y="4300733"/>
            <a:chExt cx="4104454" cy="3384965"/>
          </a:xfrm>
        </p:grpSpPr>
        <p:pic>
          <p:nvPicPr>
            <p:cNvPr id="53" name="Picture 52">
              <a:extLst>
                <a:ext uri="{FF2B5EF4-FFF2-40B4-BE49-F238E27FC236}">
                  <a16:creationId xmlns:a16="http://schemas.microsoft.com/office/drawing/2014/main" id="{1639F36D-62E4-005F-A236-437F912C7F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70443" y="4300733"/>
              <a:ext cx="4086257" cy="2616638"/>
            </a:xfrm>
            <a:prstGeom prst="rect">
              <a:avLst/>
            </a:prstGeom>
          </p:spPr>
        </p:pic>
        <p:sp>
          <p:nvSpPr>
            <p:cNvPr id="59" name="TextBox 58">
              <a:extLst>
                <a:ext uri="{FF2B5EF4-FFF2-40B4-BE49-F238E27FC236}">
                  <a16:creationId xmlns:a16="http://schemas.microsoft.com/office/drawing/2014/main" id="{9A97AA1C-20F8-A087-9B50-A08A8A53236D}"/>
                </a:ext>
              </a:extLst>
            </p:cNvPr>
            <p:cNvSpPr txBox="1"/>
            <p:nvPr/>
          </p:nvSpPr>
          <p:spPr>
            <a:xfrm>
              <a:off x="12342084" y="7285588"/>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Loa </a:t>
              </a:r>
            </a:p>
          </p:txBody>
        </p:sp>
      </p:grpSp>
      <p:grpSp>
        <p:nvGrpSpPr>
          <p:cNvPr id="62" name="Group 61">
            <a:extLst>
              <a:ext uri="{FF2B5EF4-FFF2-40B4-BE49-F238E27FC236}">
                <a16:creationId xmlns:a16="http://schemas.microsoft.com/office/drawing/2014/main" id="{8E70E866-9425-E95A-BEB1-924E89F1D6C9}"/>
              </a:ext>
            </a:extLst>
          </p:cNvPr>
          <p:cNvGrpSpPr/>
          <p:nvPr/>
        </p:nvGrpSpPr>
        <p:grpSpPr>
          <a:xfrm>
            <a:off x="6548811" y="6736726"/>
            <a:ext cx="4032813" cy="3454104"/>
            <a:chOff x="8309271" y="6627898"/>
            <a:chExt cx="4032813" cy="3454104"/>
          </a:xfrm>
        </p:grpSpPr>
        <p:pic>
          <p:nvPicPr>
            <p:cNvPr id="54" name="Picture 53">
              <a:extLst>
                <a:ext uri="{FF2B5EF4-FFF2-40B4-BE49-F238E27FC236}">
                  <a16:creationId xmlns:a16="http://schemas.microsoft.com/office/drawing/2014/main" id="{25816543-3682-ABEC-7956-B6659A0D91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8660" y="6627898"/>
              <a:ext cx="3181046" cy="3181046"/>
            </a:xfrm>
            <a:prstGeom prst="rect">
              <a:avLst/>
            </a:prstGeom>
          </p:spPr>
        </p:pic>
        <p:sp>
          <p:nvSpPr>
            <p:cNvPr id="61" name="TextBox 60">
              <a:extLst>
                <a:ext uri="{FF2B5EF4-FFF2-40B4-BE49-F238E27FC236}">
                  <a16:creationId xmlns:a16="http://schemas.microsoft.com/office/drawing/2014/main" id="{7DB09176-E1D5-53D7-FFDC-C51608D51244}"/>
                </a:ext>
              </a:extLst>
            </p:cNvPr>
            <p:cNvSpPr txBox="1"/>
            <p:nvPr/>
          </p:nvSpPr>
          <p:spPr>
            <a:xfrm>
              <a:off x="8309271" y="9681892"/>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Micro</a:t>
              </a:r>
            </a:p>
          </p:txBody>
        </p:sp>
      </p:grpSp>
      <p:grpSp>
        <p:nvGrpSpPr>
          <p:cNvPr id="10241" name="Group 10240">
            <a:extLst>
              <a:ext uri="{FF2B5EF4-FFF2-40B4-BE49-F238E27FC236}">
                <a16:creationId xmlns:a16="http://schemas.microsoft.com/office/drawing/2014/main" id="{15D8EBCD-6ACD-B5B5-57F2-9D0959BB71AA}"/>
              </a:ext>
            </a:extLst>
          </p:cNvPr>
          <p:cNvGrpSpPr/>
          <p:nvPr/>
        </p:nvGrpSpPr>
        <p:grpSpPr>
          <a:xfrm>
            <a:off x="13104953" y="7094641"/>
            <a:ext cx="4032813" cy="2987361"/>
            <a:chOff x="13104953" y="7094641"/>
            <a:chExt cx="4032813" cy="2987361"/>
          </a:xfrm>
        </p:grpSpPr>
        <p:pic>
          <p:nvPicPr>
            <p:cNvPr id="63" name="Picture 62">
              <a:extLst>
                <a:ext uri="{FF2B5EF4-FFF2-40B4-BE49-F238E27FC236}">
                  <a16:creationId xmlns:a16="http://schemas.microsoft.com/office/drawing/2014/main" id="{1B11FBB9-F55D-6C8E-8759-FB617E436F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69869" y="7094641"/>
              <a:ext cx="2762685" cy="2372038"/>
            </a:xfrm>
            <a:prstGeom prst="rect">
              <a:avLst/>
            </a:prstGeom>
          </p:spPr>
        </p:pic>
        <p:sp>
          <p:nvSpPr>
            <p:cNvPr id="10240" name="TextBox 10239">
              <a:extLst>
                <a:ext uri="{FF2B5EF4-FFF2-40B4-BE49-F238E27FC236}">
                  <a16:creationId xmlns:a16="http://schemas.microsoft.com/office/drawing/2014/main" id="{1CFB6226-B188-A803-C161-836687198907}"/>
                </a:ext>
              </a:extLst>
            </p:cNvPr>
            <p:cNvSpPr txBox="1"/>
            <p:nvPr/>
          </p:nvSpPr>
          <p:spPr>
            <a:xfrm>
              <a:off x="13104953" y="9681892"/>
              <a:ext cx="403281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webcam</a:t>
              </a:r>
            </a:p>
          </p:txBody>
        </p:sp>
      </p:grpSp>
    </p:spTree>
    <p:extLst>
      <p:ext uri="{BB962C8B-B14F-4D97-AF65-F5344CB8AC3E}">
        <p14:creationId xmlns:p14="http://schemas.microsoft.com/office/powerpoint/2010/main" val="1420952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580">
                                          <p:stCondLst>
                                            <p:cond delay="0"/>
                                          </p:stCondLst>
                                        </p:cTn>
                                        <p:tgtEl>
                                          <p:spTgt spid="56"/>
                                        </p:tgtEl>
                                      </p:cBhvr>
                                    </p:animEffect>
                                    <p:anim calcmode="lin" valueType="num">
                                      <p:cBhvr>
                                        <p:cTn id="2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5" dur="26">
                                          <p:stCondLst>
                                            <p:cond delay="650"/>
                                          </p:stCondLst>
                                        </p:cTn>
                                        <p:tgtEl>
                                          <p:spTgt spid="56"/>
                                        </p:tgtEl>
                                      </p:cBhvr>
                                      <p:to x="100000" y="60000"/>
                                    </p:animScale>
                                    <p:animScale>
                                      <p:cBhvr>
                                        <p:cTn id="26" dur="166" decel="50000">
                                          <p:stCondLst>
                                            <p:cond delay="676"/>
                                          </p:stCondLst>
                                        </p:cTn>
                                        <p:tgtEl>
                                          <p:spTgt spid="56"/>
                                        </p:tgtEl>
                                      </p:cBhvr>
                                      <p:to x="100000" y="100000"/>
                                    </p:animScale>
                                    <p:animScale>
                                      <p:cBhvr>
                                        <p:cTn id="27" dur="26">
                                          <p:stCondLst>
                                            <p:cond delay="1312"/>
                                          </p:stCondLst>
                                        </p:cTn>
                                        <p:tgtEl>
                                          <p:spTgt spid="56"/>
                                        </p:tgtEl>
                                      </p:cBhvr>
                                      <p:to x="100000" y="80000"/>
                                    </p:animScale>
                                    <p:animScale>
                                      <p:cBhvr>
                                        <p:cTn id="28" dur="166" decel="50000">
                                          <p:stCondLst>
                                            <p:cond delay="1338"/>
                                          </p:stCondLst>
                                        </p:cTn>
                                        <p:tgtEl>
                                          <p:spTgt spid="56"/>
                                        </p:tgtEl>
                                      </p:cBhvr>
                                      <p:to x="100000" y="100000"/>
                                    </p:animScale>
                                    <p:animScale>
                                      <p:cBhvr>
                                        <p:cTn id="29" dur="26">
                                          <p:stCondLst>
                                            <p:cond delay="1642"/>
                                          </p:stCondLst>
                                        </p:cTn>
                                        <p:tgtEl>
                                          <p:spTgt spid="56"/>
                                        </p:tgtEl>
                                      </p:cBhvr>
                                      <p:to x="100000" y="90000"/>
                                    </p:animScale>
                                    <p:animScale>
                                      <p:cBhvr>
                                        <p:cTn id="30" dur="166" decel="50000">
                                          <p:stCondLst>
                                            <p:cond delay="1668"/>
                                          </p:stCondLst>
                                        </p:cTn>
                                        <p:tgtEl>
                                          <p:spTgt spid="56"/>
                                        </p:tgtEl>
                                      </p:cBhvr>
                                      <p:to x="100000" y="100000"/>
                                    </p:animScale>
                                    <p:animScale>
                                      <p:cBhvr>
                                        <p:cTn id="31" dur="26">
                                          <p:stCondLst>
                                            <p:cond delay="1808"/>
                                          </p:stCondLst>
                                        </p:cTn>
                                        <p:tgtEl>
                                          <p:spTgt spid="56"/>
                                        </p:tgtEl>
                                      </p:cBhvr>
                                      <p:to x="100000" y="95000"/>
                                    </p:animScale>
                                    <p:animScale>
                                      <p:cBhvr>
                                        <p:cTn id="32" dur="166" decel="50000">
                                          <p:stCondLst>
                                            <p:cond delay="1834"/>
                                          </p:stCondLst>
                                        </p:cTn>
                                        <p:tgtEl>
                                          <p:spTgt spid="5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down)">
                                      <p:cBhvr>
                                        <p:cTn id="37" dur="580">
                                          <p:stCondLst>
                                            <p:cond delay="0"/>
                                          </p:stCondLst>
                                        </p:cTn>
                                        <p:tgtEl>
                                          <p:spTgt spid="58"/>
                                        </p:tgtEl>
                                      </p:cBhvr>
                                    </p:animEffect>
                                    <p:anim calcmode="lin" valueType="num">
                                      <p:cBhvr>
                                        <p:cTn id="38"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3" dur="26">
                                          <p:stCondLst>
                                            <p:cond delay="650"/>
                                          </p:stCondLst>
                                        </p:cTn>
                                        <p:tgtEl>
                                          <p:spTgt spid="58"/>
                                        </p:tgtEl>
                                      </p:cBhvr>
                                      <p:to x="100000" y="60000"/>
                                    </p:animScale>
                                    <p:animScale>
                                      <p:cBhvr>
                                        <p:cTn id="44" dur="166" decel="50000">
                                          <p:stCondLst>
                                            <p:cond delay="676"/>
                                          </p:stCondLst>
                                        </p:cTn>
                                        <p:tgtEl>
                                          <p:spTgt spid="58"/>
                                        </p:tgtEl>
                                      </p:cBhvr>
                                      <p:to x="100000" y="100000"/>
                                    </p:animScale>
                                    <p:animScale>
                                      <p:cBhvr>
                                        <p:cTn id="45" dur="26">
                                          <p:stCondLst>
                                            <p:cond delay="1312"/>
                                          </p:stCondLst>
                                        </p:cTn>
                                        <p:tgtEl>
                                          <p:spTgt spid="58"/>
                                        </p:tgtEl>
                                      </p:cBhvr>
                                      <p:to x="100000" y="80000"/>
                                    </p:animScale>
                                    <p:animScale>
                                      <p:cBhvr>
                                        <p:cTn id="46" dur="166" decel="50000">
                                          <p:stCondLst>
                                            <p:cond delay="1338"/>
                                          </p:stCondLst>
                                        </p:cTn>
                                        <p:tgtEl>
                                          <p:spTgt spid="58"/>
                                        </p:tgtEl>
                                      </p:cBhvr>
                                      <p:to x="100000" y="100000"/>
                                    </p:animScale>
                                    <p:animScale>
                                      <p:cBhvr>
                                        <p:cTn id="47" dur="26">
                                          <p:stCondLst>
                                            <p:cond delay="1642"/>
                                          </p:stCondLst>
                                        </p:cTn>
                                        <p:tgtEl>
                                          <p:spTgt spid="58"/>
                                        </p:tgtEl>
                                      </p:cBhvr>
                                      <p:to x="100000" y="90000"/>
                                    </p:animScale>
                                    <p:animScale>
                                      <p:cBhvr>
                                        <p:cTn id="48" dur="166" decel="50000">
                                          <p:stCondLst>
                                            <p:cond delay="1668"/>
                                          </p:stCondLst>
                                        </p:cTn>
                                        <p:tgtEl>
                                          <p:spTgt spid="58"/>
                                        </p:tgtEl>
                                      </p:cBhvr>
                                      <p:to x="100000" y="100000"/>
                                    </p:animScale>
                                    <p:animScale>
                                      <p:cBhvr>
                                        <p:cTn id="49" dur="26">
                                          <p:stCondLst>
                                            <p:cond delay="1808"/>
                                          </p:stCondLst>
                                        </p:cTn>
                                        <p:tgtEl>
                                          <p:spTgt spid="58"/>
                                        </p:tgtEl>
                                      </p:cBhvr>
                                      <p:to x="100000" y="95000"/>
                                    </p:animScale>
                                    <p:animScale>
                                      <p:cBhvr>
                                        <p:cTn id="50" dur="166" decel="50000">
                                          <p:stCondLst>
                                            <p:cond delay="1834"/>
                                          </p:stCondLst>
                                        </p:cTn>
                                        <p:tgtEl>
                                          <p:spTgt spid="58"/>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down)">
                                      <p:cBhvr>
                                        <p:cTn id="55" dur="580">
                                          <p:stCondLst>
                                            <p:cond delay="0"/>
                                          </p:stCondLst>
                                        </p:cTn>
                                        <p:tgtEl>
                                          <p:spTgt spid="62"/>
                                        </p:tgtEl>
                                      </p:cBhvr>
                                    </p:animEffect>
                                    <p:anim calcmode="lin" valueType="num">
                                      <p:cBhvr>
                                        <p:cTn id="5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61" dur="26">
                                          <p:stCondLst>
                                            <p:cond delay="650"/>
                                          </p:stCondLst>
                                        </p:cTn>
                                        <p:tgtEl>
                                          <p:spTgt spid="62"/>
                                        </p:tgtEl>
                                      </p:cBhvr>
                                      <p:to x="100000" y="60000"/>
                                    </p:animScale>
                                    <p:animScale>
                                      <p:cBhvr>
                                        <p:cTn id="62" dur="166" decel="50000">
                                          <p:stCondLst>
                                            <p:cond delay="676"/>
                                          </p:stCondLst>
                                        </p:cTn>
                                        <p:tgtEl>
                                          <p:spTgt spid="62"/>
                                        </p:tgtEl>
                                      </p:cBhvr>
                                      <p:to x="100000" y="100000"/>
                                    </p:animScale>
                                    <p:animScale>
                                      <p:cBhvr>
                                        <p:cTn id="63" dur="26">
                                          <p:stCondLst>
                                            <p:cond delay="1312"/>
                                          </p:stCondLst>
                                        </p:cTn>
                                        <p:tgtEl>
                                          <p:spTgt spid="62"/>
                                        </p:tgtEl>
                                      </p:cBhvr>
                                      <p:to x="100000" y="80000"/>
                                    </p:animScale>
                                    <p:animScale>
                                      <p:cBhvr>
                                        <p:cTn id="64" dur="166" decel="50000">
                                          <p:stCondLst>
                                            <p:cond delay="1338"/>
                                          </p:stCondLst>
                                        </p:cTn>
                                        <p:tgtEl>
                                          <p:spTgt spid="62"/>
                                        </p:tgtEl>
                                      </p:cBhvr>
                                      <p:to x="100000" y="100000"/>
                                    </p:animScale>
                                    <p:animScale>
                                      <p:cBhvr>
                                        <p:cTn id="65" dur="26">
                                          <p:stCondLst>
                                            <p:cond delay="1642"/>
                                          </p:stCondLst>
                                        </p:cTn>
                                        <p:tgtEl>
                                          <p:spTgt spid="62"/>
                                        </p:tgtEl>
                                      </p:cBhvr>
                                      <p:to x="100000" y="90000"/>
                                    </p:animScale>
                                    <p:animScale>
                                      <p:cBhvr>
                                        <p:cTn id="66" dur="166" decel="50000">
                                          <p:stCondLst>
                                            <p:cond delay="1668"/>
                                          </p:stCondLst>
                                        </p:cTn>
                                        <p:tgtEl>
                                          <p:spTgt spid="62"/>
                                        </p:tgtEl>
                                      </p:cBhvr>
                                      <p:to x="100000" y="100000"/>
                                    </p:animScale>
                                    <p:animScale>
                                      <p:cBhvr>
                                        <p:cTn id="67" dur="26">
                                          <p:stCondLst>
                                            <p:cond delay="1808"/>
                                          </p:stCondLst>
                                        </p:cTn>
                                        <p:tgtEl>
                                          <p:spTgt spid="62"/>
                                        </p:tgtEl>
                                      </p:cBhvr>
                                      <p:to x="100000" y="95000"/>
                                    </p:animScale>
                                    <p:animScale>
                                      <p:cBhvr>
                                        <p:cTn id="68" dur="166" decel="50000">
                                          <p:stCondLst>
                                            <p:cond delay="1834"/>
                                          </p:stCondLst>
                                        </p:cTn>
                                        <p:tgtEl>
                                          <p:spTgt spid="6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down)">
                                      <p:cBhvr>
                                        <p:cTn id="73" dur="580">
                                          <p:stCondLst>
                                            <p:cond delay="0"/>
                                          </p:stCondLst>
                                        </p:cTn>
                                        <p:tgtEl>
                                          <p:spTgt spid="60"/>
                                        </p:tgtEl>
                                      </p:cBhvr>
                                    </p:animEffect>
                                    <p:anim calcmode="lin" valueType="num">
                                      <p:cBhvr>
                                        <p:cTn id="74"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9" dur="26">
                                          <p:stCondLst>
                                            <p:cond delay="650"/>
                                          </p:stCondLst>
                                        </p:cTn>
                                        <p:tgtEl>
                                          <p:spTgt spid="60"/>
                                        </p:tgtEl>
                                      </p:cBhvr>
                                      <p:to x="100000" y="60000"/>
                                    </p:animScale>
                                    <p:animScale>
                                      <p:cBhvr>
                                        <p:cTn id="80" dur="166" decel="50000">
                                          <p:stCondLst>
                                            <p:cond delay="676"/>
                                          </p:stCondLst>
                                        </p:cTn>
                                        <p:tgtEl>
                                          <p:spTgt spid="60"/>
                                        </p:tgtEl>
                                      </p:cBhvr>
                                      <p:to x="100000" y="100000"/>
                                    </p:animScale>
                                    <p:animScale>
                                      <p:cBhvr>
                                        <p:cTn id="81" dur="26">
                                          <p:stCondLst>
                                            <p:cond delay="1312"/>
                                          </p:stCondLst>
                                        </p:cTn>
                                        <p:tgtEl>
                                          <p:spTgt spid="60"/>
                                        </p:tgtEl>
                                      </p:cBhvr>
                                      <p:to x="100000" y="80000"/>
                                    </p:animScale>
                                    <p:animScale>
                                      <p:cBhvr>
                                        <p:cTn id="82" dur="166" decel="50000">
                                          <p:stCondLst>
                                            <p:cond delay="1338"/>
                                          </p:stCondLst>
                                        </p:cTn>
                                        <p:tgtEl>
                                          <p:spTgt spid="60"/>
                                        </p:tgtEl>
                                      </p:cBhvr>
                                      <p:to x="100000" y="100000"/>
                                    </p:animScale>
                                    <p:animScale>
                                      <p:cBhvr>
                                        <p:cTn id="83" dur="26">
                                          <p:stCondLst>
                                            <p:cond delay="1642"/>
                                          </p:stCondLst>
                                        </p:cTn>
                                        <p:tgtEl>
                                          <p:spTgt spid="60"/>
                                        </p:tgtEl>
                                      </p:cBhvr>
                                      <p:to x="100000" y="90000"/>
                                    </p:animScale>
                                    <p:animScale>
                                      <p:cBhvr>
                                        <p:cTn id="84" dur="166" decel="50000">
                                          <p:stCondLst>
                                            <p:cond delay="1668"/>
                                          </p:stCondLst>
                                        </p:cTn>
                                        <p:tgtEl>
                                          <p:spTgt spid="60"/>
                                        </p:tgtEl>
                                      </p:cBhvr>
                                      <p:to x="100000" y="100000"/>
                                    </p:animScale>
                                    <p:animScale>
                                      <p:cBhvr>
                                        <p:cTn id="85" dur="26">
                                          <p:stCondLst>
                                            <p:cond delay="1808"/>
                                          </p:stCondLst>
                                        </p:cTn>
                                        <p:tgtEl>
                                          <p:spTgt spid="60"/>
                                        </p:tgtEl>
                                      </p:cBhvr>
                                      <p:to x="100000" y="95000"/>
                                    </p:animScale>
                                    <p:animScale>
                                      <p:cBhvr>
                                        <p:cTn id="86" dur="166" decel="50000">
                                          <p:stCondLst>
                                            <p:cond delay="1834"/>
                                          </p:stCondLst>
                                        </p:cTn>
                                        <p:tgtEl>
                                          <p:spTgt spid="60"/>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0241"/>
                                        </p:tgtEl>
                                        <p:attrNameLst>
                                          <p:attrName>style.visibility</p:attrName>
                                        </p:attrNameLst>
                                      </p:cBhvr>
                                      <p:to>
                                        <p:strVal val="visible"/>
                                      </p:to>
                                    </p:set>
                                    <p:animEffect transition="in" filter="wipe(down)">
                                      <p:cBhvr>
                                        <p:cTn id="91" dur="580">
                                          <p:stCondLst>
                                            <p:cond delay="0"/>
                                          </p:stCondLst>
                                        </p:cTn>
                                        <p:tgtEl>
                                          <p:spTgt spid="10241"/>
                                        </p:tgtEl>
                                      </p:cBhvr>
                                    </p:animEffect>
                                    <p:anim calcmode="lin" valueType="num">
                                      <p:cBhvr>
                                        <p:cTn id="92" dur="1822" tmFilter="0,0; 0.14,0.36; 0.43,0.73; 0.71,0.91; 1.0,1.0">
                                          <p:stCondLst>
                                            <p:cond delay="0"/>
                                          </p:stCondLst>
                                        </p:cTn>
                                        <p:tgtEl>
                                          <p:spTgt spid="1024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024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024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024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0241"/>
                                        </p:tgtEl>
                                        <p:attrNameLst>
                                          <p:attrName>ppt_y</p:attrName>
                                        </p:attrNameLst>
                                      </p:cBhvr>
                                      <p:tavLst>
                                        <p:tav tm="0" fmla="#ppt_y-sin(pi*$)/81">
                                          <p:val>
                                            <p:fltVal val="0"/>
                                          </p:val>
                                        </p:tav>
                                        <p:tav tm="100000">
                                          <p:val>
                                            <p:fltVal val="1"/>
                                          </p:val>
                                        </p:tav>
                                      </p:tavLst>
                                    </p:anim>
                                    <p:animScale>
                                      <p:cBhvr>
                                        <p:cTn id="97" dur="26">
                                          <p:stCondLst>
                                            <p:cond delay="650"/>
                                          </p:stCondLst>
                                        </p:cTn>
                                        <p:tgtEl>
                                          <p:spTgt spid="10241"/>
                                        </p:tgtEl>
                                      </p:cBhvr>
                                      <p:to x="100000" y="60000"/>
                                    </p:animScale>
                                    <p:animScale>
                                      <p:cBhvr>
                                        <p:cTn id="98" dur="166" decel="50000">
                                          <p:stCondLst>
                                            <p:cond delay="676"/>
                                          </p:stCondLst>
                                        </p:cTn>
                                        <p:tgtEl>
                                          <p:spTgt spid="10241"/>
                                        </p:tgtEl>
                                      </p:cBhvr>
                                      <p:to x="100000" y="100000"/>
                                    </p:animScale>
                                    <p:animScale>
                                      <p:cBhvr>
                                        <p:cTn id="99" dur="26">
                                          <p:stCondLst>
                                            <p:cond delay="1312"/>
                                          </p:stCondLst>
                                        </p:cTn>
                                        <p:tgtEl>
                                          <p:spTgt spid="10241"/>
                                        </p:tgtEl>
                                      </p:cBhvr>
                                      <p:to x="100000" y="80000"/>
                                    </p:animScale>
                                    <p:animScale>
                                      <p:cBhvr>
                                        <p:cTn id="100" dur="166" decel="50000">
                                          <p:stCondLst>
                                            <p:cond delay="1338"/>
                                          </p:stCondLst>
                                        </p:cTn>
                                        <p:tgtEl>
                                          <p:spTgt spid="10241"/>
                                        </p:tgtEl>
                                      </p:cBhvr>
                                      <p:to x="100000" y="100000"/>
                                    </p:animScale>
                                    <p:animScale>
                                      <p:cBhvr>
                                        <p:cTn id="101" dur="26">
                                          <p:stCondLst>
                                            <p:cond delay="1642"/>
                                          </p:stCondLst>
                                        </p:cTn>
                                        <p:tgtEl>
                                          <p:spTgt spid="10241"/>
                                        </p:tgtEl>
                                      </p:cBhvr>
                                      <p:to x="100000" y="90000"/>
                                    </p:animScale>
                                    <p:animScale>
                                      <p:cBhvr>
                                        <p:cTn id="102" dur="166" decel="50000">
                                          <p:stCondLst>
                                            <p:cond delay="1668"/>
                                          </p:stCondLst>
                                        </p:cTn>
                                        <p:tgtEl>
                                          <p:spTgt spid="10241"/>
                                        </p:tgtEl>
                                      </p:cBhvr>
                                      <p:to x="100000" y="100000"/>
                                    </p:animScale>
                                    <p:animScale>
                                      <p:cBhvr>
                                        <p:cTn id="103" dur="26">
                                          <p:stCondLst>
                                            <p:cond delay="1808"/>
                                          </p:stCondLst>
                                        </p:cTn>
                                        <p:tgtEl>
                                          <p:spTgt spid="10241"/>
                                        </p:tgtEl>
                                      </p:cBhvr>
                                      <p:to x="100000" y="95000"/>
                                    </p:animScale>
                                    <p:animScale>
                                      <p:cBhvr>
                                        <p:cTn id="104" dur="166" decel="50000">
                                          <p:stCondLst>
                                            <p:cond delay="1834"/>
                                          </p:stCondLst>
                                        </p:cTn>
                                        <p:tgtEl>
                                          <p:spTgt spid="102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9" name="Group 8">
            <a:extLst>
              <a:ext uri="{FF2B5EF4-FFF2-40B4-BE49-F238E27FC236}">
                <a16:creationId xmlns:a16="http://schemas.microsoft.com/office/drawing/2014/main" id="{CC468DAF-D8A7-4625-921F-6437C5E7441F}"/>
              </a:ext>
            </a:extLst>
          </p:cNvPr>
          <p:cNvGrpSpPr/>
          <p:nvPr/>
        </p:nvGrpSpPr>
        <p:grpSpPr>
          <a:xfrm>
            <a:off x="3344942" y="405053"/>
            <a:ext cx="10698166" cy="1368251"/>
            <a:chOff x="3344942" y="405053"/>
            <a:chExt cx="10698166" cy="1368251"/>
          </a:xfrm>
        </p:grpSpPr>
        <p:grpSp>
          <p:nvGrpSpPr>
            <p:cNvPr id="10" name="Group 4">
              <a:extLst>
                <a:ext uri="{FF2B5EF4-FFF2-40B4-BE49-F238E27FC236}">
                  <a16:creationId xmlns:a16="http://schemas.microsoft.com/office/drawing/2014/main" id="{45EEC744-A34B-BF04-2064-4F9498C19246}"/>
                </a:ext>
              </a:extLst>
            </p:cNvPr>
            <p:cNvGrpSpPr/>
            <p:nvPr/>
          </p:nvGrpSpPr>
          <p:grpSpPr>
            <a:xfrm>
              <a:off x="3344942" y="405053"/>
              <a:ext cx="10698166" cy="1368251"/>
              <a:chOff x="0" y="0"/>
              <a:chExt cx="5163578" cy="660400"/>
            </a:xfrm>
            <a:solidFill>
              <a:schemeClr val="bg1"/>
            </a:solidFill>
          </p:grpSpPr>
          <p:sp>
            <p:nvSpPr>
              <p:cNvPr id="49" name="Freeform 5">
                <a:extLst>
                  <a:ext uri="{FF2B5EF4-FFF2-40B4-BE49-F238E27FC236}">
                    <a16:creationId xmlns:a16="http://schemas.microsoft.com/office/drawing/2014/main" id="{17D3B6C5-9C5D-CA3F-65C9-3A36459A1D0B}"/>
                  </a:ext>
                </a:extLst>
              </p:cNvPr>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47" name="Picture 24">
              <a:extLst>
                <a:ext uri="{FF2B5EF4-FFF2-40B4-BE49-F238E27FC236}">
                  <a16:creationId xmlns:a16="http://schemas.microsoft.com/office/drawing/2014/main" id="{73B240FC-F526-2689-2691-782E5822D7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81093" y="704685"/>
              <a:ext cx="733390" cy="733390"/>
            </a:xfrm>
            <a:prstGeom prst="rect">
              <a:avLst/>
            </a:prstGeom>
          </p:spPr>
        </p:pic>
        <p:sp>
          <p:nvSpPr>
            <p:cNvPr id="48" name="TextBox 31">
              <a:extLst>
                <a:ext uri="{FF2B5EF4-FFF2-40B4-BE49-F238E27FC236}">
                  <a16:creationId xmlns:a16="http://schemas.microsoft.com/office/drawing/2014/main" id="{16CDF530-B649-C8B9-61C4-35A55A1191DC}"/>
                </a:ext>
              </a:extLst>
            </p:cNvPr>
            <p:cNvSpPr txBox="1"/>
            <p:nvPr/>
          </p:nvSpPr>
          <p:spPr>
            <a:xfrm>
              <a:off x="3735202" y="1048054"/>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VẬN DỤNG</a:t>
              </a:r>
            </a:p>
          </p:txBody>
        </p:sp>
      </p:grpSp>
      <p:sp>
        <p:nvSpPr>
          <p:cNvPr id="50" name="Rectangle: Rounded Corners 49">
            <a:extLst>
              <a:ext uri="{FF2B5EF4-FFF2-40B4-BE49-F238E27FC236}">
                <a16:creationId xmlns:a16="http://schemas.microsoft.com/office/drawing/2014/main" id="{DD70C7E4-0E85-8689-C348-895ADD2EA4D2}"/>
              </a:ext>
            </a:extLst>
          </p:cNvPr>
          <p:cNvSpPr/>
          <p:nvPr/>
        </p:nvSpPr>
        <p:spPr>
          <a:xfrm>
            <a:off x="1371600" y="2533250"/>
            <a:ext cx="15544800" cy="11003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Câu 2: Hãy kể tên một số phần mềm giúp em học trực tuyến.</a:t>
            </a:r>
          </a:p>
        </p:txBody>
      </p:sp>
      <p:pic>
        <p:nvPicPr>
          <p:cNvPr id="4" name="Picture 3">
            <a:extLst>
              <a:ext uri="{FF2B5EF4-FFF2-40B4-BE49-F238E27FC236}">
                <a16:creationId xmlns:a16="http://schemas.microsoft.com/office/drawing/2014/main" id="{1A7754FA-D4E5-2D2C-A34E-5BBDB2CB47A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4754" y="5234214"/>
            <a:ext cx="2929535" cy="2929535"/>
          </a:xfrm>
          <a:prstGeom prst="rect">
            <a:avLst/>
          </a:prstGeom>
          <a:noFill/>
        </p:spPr>
      </p:pic>
      <p:pic>
        <p:nvPicPr>
          <p:cNvPr id="5" name="Picture 4">
            <a:extLst>
              <a:ext uri="{FF2B5EF4-FFF2-40B4-BE49-F238E27FC236}">
                <a16:creationId xmlns:a16="http://schemas.microsoft.com/office/drawing/2014/main" id="{9A8BB087-31AF-D39F-987E-924E87D5523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20568" y="5232310"/>
            <a:ext cx="3395028" cy="3157208"/>
          </a:xfrm>
          <a:prstGeom prst="rect">
            <a:avLst/>
          </a:prstGeom>
          <a:noFill/>
        </p:spPr>
      </p:pic>
      <p:pic>
        <p:nvPicPr>
          <p:cNvPr id="6" name="Picture 5">
            <a:extLst>
              <a:ext uri="{FF2B5EF4-FFF2-40B4-BE49-F238E27FC236}">
                <a16:creationId xmlns:a16="http://schemas.microsoft.com/office/drawing/2014/main" id="{01C5292E-99DE-1F49-8E47-8B7E9DDB580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246426" y="5488189"/>
            <a:ext cx="3233499" cy="2645451"/>
          </a:xfrm>
          <a:prstGeom prst="rect">
            <a:avLst/>
          </a:prstGeom>
          <a:noFill/>
        </p:spPr>
      </p:pic>
    </p:spTree>
    <p:extLst>
      <p:ext uri="{BB962C8B-B14F-4D97-AF65-F5344CB8AC3E}">
        <p14:creationId xmlns:p14="http://schemas.microsoft.com/office/powerpoint/2010/main" val="505282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8F4F6"/>
        </a:soli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773EB5-7A58-CE51-6E69-2A1194B81942}"/>
              </a:ext>
            </a:extLst>
          </p:cNvPr>
          <p:cNvGrpSpPr/>
          <p:nvPr/>
        </p:nvGrpSpPr>
        <p:grpSpPr>
          <a:xfrm>
            <a:off x="762000" y="850778"/>
            <a:ext cx="16764000" cy="8585443"/>
            <a:chOff x="0" y="0"/>
            <a:chExt cx="3442977" cy="2734145"/>
          </a:xfrm>
        </p:grpSpPr>
        <p:sp>
          <p:nvSpPr>
            <p:cNvPr id="5" name="Freeform 3">
              <a:extLst>
                <a:ext uri="{FF2B5EF4-FFF2-40B4-BE49-F238E27FC236}">
                  <a16:creationId xmlns:a16="http://schemas.microsoft.com/office/drawing/2014/main" id="{BA5D5456-2605-9323-F6C0-BD45C87CE4B5}"/>
                </a:ext>
              </a:extLst>
            </p:cNvPr>
            <p:cNvSpPr/>
            <p:nvPr/>
          </p:nvSpPr>
          <p:spPr>
            <a:xfrm>
              <a:off x="0" y="0"/>
              <a:ext cx="3442977" cy="2734145"/>
            </a:xfrm>
            <a:custGeom>
              <a:avLst/>
              <a:gdLst/>
              <a:ahLst/>
              <a:cxnLst/>
              <a:rect l="l" t="t" r="r" b="b"/>
              <a:pathLst>
                <a:path w="3442977" h="2734145">
                  <a:moveTo>
                    <a:pt x="3318517" y="2734145"/>
                  </a:moveTo>
                  <a:lnTo>
                    <a:pt x="124460" y="2734145"/>
                  </a:lnTo>
                  <a:cubicBezTo>
                    <a:pt x="55880" y="2734145"/>
                    <a:pt x="0" y="2678265"/>
                    <a:pt x="0" y="2609685"/>
                  </a:cubicBezTo>
                  <a:lnTo>
                    <a:pt x="0" y="124460"/>
                  </a:lnTo>
                  <a:cubicBezTo>
                    <a:pt x="0" y="55880"/>
                    <a:pt x="55880" y="0"/>
                    <a:pt x="124460" y="0"/>
                  </a:cubicBezTo>
                  <a:lnTo>
                    <a:pt x="3318517" y="0"/>
                  </a:lnTo>
                  <a:cubicBezTo>
                    <a:pt x="3387097" y="0"/>
                    <a:pt x="3442977" y="55880"/>
                    <a:pt x="3442977" y="124460"/>
                  </a:cubicBezTo>
                  <a:lnTo>
                    <a:pt x="3442977" y="2609685"/>
                  </a:lnTo>
                  <a:cubicBezTo>
                    <a:pt x="3442977" y="2678265"/>
                    <a:pt x="3387097" y="2734145"/>
                    <a:pt x="3318517" y="2734145"/>
                  </a:cubicBezTo>
                  <a:close/>
                </a:path>
              </a:pathLst>
            </a:custGeom>
            <a:solidFill>
              <a:srgbClr val="FFFFFF"/>
            </a:solidFill>
          </p:spPr>
        </p:sp>
      </p:grpSp>
      <p:pic>
        <p:nvPicPr>
          <p:cNvPr id="6" name="Picture 4">
            <a:extLst>
              <a:ext uri="{FF2B5EF4-FFF2-40B4-BE49-F238E27FC236}">
                <a16:creationId xmlns:a16="http://schemas.microsoft.com/office/drawing/2014/main" id="{0400C5D3-4801-7FA1-F92F-30A4E43857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94" y="114300"/>
            <a:ext cx="2420309" cy="2420309"/>
          </a:xfrm>
          <a:prstGeom prst="rect">
            <a:avLst/>
          </a:prstGeom>
        </p:spPr>
      </p:pic>
      <p:pic>
        <p:nvPicPr>
          <p:cNvPr id="9" name="Picture 5">
            <a:extLst>
              <a:ext uri="{FF2B5EF4-FFF2-40B4-BE49-F238E27FC236}">
                <a16:creationId xmlns:a16="http://schemas.microsoft.com/office/drawing/2014/main" id="{E55890DD-36EF-0B1C-2E2E-16A0F51657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73200" y="135909"/>
            <a:ext cx="1723719" cy="971747"/>
          </a:xfrm>
          <a:prstGeom prst="rect">
            <a:avLst/>
          </a:prstGeom>
        </p:spPr>
      </p:pic>
      <p:pic>
        <p:nvPicPr>
          <p:cNvPr id="10" name="Picture 6">
            <a:extLst>
              <a:ext uri="{FF2B5EF4-FFF2-40B4-BE49-F238E27FC236}">
                <a16:creationId xmlns:a16="http://schemas.microsoft.com/office/drawing/2014/main" id="{1CCE973C-1C34-7540-C3FC-385D368B1A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6320" y="2171700"/>
            <a:ext cx="1981680" cy="1117172"/>
          </a:xfrm>
          <a:prstGeom prst="rect">
            <a:avLst/>
          </a:prstGeom>
        </p:spPr>
      </p:pic>
      <p:pic>
        <p:nvPicPr>
          <p:cNvPr id="11" name="Picture 6">
            <a:extLst>
              <a:ext uri="{FF2B5EF4-FFF2-40B4-BE49-F238E27FC236}">
                <a16:creationId xmlns:a16="http://schemas.microsoft.com/office/drawing/2014/main" id="{48C5BF6B-4F49-0264-D0A0-57148015CA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 y="3695700"/>
            <a:ext cx="1981680" cy="1117172"/>
          </a:xfrm>
          <a:prstGeom prst="rect">
            <a:avLst/>
          </a:prstGeom>
        </p:spPr>
      </p:pic>
      <p:sp>
        <p:nvSpPr>
          <p:cNvPr id="12" name="TextBox 31">
            <a:extLst>
              <a:ext uri="{FF2B5EF4-FFF2-40B4-BE49-F238E27FC236}">
                <a16:creationId xmlns:a16="http://schemas.microsoft.com/office/drawing/2014/main" id="{BDDE9801-823A-202B-921F-311BA6292B25}"/>
              </a:ext>
            </a:extLst>
          </p:cNvPr>
          <p:cNvSpPr txBox="1"/>
          <p:nvPr/>
        </p:nvSpPr>
        <p:spPr>
          <a:xfrm>
            <a:off x="4734339" y="1714500"/>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HƯỚNG DẪN VỀ NHÀ</a:t>
            </a:r>
          </a:p>
        </p:txBody>
      </p:sp>
      <p:pic>
        <p:nvPicPr>
          <p:cNvPr id="21" name="Picture 7">
            <a:extLst>
              <a:ext uri="{FF2B5EF4-FFF2-40B4-BE49-F238E27FC236}">
                <a16:creationId xmlns:a16="http://schemas.microsoft.com/office/drawing/2014/main" id="{27C7AC14-B1B7-44E3-359C-F67713527C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48539" y="8062214"/>
            <a:ext cx="9518256" cy="2355768"/>
          </a:xfrm>
          <a:prstGeom prst="rect">
            <a:avLst/>
          </a:prstGeom>
        </p:spPr>
      </p:pic>
      <p:grpSp>
        <p:nvGrpSpPr>
          <p:cNvPr id="25" name="Group 24">
            <a:extLst>
              <a:ext uri="{FF2B5EF4-FFF2-40B4-BE49-F238E27FC236}">
                <a16:creationId xmlns:a16="http://schemas.microsoft.com/office/drawing/2014/main" id="{757BEBA9-E9F6-BDA9-0306-A6BCA6D6A6EB}"/>
              </a:ext>
            </a:extLst>
          </p:cNvPr>
          <p:cNvGrpSpPr/>
          <p:nvPr/>
        </p:nvGrpSpPr>
        <p:grpSpPr>
          <a:xfrm>
            <a:off x="1905480" y="3118883"/>
            <a:ext cx="5836705" cy="4135978"/>
            <a:chOff x="1905480" y="3118883"/>
            <a:chExt cx="5836705" cy="4135978"/>
          </a:xfrm>
        </p:grpSpPr>
        <p:grpSp>
          <p:nvGrpSpPr>
            <p:cNvPr id="19" name="Group 18">
              <a:extLst>
                <a:ext uri="{FF2B5EF4-FFF2-40B4-BE49-F238E27FC236}">
                  <a16:creationId xmlns:a16="http://schemas.microsoft.com/office/drawing/2014/main" id="{A26AEE45-8321-DC2A-AC83-2CAA3D34E2A4}"/>
                </a:ext>
              </a:extLst>
            </p:cNvPr>
            <p:cNvGrpSpPr/>
            <p:nvPr/>
          </p:nvGrpSpPr>
          <p:grpSpPr>
            <a:xfrm>
              <a:off x="1905480" y="4254286"/>
              <a:ext cx="5836705" cy="3000575"/>
              <a:chOff x="1905480" y="4254286"/>
              <a:chExt cx="5836705" cy="3000575"/>
            </a:xfrm>
          </p:grpSpPr>
          <p:sp>
            <p:nvSpPr>
              <p:cNvPr id="15" name="Rectangle: Rounded Corners 14">
                <a:extLst>
                  <a:ext uri="{FF2B5EF4-FFF2-40B4-BE49-F238E27FC236}">
                    <a16:creationId xmlns:a16="http://schemas.microsoft.com/office/drawing/2014/main" id="{A40182C4-0863-DEF2-6D78-688A2BDC1E3E}"/>
                  </a:ext>
                </a:extLst>
              </p:cNvPr>
              <p:cNvSpPr/>
              <p:nvPr/>
            </p:nvSpPr>
            <p:spPr>
              <a:xfrm>
                <a:off x="1905480" y="4254286"/>
                <a:ext cx="5836705" cy="3000575"/>
              </a:xfrm>
              <a:prstGeom prst="roundRect">
                <a:avLst/>
              </a:prstGeom>
              <a:solidFill>
                <a:srgbClr val="FFF3ED"/>
              </a:solidFill>
              <a:ln>
                <a:solidFill>
                  <a:srgbClr val="C17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E65FFB-0AA7-8DC3-3AA6-340ECB09013C}"/>
                  </a:ext>
                </a:extLst>
              </p:cNvPr>
              <p:cNvSpPr txBox="1"/>
              <p:nvPr/>
            </p:nvSpPr>
            <p:spPr>
              <a:xfrm>
                <a:off x="2316104" y="5015161"/>
                <a:ext cx="4684069" cy="1651671"/>
              </a:xfrm>
              <a:prstGeom prst="rect">
                <a:avLst/>
              </a:prstGeom>
              <a:noFill/>
            </p:spPr>
            <p:txBody>
              <a:bodyPr wrap="square" rtlCol="0">
                <a:spAutoFit/>
              </a:bodyPr>
              <a:lstStyle/>
              <a:p>
                <a:pPr algn="ctr">
                  <a:lnSpc>
                    <a:spcPct val="150000"/>
                  </a:lnSpc>
                </a:pPr>
                <a:r>
                  <a:rPr lang="vi-VN" sz="3600">
                    <a:effectLst/>
                    <a:ea typeface="Calibri" panose="020F0502020204030204" pitchFamily="34" charset="0"/>
                    <a:cs typeface="Times New Roman" panose="02020603050405020304" pitchFamily="18" charset="0"/>
                  </a:rPr>
                  <a:t>Ôn lại các kiến thức đã học ở Bài </a:t>
                </a:r>
                <a:r>
                  <a:rPr lang="en-US" sz="3600">
                    <a:effectLst/>
                    <a:latin typeface="Arial" panose="020B0604020202020204" pitchFamily="34" charset="0"/>
                    <a:ea typeface="Calibri" panose="020F0502020204030204" pitchFamily="34" charset="0"/>
                    <a:cs typeface="Arial" panose="020B0604020202020204" pitchFamily="34" charset="0"/>
                  </a:rPr>
                  <a:t>1</a:t>
                </a: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9">
              <a:extLst>
                <a:ext uri="{FF2B5EF4-FFF2-40B4-BE49-F238E27FC236}">
                  <a16:creationId xmlns:a16="http://schemas.microsoft.com/office/drawing/2014/main" id="{725D1F5C-C5AD-79C8-0C04-55E35560CEE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85720" y="3118883"/>
              <a:ext cx="1318033" cy="1582789"/>
            </a:xfrm>
            <a:prstGeom prst="rect">
              <a:avLst/>
            </a:prstGeom>
          </p:spPr>
        </p:pic>
      </p:grpSp>
      <p:grpSp>
        <p:nvGrpSpPr>
          <p:cNvPr id="24" name="Group 23">
            <a:extLst>
              <a:ext uri="{FF2B5EF4-FFF2-40B4-BE49-F238E27FC236}">
                <a16:creationId xmlns:a16="http://schemas.microsoft.com/office/drawing/2014/main" id="{A0716CB2-A319-9552-BF44-71718D9A89AB}"/>
              </a:ext>
            </a:extLst>
          </p:cNvPr>
          <p:cNvGrpSpPr/>
          <p:nvPr/>
        </p:nvGrpSpPr>
        <p:grpSpPr>
          <a:xfrm>
            <a:off x="10545815" y="3380674"/>
            <a:ext cx="5926198" cy="3890678"/>
            <a:chOff x="10545815" y="3380674"/>
            <a:chExt cx="5926198" cy="3890678"/>
          </a:xfrm>
        </p:grpSpPr>
        <p:grpSp>
          <p:nvGrpSpPr>
            <p:cNvPr id="20" name="Group 19">
              <a:extLst>
                <a:ext uri="{FF2B5EF4-FFF2-40B4-BE49-F238E27FC236}">
                  <a16:creationId xmlns:a16="http://schemas.microsoft.com/office/drawing/2014/main" id="{37F65BB4-9FB0-7EBB-2647-0B4C503FB8ED}"/>
                </a:ext>
              </a:extLst>
            </p:cNvPr>
            <p:cNvGrpSpPr/>
            <p:nvPr/>
          </p:nvGrpSpPr>
          <p:grpSpPr>
            <a:xfrm>
              <a:off x="10545815" y="4270777"/>
              <a:ext cx="5926198" cy="3000575"/>
              <a:chOff x="10545815" y="4270777"/>
              <a:chExt cx="5926198" cy="3000575"/>
            </a:xfrm>
          </p:grpSpPr>
          <p:sp>
            <p:nvSpPr>
              <p:cNvPr id="16" name="Rectangle: Rounded Corners 15">
                <a:extLst>
                  <a:ext uri="{FF2B5EF4-FFF2-40B4-BE49-F238E27FC236}">
                    <a16:creationId xmlns:a16="http://schemas.microsoft.com/office/drawing/2014/main" id="{1FED8E57-300E-A55D-FF88-1F2EE2AC57B5}"/>
                  </a:ext>
                </a:extLst>
              </p:cNvPr>
              <p:cNvSpPr/>
              <p:nvPr/>
            </p:nvSpPr>
            <p:spPr>
              <a:xfrm>
                <a:off x="10545815" y="4270777"/>
                <a:ext cx="5836705" cy="3000575"/>
              </a:xfrm>
              <a:prstGeom prst="roundRect">
                <a:avLst/>
              </a:prstGeom>
              <a:solidFill>
                <a:srgbClr val="FFF3ED"/>
              </a:solidFill>
              <a:ln>
                <a:solidFill>
                  <a:srgbClr val="C17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8A3520F-1EAC-87A5-BFE9-426738AB21AF}"/>
                  </a:ext>
                </a:extLst>
              </p:cNvPr>
              <p:cNvSpPr txBox="1"/>
              <p:nvPr/>
            </p:nvSpPr>
            <p:spPr>
              <a:xfrm>
                <a:off x="10635308" y="5057200"/>
                <a:ext cx="5836705"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C</a:t>
                </a:r>
                <a:r>
                  <a:rPr lang="vi-VN" sz="3600">
                    <a:effectLst/>
                    <a:ea typeface="Calibri" panose="020F0502020204030204" pitchFamily="34" charset="0"/>
                    <a:cs typeface="Times New Roman" panose="02020603050405020304" pitchFamily="18" charset="0"/>
                  </a:rPr>
                  <a:t>huẩn bị trước </a:t>
                </a:r>
                <a:r>
                  <a:rPr lang="vi-VN" sz="3600" b="1">
                    <a:effectLst/>
                    <a:ea typeface="Calibri" panose="020F0502020204030204" pitchFamily="34" charset="0"/>
                    <a:cs typeface="Times New Roman" panose="02020603050405020304" pitchFamily="18" charset="0"/>
                  </a:rPr>
                  <a:t>Bài 2: Gõ bàn phím đúng cách.</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grpSp>
        <p:pic>
          <p:nvPicPr>
            <p:cNvPr id="23" name="Picture 21">
              <a:extLst>
                <a:ext uri="{FF2B5EF4-FFF2-40B4-BE49-F238E27FC236}">
                  <a16:creationId xmlns:a16="http://schemas.microsoft.com/office/drawing/2014/main" id="{6DBB599C-A434-8936-3D90-B32BC09C8BD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078373" y="3380674"/>
              <a:ext cx="1323907" cy="1319092"/>
            </a:xfrm>
            <a:prstGeom prst="rect">
              <a:avLst/>
            </a:prstGeom>
          </p:spPr>
        </p:pic>
      </p:grpSp>
      <p:pic>
        <p:nvPicPr>
          <p:cNvPr id="27" name="Picture 8">
            <a:extLst>
              <a:ext uri="{FF2B5EF4-FFF2-40B4-BE49-F238E27FC236}">
                <a16:creationId xmlns:a16="http://schemas.microsoft.com/office/drawing/2014/main" id="{BF5DDBB6-C72A-FF01-4D81-BC31C4B98F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43492" y="6345410"/>
            <a:ext cx="3290216" cy="4000262"/>
          </a:xfrm>
          <a:prstGeom prst="rect">
            <a:avLst/>
          </a:prstGeom>
        </p:spPr>
      </p:pic>
      <p:pic>
        <p:nvPicPr>
          <p:cNvPr id="8" name="Picture 8">
            <a:extLst>
              <a:ext uri="{FF2B5EF4-FFF2-40B4-BE49-F238E27FC236}">
                <a16:creationId xmlns:a16="http://schemas.microsoft.com/office/drawing/2014/main" id="{628F708D-E1C3-E12E-90BB-D00E7915D3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44800" y="6384643"/>
            <a:ext cx="3290216" cy="4000262"/>
          </a:xfrm>
          <a:prstGeom prst="rect">
            <a:avLst/>
          </a:prstGeom>
        </p:spPr>
      </p:pic>
    </p:spTree>
    <p:extLst>
      <p:ext uri="{BB962C8B-B14F-4D97-AF65-F5344CB8AC3E}">
        <p14:creationId xmlns:p14="http://schemas.microsoft.com/office/powerpoint/2010/main" val="1227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style.rotation</p:attrName>
                                        </p:attrNameLst>
                                      </p:cBhvr>
                                      <p:tavLst>
                                        <p:tav tm="0">
                                          <p:val>
                                            <p:fltVal val="90"/>
                                          </p:val>
                                        </p:tav>
                                        <p:tav tm="100000">
                                          <p:val>
                                            <p:fltVal val="0"/>
                                          </p:val>
                                        </p:tav>
                                      </p:tavLst>
                                    </p:anim>
                                    <p:animEffect transition="in" filter="fade">
                                      <p:cBhvr>
                                        <p:cTn id="2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777686" y="1866900"/>
            <a:ext cx="16732628"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56475">
            <a:off x="16826693" y="5964281"/>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1991967" y="2652966"/>
            <a:ext cx="14304065" cy="4780668"/>
          </a:xfrm>
          <a:prstGeom prst="rect">
            <a:avLst/>
          </a:prstGeom>
        </p:spPr>
        <p:txBody>
          <a:bodyPr wrap="square" lIns="0" tIns="0" rIns="0" bIns="0" rtlCol="0" anchor="t">
            <a:spAutoFit/>
          </a:bodyPr>
          <a:lstStyle/>
          <a:p>
            <a:pPr algn="ctr">
              <a:lnSpc>
                <a:spcPct val="150000"/>
              </a:lnSpc>
            </a:pPr>
            <a:r>
              <a:rPr lang="en-US" sz="7200" b="1">
                <a:solidFill>
                  <a:srgbClr val="FF0000"/>
                </a:solidFill>
                <a:latin typeface="Arial" panose="020B0604020202020204" pitchFamily="34" charset="0"/>
                <a:cs typeface="Arial" panose="020B0604020202020204" pitchFamily="34" charset="0"/>
              </a:rPr>
              <a:t>BÀI 1.</a:t>
            </a:r>
          </a:p>
          <a:p>
            <a:pPr algn="ctr">
              <a:lnSpc>
                <a:spcPct val="150000"/>
              </a:lnSpc>
            </a:pPr>
            <a:r>
              <a:rPr lang="en-US" sz="7200" b="1">
                <a:solidFill>
                  <a:srgbClr val="FF0000"/>
                </a:solidFill>
                <a:latin typeface="Arial" panose="020B0604020202020204" pitchFamily="34" charset="0"/>
                <a:cs typeface="Arial" panose="020B0604020202020204" pitchFamily="34" charset="0"/>
              </a:rPr>
              <a:t>PHẦN CỨNG VÀ PHẦN MỀM MÁY TÍNH </a:t>
            </a:r>
          </a:p>
        </p:txBody>
      </p:sp>
    </p:spTree>
    <p:extLst>
      <p:ext uri="{BB962C8B-B14F-4D97-AF65-F5344CB8AC3E}">
        <p14:creationId xmlns:p14="http://schemas.microsoft.com/office/powerpoint/2010/main" val="26301242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605F9F-BDFE-499F-21A2-EEB51D97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47700" y="825667"/>
            <a:ext cx="16992600" cy="8635666"/>
          </a:xfrm>
          <a:prstGeom prst="rect">
            <a:avLst/>
          </a:prstGeom>
        </p:spPr>
      </p:pic>
      <p:pic>
        <p:nvPicPr>
          <p:cNvPr id="6" name="Picture 5">
            <a:extLst>
              <a:ext uri="{FF2B5EF4-FFF2-40B4-BE49-F238E27FC236}">
                <a16:creationId xmlns:a16="http://schemas.microsoft.com/office/drawing/2014/main" id="{71715901-915A-6727-5327-171BA98B62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6506">
            <a:off x="155613" y="26205"/>
            <a:ext cx="2148944" cy="2070800"/>
          </a:xfrm>
          <a:prstGeom prst="rect">
            <a:avLst/>
          </a:prstGeom>
        </p:spPr>
      </p:pic>
      <p:pic>
        <p:nvPicPr>
          <p:cNvPr id="7" name="Picture 6">
            <a:extLst>
              <a:ext uri="{FF2B5EF4-FFF2-40B4-BE49-F238E27FC236}">
                <a16:creationId xmlns:a16="http://schemas.microsoft.com/office/drawing/2014/main" id="{0C7EE44D-333E-22A5-6769-F4E1C5CDB9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92644">
            <a:off x="15729373" y="155156"/>
            <a:ext cx="2522405" cy="2499474"/>
          </a:xfrm>
          <a:prstGeom prst="rect">
            <a:avLst/>
          </a:prstGeom>
        </p:spPr>
      </p:pic>
      <p:pic>
        <p:nvPicPr>
          <p:cNvPr id="8" name="Picture 8">
            <a:extLst>
              <a:ext uri="{FF2B5EF4-FFF2-40B4-BE49-F238E27FC236}">
                <a16:creationId xmlns:a16="http://schemas.microsoft.com/office/drawing/2014/main" id="{47060760-F13A-F3C1-49F8-71452F07FE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219004" y="4173164"/>
            <a:ext cx="958680" cy="915103"/>
          </a:xfrm>
          <a:prstGeom prst="rect">
            <a:avLst/>
          </a:prstGeom>
        </p:spPr>
      </p:pic>
      <p:pic>
        <p:nvPicPr>
          <p:cNvPr id="9" name="Picture 7">
            <a:extLst>
              <a:ext uri="{FF2B5EF4-FFF2-40B4-BE49-F238E27FC236}">
                <a16:creationId xmlns:a16="http://schemas.microsoft.com/office/drawing/2014/main" id="{36B08555-C47F-DE84-FF9B-E347E2AE8B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56475">
            <a:off x="17137238" y="6195084"/>
            <a:ext cx="586755" cy="1290862"/>
          </a:xfrm>
          <a:prstGeom prst="rect">
            <a:avLst/>
          </a:prstGeom>
        </p:spPr>
      </p:pic>
      <p:pic>
        <p:nvPicPr>
          <p:cNvPr id="10" name="Picture 22">
            <a:extLst>
              <a:ext uri="{FF2B5EF4-FFF2-40B4-BE49-F238E27FC236}">
                <a16:creationId xmlns:a16="http://schemas.microsoft.com/office/drawing/2014/main" id="{BCC964AE-AFFE-7347-0BA6-615EF49E2C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64000" y="4046966"/>
            <a:ext cx="1063484" cy="1167498"/>
          </a:xfrm>
          <a:prstGeom prst="rect">
            <a:avLst/>
          </a:prstGeom>
        </p:spPr>
      </p:pic>
      <p:pic>
        <p:nvPicPr>
          <p:cNvPr id="11" name="Picture 4">
            <a:extLst>
              <a:ext uri="{FF2B5EF4-FFF2-40B4-BE49-F238E27FC236}">
                <a16:creationId xmlns:a16="http://schemas.microsoft.com/office/drawing/2014/main" id="{194F91DD-796C-F991-0B94-9DC43BE5F4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81096">
            <a:off x="14681070" y="7991166"/>
            <a:ext cx="2764648" cy="2251931"/>
          </a:xfrm>
          <a:prstGeom prst="rect">
            <a:avLst/>
          </a:prstGeom>
        </p:spPr>
      </p:pic>
      <p:pic>
        <p:nvPicPr>
          <p:cNvPr id="12" name="Picture 3">
            <a:extLst>
              <a:ext uri="{FF2B5EF4-FFF2-40B4-BE49-F238E27FC236}">
                <a16:creationId xmlns:a16="http://schemas.microsoft.com/office/drawing/2014/main" id="{E2BFF662-CF5A-36B2-7E7D-421FD129B1D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76930">
            <a:off x="-53330" y="7990782"/>
            <a:ext cx="2892706" cy="2077489"/>
          </a:xfrm>
          <a:prstGeom prst="rect">
            <a:avLst/>
          </a:prstGeom>
        </p:spPr>
      </p:pic>
      <p:pic>
        <p:nvPicPr>
          <p:cNvPr id="13" name="Picture 20">
            <a:extLst>
              <a:ext uri="{FF2B5EF4-FFF2-40B4-BE49-F238E27FC236}">
                <a16:creationId xmlns:a16="http://schemas.microsoft.com/office/drawing/2014/main" id="{7FCF3560-6F5F-0B41-B1EE-A547F55D48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81474" y="5531900"/>
            <a:ext cx="2053074" cy="780168"/>
          </a:xfrm>
          <a:prstGeom prst="rect">
            <a:avLst/>
          </a:prstGeom>
        </p:spPr>
      </p:pic>
      <p:sp>
        <p:nvSpPr>
          <p:cNvPr id="14" name="TextBox 13">
            <a:extLst>
              <a:ext uri="{FF2B5EF4-FFF2-40B4-BE49-F238E27FC236}">
                <a16:creationId xmlns:a16="http://schemas.microsoft.com/office/drawing/2014/main" id="{2F86A5AD-C3CF-F0F5-879D-889B2FEAE07D}"/>
              </a:ext>
            </a:extLst>
          </p:cNvPr>
          <p:cNvSpPr txBox="1"/>
          <p:nvPr/>
        </p:nvSpPr>
        <p:spPr>
          <a:xfrm>
            <a:off x="500744" y="3608960"/>
            <a:ext cx="16992599" cy="3211007"/>
          </a:xfrm>
          <a:prstGeom prst="rect">
            <a:avLst/>
          </a:prstGeom>
          <a:noFill/>
        </p:spPr>
        <p:txBody>
          <a:bodyPr wrap="square" rtlCol="0">
            <a:spAutoFit/>
          </a:bodyPr>
          <a:lstStyle/>
          <a:p>
            <a:pPr algn="ctr">
              <a:lnSpc>
                <a:spcPct val="150000"/>
              </a:lnSpc>
            </a:pPr>
            <a:r>
              <a:rPr lang="en-US" sz="7200" b="1">
                <a:solidFill>
                  <a:srgbClr val="664354"/>
                </a:solidFill>
                <a:latin typeface="Arial" panose="020B0604020202020204" pitchFamily="34" charset="0"/>
                <a:cs typeface="Arial" panose="020B0604020202020204" pitchFamily="34" charset="0"/>
              </a:rPr>
              <a:t>CẢM ƠN CÁC EM ĐÃ CHÚ Ý </a:t>
            </a:r>
          </a:p>
          <a:p>
            <a:pPr algn="ctr">
              <a:lnSpc>
                <a:spcPct val="150000"/>
              </a:lnSpc>
            </a:pPr>
            <a:r>
              <a:rPr lang="en-US" sz="7200" b="1">
                <a:solidFill>
                  <a:srgbClr val="664354"/>
                </a:solidFill>
                <a:latin typeface="Arial" panose="020B0604020202020204" pitchFamily="34" charset="0"/>
                <a:cs typeface="Arial" panose="020B0604020202020204" pitchFamily="34" charset="0"/>
              </a:rPr>
              <a:t>LẮNG NGHE BÀI GIẢNG!</a:t>
            </a:r>
          </a:p>
        </p:txBody>
      </p:sp>
      <p:pic>
        <p:nvPicPr>
          <p:cNvPr id="5" name="Picture 21">
            <a:extLst>
              <a:ext uri="{FF2B5EF4-FFF2-40B4-BE49-F238E27FC236}">
                <a16:creationId xmlns:a16="http://schemas.microsoft.com/office/drawing/2014/main" id="{058DC412-02A4-97E6-0F41-CC928FDACD7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320088">
            <a:off x="7849611" y="148666"/>
            <a:ext cx="1685171" cy="1685171"/>
          </a:xfrm>
          <a:prstGeom prst="rect">
            <a:avLst/>
          </a:prstGeom>
        </p:spPr>
      </p:pic>
    </p:spTree>
    <p:extLst>
      <p:ext uri="{BB962C8B-B14F-4D97-AF65-F5344CB8AC3E}">
        <p14:creationId xmlns:p14="http://schemas.microsoft.com/office/powerpoint/2010/main" val="42117986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8F4F6"/>
        </a:solidFill>
        <a:effectLst/>
      </p:bgPr>
    </p:bg>
    <p:spTree>
      <p:nvGrpSpPr>
        <p:cNvPr id="1" name=""/>
        <p:cNvGrpSpPr/>
        <p:nvPr/>
      </p:nvGrpSpPr>
      <p:grpSpPr>
        <a:xfrm>
          <a:off x="0" y="0"/>
          <a:ext cx="0" cy="0"/>
          <a:chOff x="0" y="0"/>
          <a:chExt cx="0" cy="0"/>
        </a:xfrm>
      </p:grpSpPr>
      <p:grpSp>
        <p:nvGrpSpPr>
          <p:cNvPr id="2" name="Group 2"/>
          <p:cNvGrpSpPr/>
          <p:nvPr/>
        </p:nvGrpSpPr>
        <p:grpSpPr>
          <a:xfrm>
            <a:off x="1746512" y="1357661"/>
            <a:ext cx="14276469" cy="8118201"/>
            <a:chOff x="0" y="0"/>
            <a:chExt cx="7099677" cy="4037175"/>
          </a:xfrm>
          <a:solidFill>
            <a:schemeClr val="accent5">
              <a:lumMod val="60000"/>
              <a:lumOff val="40000"/>
            </a:schemeClr>
          </a:solidFill>
        </p:grpSpPr>
        <p:sp>
          <p:nvSpPr>
            <p:cNvPr id="3" name="Freeform 3"/>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grpFill/>
          </p:spPr>
        </p:sp>
      </p:grpSp>
      <p:grpSp>
        <p:nvGrpSpPr>
          <p:cNvPr id="4" name="Group 4"/>
          <p:cNvGrpSpPr/>
          <p:nvPr/>
        </p:nvGrpSpPr>
        <p:grpSpPr>
          <a:xfrm>
            <a:off x="1403521" y="349650"/>
            <a:ext cx="14276469" cy="8797252"/>
            <a:chOff x="0" y="0"/>
            <a:chExt cx="7099677" cy="4037175"/>
          </a:xfrm>
          <a:solidFill>
            <a:schemeClr val="bg1"/>
          </a:solidFill>
        </p:grpSpPr>
        <p:sp>
          <p:nvSpPr>
            <p:cNvPr id="5" name="Freeform 5"/>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grpFill/>
          </p:spPr>
        </p:sp>
      </p:grpSp>
      <p:sp>
        <p:nvSpPr>
          <p:cNvPr id="7" name="AutoShape 7"/>
          <p:cNvSpPr/>
          <p:nvPr/>
        </p:nvSpPr>
        <p:spPr>
          <a:xfrm>
            <a:off x="17450144" y="0"/>
            <a:ext cx="837856" cy="10287000"/>
          </a:xfrm>
          <a:prstGeom prst="rect">
            <a:avLst/>
          </a:prstGeom>
          <a:solidFill>
            <a:srgbClr val="FFF3ED"/>
          </a:solidFill>
        </p:spPr>
      </p:sp>
      <p:grpSp>
        <p:nvGrpSpPr>
          <p:cNvPr id="8" name="Group 8"/>
          <p:cNvGrpSpPr>
            <a:grpSpLocks noChangeAspect="1"/>
          </p:cNvGrpSpPr>
          <p:nvPr/>
        </p:nvGrpSpPr>
        <p:grpSpPr>
          <a:xfrm>
            <a:off x="17693288" y="349650"/>
            <a:ext cx="328824" cy="284761"/>
            <a:chOff x="0" y="0"/>
            <a:chExt cx="6350000" cy="5499100"/>
          </a:xfrm>
          <a:solidFill>
            <a:schemeClr val="accent5">
              <a:lumMod val="60000"/>
              <a:lumOff val="40000"/>
            </a:schemeClr>
          </a:solidFill>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p:spPr>
        </p:sp>
      </p:grpSp>
      <p:grpSp>
        <p:nvGrpSpPr>
          <p:cNvPr id="10" name="Group 10"/>
          <p:cNvGrpSpPr>
            <a:grpSpLocks noChangeAspect="1"/>
          </p:cNvGrpSpPr>
          <p:nvPr/>
        </p:nvGrpSpPr>
        <p:grpSpPr>
          <a:xfrm rot="-10800000">
            <a:off x="17693288" y="9681546"/>
            <a:ext cx="328824" cy="284761"/>
            <a:chOff x="0" y="0"/>
            <a:chExt cx="6350000" cy="5499100"/>
          </a:xfrm>
          <a:solidFill>
            <a:schemeClr val="accent5">
              <a:lumMod val="60000"/>
              <a:lumOff val="40000"/>
            </a:schemeClr>
          </a:solidFill>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p:spPr>
        </p:sp>
      </p:grpSp>
      <p:grpSp>
        <p:nvGrpSpPr>
          <p:cNvPr id="12" name="Group 12"/>
          <p:cNvGrpSpPr/>
          <p:nvPr/>
        </p:nvGrpSpPr>
        <p:grpSpPr>
          <a:xfrm>
            <a:off x="17589641" y="1796768"/>
            <a:ext cx="558861" cy="2045264"/>
            <a:chOff x="0" y="0"/>
            <a:chExt cx="660400" cy="2416868"/>
          </a:xfrm>
          <a:solidFill>
            <a:schemeClr val="accent5">
              <a:lumMod val="60000"/>
              <a:lumOff val="40000"/>
            </a:schemeClr>
          </a:solidFill>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grpFill/>
          </p:spPr>
        </p:sp>
      </p:grpSp>
      <p:sp>
        <p:nvSpPr>
          <p:cNvPr id="14" name="AutoShape 14"/>
          <p:cNvSpPr/>
          <p:nvPr/>
        </p:nvSpPr>
        <p:spPr>
          <a:xfrm>
            <a:off x="17733903" y="2641010"/>
            <a:ext cx="270338" cy="0"/>
          </a:xfrm>
          <a:prstGeom prst="line">
            <a:avLst/>
          </a:prstGeom>
          <a:ln w="66675" cap="rnd">
            <a:solidFill>
              <a:schemeClr val="accent5">
                <a:lumMod val="75000"/>
              </a:schemeClr>
            </a:solidFill>
            <a:prstDash val="solid"/>
            <a:headEnd type="none" w="sm" len="sm"/>
            <a:tailEnd type="none" w="sm" len="sm"/>
          </a:ln>
        </p:spPr>
      </p:sp>
      <p:sp>
        <p:nvSpPr>
          <p:cNvPr id="15" name="AutoShape 15"/>
          <p:cNvSpPr/>
          <p:nvPr/>
        </p:nvSpPr>
        <p:spPr>
          <a:xfrm>
            <a:off x="17733903" y="2786063"/>
            <a:ext cx="270338" cy="0"/>
          </a:xfrm>
          <a:prstGeom prst="line">
            <a:avLst/>
          </a:prstGeom>
          <a:ln w="66675" cap="rnd">
            <a:solidFill>
              <a:schemeClr val="accent5">
                <a:lumMod val="75000"/>
              </a:schemeClr>
            </a:solidFill>
            <a:prstDash val="solid"/>
            <a:headEnd type="none" w="sm" len="sm"/>
            <a:tailEnd type="none" w="sm" len="sm"/>
          </a:ln>
        </p:spPr>
      </p:sp>
      <p:sp>
        <p:nvSpPr>
          <p:cNvPr id="16" name="AutoShape 16"/>
          <p:cNvSpPr/>
          <p:nvPr/>
        </p:nvSpPr>
        <p:spPr>
          <a:xfrm>
            <a:off x="17733903" y="2931115"/>
            <a:ext cx="270338" cy="0"/>
          </a:xfrm>
          <a:prstGeom prst="line">
            <a:avLst/>
          </a:prstGeom>
          <a:ln w="66675" cap="rnd">
            <a:solidFill>
              <a:schemeClr val="accent5">
                <a:lumMod val="75000"/>
              </a:schemeClr>
            </a:solidFill>
            <a:prstDash val="solid"/>
            <a:headEnd type="none" w="sm" len="sm"/>
            <a:tailEnd type="none" w="sm" len="sm"/>
          </a:ln>
        </p:spPr>
      </p:sp>
      <p:sp>
        <p:nvSpPr>
          <p:cNvPr id="17" name="AutoShape 17"/>
          <p:cNvSpPr/>
          <p:nvPr/>
        </p:nvSpPr>
        <p:spPr>
          <a:xfrm rot="4587">
            <a:off x="1403514" y="2021474"/>
            <a:ext cx="14276482" cy="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1803662" y="1348136"/>
            <a:ext cx="309615" cy="309615"/>
            <a:chOff x="0" y="0"/>
            <a:chExt cx="6350000" cy="6350000"/>
          </a:xfrm>
          <a:solidFill>
            <a:srgbClr val="664354"/>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p:nvPr/>
        </p:nvGrpSpPr>
        <p:grpSpPr>
          <a:xfrm>
            <a:off x="2344051" y="1348136"/>
            <a:ext cx="309615" cy="309615"/>
            <a:chOff x="0" y="0"/>
            <a:chExt cx="6350000" cy="6350000"/>
          </a:xfrm>
          <a:solidFill>
            <a:srgbClr val="664354"/>
          </a:solidFill>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2" name="Group 22"/>
          <p:cNvGrpSpPr/>
          <p:nvPr/>
        </p:nvGrpSpPr>
        <p:grpSpPr>
          <a:xfrm>
            <a:off x="2884440" y="1348136"/>
            <a:ext cx="309615" cy="309615"/>
            <a:chOff x="0" y="0"/>
            <a:chExt cx="6350000" cy="6350000"/>
          </a:xfrm>
          <a:solidFill>
            <a:srgbClr val="664354"/>
          </a:solidFill>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28647" y="1319368"/>
            <a:ext cx="399352" cy="399352"/>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3936171" y="1319368"/>
            <a:ext cx="415933" cy="415933"/>
          </a:xfrm>
          <a:prstGeom prst="rect">
            <a:avLst/>
          </a:prstGeom>
        </p:spPr>
      </p:pic>
      <p:sp>
        <p:nvSpPr>
          <p:cNvPr id="26" name="TextBox 31">
            <a:extLst>
              <a:ext uri="{FF2B5EF4-FFF2-40B4-BE49-F238E27FC236}">
                <a16:creationId xmlns:a16="http://schemas.microsoft.com/office/drawing/2014/main" id="{A51F3AA3-6362-6D85-A7A8-2D1984D8062C}"/>
              </a:ext>
            </a:extLst>
          </p:cNvPr>
          <p:cNvSpPr txBox="1"/>
          <p:nvPr/>
        </p:nvSpPr>
        <p:spPr>
          <a:xfrm>
            <a:off x="4123931" y="1114188"/>
            <a:ext cx="8819322" cy="540661"/>
          </a:xfrm>
          <a:prstGeom prst="rect">
            <a:avLst/>
          </a:prstGeom>
        </p:spPr>
        <p:txBody>
          <a:bodyPr lIns="0" tIns="0" rIns="0" bIns="0" rtlCol="0" anchor="t">
            <a:spAutoFit/>
          </a:bodyPr>
          <a:lstStyle/>
          <a:p>
            <a:pPr algn="ctr">
              <a:lnSpc>
                <a:spcPts val="3800"/>
              </a:lnSpc>
            </a:pPr>
            <a:r>
              <a:rPr lang="en-US" sz="6000" b="1">
                <a:solidFill>
                  <a:srgbClr val="664354"/>
                </a:solidFill>
                <a:latin typeface="Arial" panose="020B0604020202020204" pitchFamily="34" charset="0"/>
                <a:cs typeface="Arial" panose="020B0604020202020204" pitchFamily="34" charset="0"/>
              </a:rPr>
              <a:t>NỘI DUNG BÀI HỌC</a:t>
            </a:r>
          </a:p>
        </p:txBody>
      </p:sp>
      <p:pic>
        <p:nvPicPr>
          <p:cNvPr id="28" name="Picture 7">
            <a:extLst>
              <a:ext uri="{FF2B5EF4-FFF2-40B4-BE49-F238E27FC236}">
                <a16:creationId xmlns:a16="http://schemas.microsoft.com/office/drawing/2014/main" id="{E5B215B4-37C5-CEFA-3DF9-CF5243FD94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0" y="8314107"/>
            <a:ext cx="8104679" cy="2005908"/>
          </a:xfrm>
          <a:prstGeom prst="rect">
            <a:avLst/>
          </a:prstGeom>
        </p:spPr>
      </p:pic>
      <p:grpSp>
        <p:nvGrpSpPr>
          <p:cNvPr id="47" name="Group 46">
            <a:extLst>
              <a:ext uri="{FF2B5EF4-FFF2-40B4-BE49-F238E27FC236}">
                <a16:creationId xmlns:a16="http://schemas.microsoft.com/office/drawing/2014/main" id="{8109CB62-CADC-30E0-5998-6586F518AE6C}"/>
              </a:ext>
            </a:extLst>
          </p:cNvPr>
          <p:cNvGrpSpPr/>
          <p:nvPr/>
        </p:nvGrpSpPr>
        <p:grpSpPr>
          <a:xfrm>
            <a:off x="1403520" y="2385197"/>
            <a:ext cx="14276470" cy="1361747"/>
            <a:chOff x="1403520" y="2385197"/>
            <a:chExt cx="14276470" cy="1361747"/>
          </a:xfrm>
        </p:grpSpPr>
        <p:sp>
          <p:nvSpPr>
            <p:cNvPr id="43" name="Rectangle 42">
              <a:extLst>
                <a:ext uri="{FF2B5EF4-FFF2-40B4-BE49-F238E27FC236}">
                  <a16:creationId xmlns:a16="http://schemas.microsoft.com/office/drawing/2014/main" id="{AB7D0F59-66BD-BDBB-062B-5A2FA2AB6C9C}"/>
                </a:ext>
              </a:extLst>
            </p:cNvPr>
            <p:cNvSpPr/>
            <p:nvPr/>
          </p:nvSpPr>
          <p:spPr>
            <a:xfrm>
              <a:off x="1403520" y="2653335"/>
              <a:ext cx="14276470" cy="91619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1E181E1-BAE2-ECDB-BCAD-4B364ADA9153}"/>
                </a:ext>
              </a:extLst>
            </p:cNvPr>
            <p:cNvGrpSpPr/>
            <p:nvPr/>
          </p:nvGrpSpPr>
          <p:grpSpPr>
            <a:xfrm>
              <a:off x="1654360" y="2385197"/>
              <a:ext cx="1434790" cy="1361747"/>
              <a:chOff x="1654360" y="2385197"/>
              <a:chExt cx="1434790" cy="1361747"/>
            </a:xfrm>
          </p:grpSpPr>
          <p:pic>
            <p:nvPicPr>
              <p:cNvPr id="29" name="Picture 2">
                <a:extLst>
                  <a:ext uri="{FF2B5EF4-FFF2-40B4-BE49-F238E27FC236}">
                    <a16:creationId xmlns:a16="http://schemas.microsoft.com/office/drawing/2014/main" id="{553ED2E0-AAA5-13C4-A97E-B59871CED8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360" y="2385197"/>
                <a:ext cx="1434790" cy="1361747"/>
              </a:xfrm>
              <a:prstGeom prst="rect">
                <a:avLst/>
              </a:prstGeom>
            </p:spPr>
          </p:pic>
          <p:sp>
            <p:nvSpPr>
              <p:cNvPr id="30" name="TextBox 29">
                <a:extLst>
                  <a:ext uri="{FF2B5EF4-FFF2-40B4-BE49-F238E27FC236}">
                    <a16:creationId xmlns:a16="http://schemas.microsoft.com/office/drawing/2014/main" id="{2B0FC82F-C5AF-1393-C215-5983731476D2}"/>
                  </a:ext>
                </a:extLst>
              </p:cNvPr>
              <p:cNvSpPr txBox="1"/>
              <p:nvPr/>
            </p:nvSpPr>
            <p:spPr>
              <a:xfrm>
                <a:off x="2112586" y="2685287"/>
                <a:ext cx="5403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1</a:t>
                </a:r>
              </a:p>
            </p:txBody>
          </p:sp>
        </p:grpSp>
        <p:sp>
          <p:nvSpPr>
            <p:cNvPr id="40" name="TextBox 39">
              <a:extLst>
                <a:ext uri="{FF2B5EF4-FFF2-40B4-BE49-F238E27FC236}">
                  <a16:creationId xmlns:a16="http://schemas.microsoft.com/office/drawing/2014/main" id="{1A4C860B-10AB-FC22-5D5F-E95EF9CD222A}"/>
                </a:ext>
              </a:extLst>
            </p:cNvPr>
            <p:cNvSpPr txBox="1"/>
            <p:nvPr/>
          </p:nvSpPr>
          <p:spPr>
            <a:xfrm>
              <a:off x="3647108" y="2685287"/>
              <a:ext cx="7610869"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Phần cứng và phần mềm </a:t>
              </a:r>
            </a:p>
          </p:txBody>
        </p:sp>
      </p:grpSp>
      <p:grpSp>
        <p:nvGrpSpPr>
          <p:cNvPr id="48" name="Group 47">
            <a:extLst>
              <a:ext uri="{FF2B5EF4-FFF2-40B4-BE49-F238E27FC236}">
                <a16:creationId xmlns:a16="http://schemas.microsoft.com/office/drawing/2014/main" id="{23B41929-814D-9E9E-E2E3-53912796063D}"/>
              </a:ext>
            </a:extLst>
          </p:cNvPr>
          <p:cNvGrpSpPr/>
          <p:nvPr/>
        </p:nvGrpSpPr>
        <p:grpSpPr>
          <a:xfrm>
            <a:off x="1373040" y="4491679"/>
            <a:ext cx="14525037" cy="1361747"/>
            <a:chOff x="1373040" y="4491679"/>
            <a:chExt cx="14525037" cy="1361747"/>
          </a:xfrm>
        </p:grpSpPr>
        <p:sp>
          <p:nvSpPr>
            <p:cNvPr id="45" name="Rectangle 44">
              <a:extLst>
                <a:ext uri="{FF2B5EF4-FFF2-40B4-BE49-F238E27FC236}">
                  <a16:creationId xmlns:a16="http://schemas.microsoft.com/office/drawing/2014/main" id="{C244E9D1-7264-2C5E-FFA6-F1029D4C9155}"/>
                </a:ext>
              </a:extLst>
            </p:cNvPr>
            <p:cNvSpPr/>
            <p:nvPr/>
          </p:nvSpPr>
          <p:spPr>
            <a:xfrm>
              <a:off x="1373040" y="4666998"/>
              <a:ext cx="14276470" cy="91619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EBB505E4-F12A-096C-5F9A-3AC81E8F4560}"/>
                </a:ext>
              </a:extLst>
            </p:cNvPr>
            <p:cNvGrpSpPr/>
            <p:nvPr/>
          </p:nvGrpSpPr>
          <p:grpSpPr>
            <a:xfrm>
              <a:off x="1654360" y="4491679"/>
              <a:ext cx="1434790" cy="1361747"/>
              <a:chOff x="1654360" y="2385197"/>
              <a:chExt cx="1434790" cy="1361747"/>
            </a:xfrm>
          </p:grpSpPr>
          <p:pic>
            <p:nvPicPr>
              <p:cNvPr id="35" name="Picture 2">
                <a:extLst>
                  <a:ext uri="{FF2B5EF4-FFF2-40B4-BE49-F238E27FC236}">
                    <a16:creationId xmlns:a16="http://schemas.microsoft.com/office/drawing/2014/main" id="{26958C5A-0EDD-FF2B-FA49-1BFB5153EF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360" y="2385197"/>
                <a:ext cx="1434790" cy="1361747"/>
              </a:xfrm>
              <a:prstGeom prst="rect">
                <a:avLst/>
              </a:prstGeom>
            </p:spPr>
          </p:pic>
          <p:sp>
            <p:nvSpPr>
              <p:cNvPr id="36" name="TextBox 35">
                <a:extLst>
                  <a:ext uri="{FF2B5EF4-FFF2-40B4-BE49-F238E27FC236}">
                    <a16:creationId xmlns:a16="http://schemas.microsoft.com/office/drawing/2014/main" id="{79EB774A-301D-FD07-FB98-E6428ED80FC3}"/>
                  </a:ext>
                </a:extLst>
              </p:cNvPr>
              <p:cNvSpPr txBox="1"/>
              <p:nvPr/>
            </p:nvSpPr>
            <p:spPr>
              <a:xfrm>
                <a:off x="2112586" y="2685287"/>
                <a:ext cx="5403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2</a:t>
                </a:r>
              </a:p>
            </p:txBody>
          </p:sp>
        </p:grpSp>
        <p:sp>
          <p:nvSpPr>
            <p:cNvPr id="41" name="TextBox 40">
              <a:extLst>
                <a:ext uri="{FF2B5EF4-FFF2-40B4-BE49-F238E27FC236}">
                  <a16:creationId xmlns:a16="http://schemas.microsoft.com/office/drawing/2014/main" id="{D2C1C366-D669-CA79-1559-FC4A6217BF47}"/>
                </a:ext>
              </a:extLst>
            </p:cNvPr>
            <p:cNvSpPr txBox="1"/>
            <p:nvPr/>
          </p:nvSpPr>
          <p:spPr>
            <a:xfrm>
              <a:off x="3642130" y="4834384"/>
              <a:ext cx="12255947"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Mối quan hệ giữa phần cứng và phần mềm</a:t>
              </a:r>
            </a:p>
          </p:txBody>
        </p:sp>
      </p:grpSp>
      <p:grpSp>
        <p:nvGrpSpPr>
          <p:cNvPr id="49" name="Group 48">
            <a:extLst>
              <a:ext uri="{FF2B5EF4-FFF2-40B4-BE49-F238E27FC236}">
                <a16:creationId xmlns:a16="http://schemas.microsoft.com/office/drawing/2014/main" id="{603E54F4-1015-B928-9F76-8741832FF593}"/>
              </a:ext>
            </a:extLst>
          </p:cNvPr>
          <p:cNvGrpSpPr/>
          <p:nvPr/>
        </p:nvGrpSpPr>
        <p:grpSpPr>
          <a:xfrm>
            <a:off x="1403521" y="6562916"/>
            <a:ext cx="14276470" cy="1361747"/>
            <a:chOff x="1403521" y="6562916"/>
            <a:chExt cx="14276470" cy="1361747"/>
          </a:xfrm>
        </p:grpSpPr>
        <p:sp>
          <p:nvSpPr>
            <p:cNvPr id="46" name="Rectangle 45">
              <a:extLst>
                <a:ext uri="{FF2B5EF4-FFF2-40B4-BE49-F238E27FC236}">
                  <a16:creationId xmlns:a16="http://schemas.microsoft.com/office/drawing/2014/main" id="{D708C9AA-4FE4-37D2-2FF0-1E0159B5E96F}"/>
                </a:ext>
              </a:extLst>
            </p:cNvPr>
            <p:cNvSpPr/>
            <p:nvPr/>
          </p:nvSpPr>
          <p:spPr>
            <a:xfrm>
              <a:off x="1403521" y="6841453"/>
              <a:ext cx="14276470" cy="91619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728DD1D-096C-C237-ECE1-97E7EAED8254}"/>
                </a:ext>
              </a:extLst>
            </p:cNvPr>
            <p:cNvGrpSpPr/>
            <p:nvPr/>
          </p:nvGrpSpPr>
          <p:grpSpPr>
            <a:xfrm>
              <a:off x="1627347" y="6562916"/>
              <a:ext cx="1434790" cy="1361747"/>
              <a:chOff x="1654360" y="2385197"/>
              <a:chExt cx="1434790" cy="1361747"/>
            </a:xfrm>
          </p:grpSpPr>
          <p:pic>
            <p:nvPicPr>
              <p:cNvPr id="38" name="Picture 2">
                <a:extLst>
                  <a:ext uri="{FF2B5EF4-FFF2-40B4-BE49-F238E27FC236}">
                    <a16:creationId xmlns:a16="http://schemas.microsoft.com/office/drawing/2014/main" id="{00D3D6DC-963E-1B41-2CA8-1B5544470E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360" y="2385197"/>
                <a:ext cx="1434790" cy="1361747"/>
              </a:xfrm>
              <a:prstGeom prst="rect">
                <a:avLst/>
              </a:prstGeom>
            </p:spPr>
          </p:pic>
          <p:sp>
            <p:nvSpPr>
              <p:cNvPr id="39" name="TextBox 38">
                <a:extLst>
                  <a:ext uri="{FF2B5EF4-FFF2-40B4-BE49-F238E27FC236}">
                    <a16:creationId xmlns:a16="http://schemas.microsoft.com/office/drawing/2014/main" id="{E4B5ABF0-A692-8E94-EF8D-ACAC2934B554}"/>
                  </a:ext>
                </a:extLst>
              </p:cNvPr>
              <p:cNvSpPr txBox="1"/>
              <p:nvPr/>
            </p:nvSpPr>
            <p:spPr>
              <a:xfrm>
                <a:off x="2112586" y="2685287"/>
                <a:ext cx="5403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3</a:t>
                </a:r>
              </a:p>
            </p:txBody>
          </p:sp>
        </p:grpSp>
        <p:sp>
          <p:nvSpPr>
            <p:cNvPr id="42" name="TextBox 41">
              <a:extLst>
                <a:ext uri="{FF2B5EF4-FFF2-40B4-BE49-F238E27FC236}">
                  <a16:creationId xmlns:a16="http://schemas.microsoft.com/office/drawing/2014/main" id="{059681DA-ADEE-9C0F-D7AE-8AEBF250E916}"/>
                </a:ext>
              </a:extLst>
            </p:cNvPr>
            <p:cNvSpPr txBox="1"/>
            <p:nvPr/>
          </p:nvSpPr>
          <p:spPr>
            <a:xfrm>
              <a:off x="3642130" y="6851374"/>
              <a:ext cx="8104679"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Sử dụng máy tính đúng cách</a:t>
              </a: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1+#ppt_w/2"/>
                                          </p:val>
                                        </p:tav>
                                        <p:tav tm="100000">
                                          <p:val>
                                            <p:strVal val="#ppt_x"/>
                                          </p:val>
                                        </p:tav>
                                      </p:tavLst>
                                    </p:anim>
                                    <p:anim calcmode="lin" valueType="num">
                                      <p:cBhvr additive="base">
                                        <p:cTn id="19"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0-#ppt_w/2"/>
                                          </p:val>
                                        </p:tav>
                                        <p:tav tm="100000">
                                          <p:val>
                                            <p:strVal val="#ppt_x"/>
                                          </p:val>
                                        </p:tav>
                                      </p:tavLst>
                                    </p:anim>
                                    <p:anim calcmode="lin" valueType="num">
                                      <p:cBhvr additive="base">
                                        <p:cTn id="25"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CA20193-6FF2-80F2-BE9B-9C835458E801}"/>
              </a:ext>
            </a:extLst>
          </p:cNvPr>
          <p:cNvGrpSpPr/>
          <p:nvPr/>
        </p:nvGrpSpPr>
        <p:grpSpPr>
          <a:xfrm>
            <a:off x="1638300" y="1866900"/>
            <a:ext cx="15011400" cy="6352800"/>
            <a:chOff x="0" y="0"/>
            <a:chExt cx="3286711" cy="2167467"/>
          </a:xfrm>
        </p:grpSpPr>
        <p:sp>
          <p:nvSpPr>
            <p:cNvPr id="7" name="Freeform 3">
              <a:extLst>
                <a:ext uri="{FF2B5EF4-FFF2-40B4-BE49-F238E27FC236}">
                  <a16:creationId xmlns:a16="http://schemas.microsoft.com/office/drawing/2014/main" id="{688C173D-3DC8-848F-4CD1-F1FD32CA9529}"/>
                </a:ext>
              </a:extLst>
            </p:cNvPr>
            <p:cNvSpPr/>
            <p:nvPr/>
          </p:nvSpPr>
          <p:spPr>
            <a:xfrm>
              <a:off x="0" y="0"/>
              <a:ext cx="3286711" cy="2167467"/>
            </a:xfrm>
            <a:custGeom>
              <a:avLst/>
              <a:gdLst/>
              <a:ahLst/>
              <a:cxnLst/>
              <a:rect l="l" t="t" r="r" b="b"/>
              <a:pathLst>
                <a:path w="3286711" h="2167467">
                  <a:moveTo>
                    <a:pt x="0" y="0"/>
                  </a:moveTo>
                  <a:lnTo>
                    <a:pt x="3286711" y="0"/>
                  </a:lnTo>
                  <a:lnTo>
                    <a:pt x="3286711" y="2167467"/>
                  </a:lnTo>
                  <a:lnTo>
                    <a:pt x="0" y="2167467"/>
                  </a:lnTo>
                  <a:close/>
                </a:path>
              </a:pathLst>
            </a:custGeom>
            <a:solidFill>
              <a:srgbClr val="FFFFFF">
                <a:alpha val="61961"/>
              </a:srgbClr>
            </a:solidFill>
            <a:ln w="142875">
              <a:solidFill>
                <a:srgbClr val="AD795B">
                  <a:alpha val="61961"/>
                </a:srgbClr>
              </a:solidFill>
            </a:ln>
          </p:spPr>
        </p:sp>
        <p:sp>
          <p:nvSpPr>
            <p:cNvPr id="8" name="TextBox 4">
              <a:extLst>
                <a:ext uri="{FF2B5EF4-FFF2-40B4-BE49-F238E27FC236}">
                  <a16:creationId xmlns:a16="http://schemas.microsoft.com/office/drawing/2014/main" id="{4A94B9B9-767C-CD37-790C-817A5350FC80}"/>
                </a:ext>
              </a:extLst>
            </p:cNvPr>
            <p:cNvSpPr txBox="1"/>
            <p:nvPr/>
          </p:nvSpPr>
          <p:spPr>
            <a:xfrm>
              <a:off x="0" y="-28575"/>
              <a:ext cx="812800" cy="841375"/>
            </a:xfrm>
            <a:prstGeom prst="rect">
              <a:avLst/>
            </a:prstGeom>
          </p:spPr>
          <p:txBody>
            <a:bodyPr lIns="50800" tIns="50800" rIns="50800" bIns="50800" rtlCol="0" anchor="ctr"/>
            <a:lstStyle/>
            <a:p>
              <a:pPr algn="ctr">
                <a:lnSpc>
                  <a:spcPts val="2265"/>
                </a:lnSpc>
              </a:pPr>
              <a:endParaRPr/>
            </a:p>
          </p:txBody>
        </p:sp>
      </p:grpSp>
      <p:pic>
        <p:nvPicPr>
          <p:cNvPr id="5" name="Picture 3">
            <a:extLst>
              <a:ext uri="{FF2B5EF4-FFF2-40B4-BE49-F238E27FC236}">
                <a16:creationId xmlns:a16="http://schemas.microsoft.com/office/drawing/2014/main" id="{C6F971AE-0363-0F08-3448-552B6B7646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6930">
            <a:off x="68233" y="7746434"/>
            <a:ext cx="3140135" cy="2255187"/>
          </a:xfrm>
          <a:prstGeom prst="rect">
            <a:avLst/>
          </a:prstGeom>
        </p:spPr>
      </p:pic>
      <p:pic>
        <p:nvPicPr>
          <p:cNvPr id="9" name="Picture 4">
            <a:extLst>
              <a:ext uri="{FF2B5EF4-FFF2-40B4-BE49-F238E27FC236}">
                <a16:creationId xmlns:a16="http://schemas.microsoft.com/office/drawing/2014/main" id="{B71CFC89-09C0-EA54-C560-1347212F6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1096">
            <a:off x="14844145" y="469309"/>
            <a:ext cx="3431585" cy="2795182"/>
          </a:xfrm>
          <a:prstGeom prst="rect">
            <a:avLst/>
          </a:prstGeom>
        </p:spPr>
      </p:pic>
      <p:pic>
        <p:nvPicPr>
          <p:cNvPr id="11" name="Picture 7">
            <a:extLst>
              <a:ext uri="{FF2B5EF4-FFF2-40B4-BE49-F238E27FC236}">
                <a16:creationId xmlns:a16="http://schemas.microsoft.com/office/drawing/2014/main" id="{E1F73FB9-2DE8-2707-69ED-A1C70DAB47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56475">
            <a:off x="16175435" y="5396257"/>
            <a:ext cx="804218" cy="1769280"/>
          </a:xfrm>
          <a:prstGeom prst="rect">
            <a:avLst/>
          </a:prstGeom>
        </p:spPr>
      </p:pic>
      <p:pic>
        <p:nvPicPr>
          <p:cNvPr id="12" name="Picture 8">
            <a:extLst>
              <a:ext uri="{FF2B5EF4-FFF2-40B4-BE49-F238E27FC236}">
                <a16:creationId xmlns:a16="http://schemas.microsoft.com/office/drawing/2014/main" id="{F28B6076-BD32-DDFE-FC49-D4B26BA2DA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11541187" y="8765895"/>
            <a:ext cx="2034164" cy="1941701"/>
          </a:xfrm>
          <a:prstGeom prst="rect">
            <a:avLst/>
          </a:prstGeom>
        </p:spPr>
      </p:pic>
      <p:pic>
        <p:nvPicPr>
          <p:cNvPr id="13" name="Picture 8">
            <a:extLst>
              <a:ext uri="{FF2B5EF4-FFF2-40B4-BE49-F238E27FC236}">
                <a16:creationId xmlns:a16="http://schemas.microsoft.com/office/drawing/2014/main" id="{A0CCE0AA-E0E6-460E-3CDA-AC37CF7D46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1850">
            <a:off x="396075" y="590983"/>
            <a:ext cx="1177844" cy="1124305"/>
          </a:xfrm>
          <a:prstGeom prst="rect">
            <a:avLst/>
          </a:prstGeom>
        </p:spPr>
      </p:pic>
      <p:pic>
        <p:nvPicPr>
          <p:cNvPr id="14" name="Picture 21">
            <a:extLst>
              <a:ext uri="{FF2B5EF4-FFF2-40B4-BE49-F238E27FC236}">
                <a16:creationId xmlns:a16="http://schemas.microsoft.com/office/drawing/2014/main" id="{FAC18F9F-0EE3-30AC-539D-9B1E05F4A1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320088">
            <a:off x="7063195" y="170329"/>
            <a:ext cx="1685171" cy="1685171"/>
          </a:xfrm>
          <a:prstGeom prst="rect">
            <a:avLst/>
          </a:prstGeom>
        </p:spPr>
      </p:pic>
      <p:sp>
        <p:nvSpPr>
          <p:cNvPr id="15" name="TextBox 31">
            <a:extLst>
              <a:ext uri="{FF2B5EF4-FFF2-40B4-BE49-F238E27FC236}">
                <a16:creationId xmlns:a16="http://schemas.microsoft.com/office/drawing/2014/main" id="{99846425-6E76-BDD6-862E-B5B70F0C776E}"/>
              </a:ext>
            </a:extLst>
          </p:cNvPr>
          <p:cNvSpPr txBox="1"/>
          <p:nvPr/>
        </p:nvSpPr>
        <p:spPr>
          <a:xfrm>
            <a:off x="3831534" y="3277078"/>
            <a:ext cx="10624931" cy="2598917"/>
          </a:xfrm>
          <a:prstGeom prst="rect">
            <a:avLst/>
          </a:prstGeom>
        </p:spPr>
        <p:txBody>
          <a:bodyPr wrap="square" lIns="0" tIns="0" rIns="0" bIns="0" rtlCol="0" anchor="t">
            <a:spAutoFit/>
          </a:bodyPr>
          <a:lstStyle/>
          <a:p>
            <a:pPr algn="ctr">
              <a:lnSpc>
                <a:spcPct val="150000"/>
              </a:lnSpc>
            </a:pPr>
            <a:r>
              <a:rPr lang="en-US" sz="6000" b="1">
                <a:solidFill>
                  <a:srgbClr val="664354"/>
                </a:solidFill>
                <a:latin typeface="Arial" panose="020B0604020202020204" pitchFamily="34" charset="0"/>
                <a:cs typeface="Arial" panose="020B0604020202020204" pitchFamily="34" charset="0"/>
              </a:rPr>
              <a:t>PHẦN 1. </a:t>
            </a:r>
          </a:p>
          <a:p>
            <a:pPr algn="ctr">
              <a:lnSpc>
                <a:spcPct val="150000"/>
              </a:lnSpc>
            </a:pPr>
            <a:r>
              <a:rPr lang="en-US" sz="6000" b="1">
                <a:solidFill>
                  <a:srgbClr val="664354"/>
                </a:solidFill>
                <a:latin typeface="Arial" panose="020B0604020202020204" pitchFamily="34" charset="0"/>
                <a:cs typeface="Arial" panose="020B0604020202020204" pitchFamily="34" charset="0"/>
              </a:rPr>
              <a:t>PHẦN CỨNG VÀ PHẦN MỀM</a:t>
            </a:r>
          </a:p>
        </p:txBody>
      </p:sp>
    </p:spTree>
    <p:extLst>
      <p:ext uri="{BB962C8B-B14F-4D97-AF65-F5344CB8AC3E}">
        <p14:creationId xmlns:p14="http://schemas.microsoft.com/office/powerpoint/2010/main" val="11842076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37" name="Group 36">
            <a:extLst>
              <a:ext uri="{FF2B5EF4-FFF2-40B4-BE49-F238E27FC236}">
                <a16:creationId xmlns:a16="http://schemas.microsoft.com/office/drawing/2014/main" id="{23DF5493-D8A0-17D0-A3F3-B049D53ACE8F}"/>
              </a:ext>
            </a:extLst>
          </p:cNvPr>
          <p:cNvGrpSpPr/>
          <p:nvPr/>
        </p:nvGrpSpPr>
        <p:grpSpPr>
          <a:xfrm>
            <a:off x="295131" y="2508191"/>
            <a:ext cx="8232661" cy="7021676"/>
            <a:chOff x="303419" y="2637679"/>
            <a:chExt cx="8232661" cy="7021676"/>
          </a:xfrm>
        </p:grpSpPr>
        <p:sp>
          <p:nvSpPr>
            <p:cNvPr id="8" name="TextBox 7">
              <a:extLst>
                <a:ext uri="{FF2B5EF4-FFF2-40B4-BE49-F238E27FC236}">
                  <a16:creationId xmlns:a16="http://schemas.microsoft.com/office/drawing/2014/main" id="{000CF002-58D2-D600-3018-CEB79C09F933}"/>
                </a:ext>
              </a:extLst>
            </p:cNvPr>
            <p:cNvSpPr txBox="1"/>
            <p:nvPr/>
          </p:nvSpPr>
          <p:spPr>
            <a:xfrm>
              <a:off x="303419" y="4154372"/>
              <a:ext cx="8232661" cy="5504983"/>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Quan sát lại các thiết bị - SGK tr.6 và đặt câu hỏi.</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Em hãy quan sát những hình ảnh sau và chia chúng thành hai nhóm? Tại sao em chia nhóm như vậy?</a:t>
              </a:r>
              <a:endParaRPr lang="en-US" sz="3600">
                <a:latin typeface="Arial" panose="020B060402020202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D0EFB428-785D-FD3F-51B2-133B23F215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7600" y="2637679"/>
              <a:ext cx="1895731" cy="1850709"/>
            </a:xfrm>
            <a:prstGeom prst="rect">
              <a:avLst/>
            </a:prstGeom>
          </p:spPr>
        </p:pic>
      </p:grpSp>
      <p:grpSp>
        <p:nvGrpSpPr>
          <p:cNvPr id="53" name="Group 52">
            <a:extLst>
              <a:ext uri="{FF2B5EF4-FFF2-40B4-BE49-F238E27FC236}">
                <a16:creationId xmlns:a16="http://schemas.microsoft.com/office/drawing/2014/main" id="{6F421B86-B4E2-AECD-F592-2025C3E9ECA6}"/>
              </a:ext>
            </a:extLst>
          </p:cNvPr>
          <p:cNvGrpSpPr/>
          <p:nvPr/>
        </p:nvGrpSpPr>
        <p:grpSpPr>
          <a:xfrm>
            <a:off x="8798023" y="2901381"/>
            <a:ext cx="2707956" cy="1682521"/>
            <a:chOff x="8512031" y="3144477"/>
            <a:chExt cx="2707956" cy="1682521"/>
          </a:xfrm>
        </p:grpSpPr>
        <p:pic>
          <p:nvPicPr>
            <p:cNvPr id="43" name="Picture 5">
              <a:extLst>
                <a:ext uri="{FF2B5EF4-FFF2-40B4-BE49-F238E27FC236}">
                  <a16:creationId xmlns:a16="http://schemas.microsoft.com/office/drawing/2014/main" id="{118758F4-CFDA-509C-35B7-1CD97EF181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12031" y="3144477"/>
              <a:ext cx="2707956" cy="1088106"/>
            </a:xfrm>
            <a:prstGeom prst="rect">
              <a:avLst/>
            </a:prstGeom>
          </p:spPr>
        </p:pic>
        <p:sp>
          <p:nvSpPr>
            <p:cNvPr id="50" name="TextBox 49">
              <a:extLst>
                <a:ext uri="{FF2B5EF4-FFF2-40B4-BE49-F238E27FC236}">
                  <a16:creationId xmlns:a16="http://schemas.microsoft.com/office/drawing/2014/main" id="{EE8A0EA0-E57F-EE78-CF5E-9887B11DBB97}"/>
                </a:ext>
              </a:extLst>
            </p:cNvPr>
            <p:cNvSpPr txBox="1"/>
            <p:nvPr/>
          </p:nvSpPr>
          <p:spPr>
            <a:xfrm>
              <a:off x="8845076" y="442688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Bàn phím</a:t>
              </a:r>
            </a:p>
          </p:txBody>
        </p:sp>
      </p:grpSp>
      <p:grpSp>
        <p:nvGrpSpPr>
          <p:cNvPr id="55" name="Group 54">
            <a:extLst>
              <a:ext uri="{FF2B5EF4-FFF2-40B4-BE49-F238E27FC236}">
                <a16:creationId xmlns:a16="http://schemas.microsoft.com/office/drawing/2014/main" id="{D641B229-AF1A-F590-633C-2A997645E4BF}"/>
              </a:ext>
            </a:extLst>
          </p:cNvPr>
          <p:cNvGrpSpPr/>
          <p:nvPr/>
        </p:nvGrpSpPr>
        <p:grpSpPr>
          <a:xfrm>
            <a:off x="12584124" y="2583409"/>
            <a:ext cx="2103937" cy="2292448"/>
            <a:chOff x="12584124" y="2583409"/>
            <a:chExt cx="2103937" cy="2292448"/>
          </a:xfrm>
        </p:grpSpPr>
        <p:pic>
          <p:nvPicPr>
            <p:cNvPr id="44" name="Picture 3">
              <a:extLst>
                <a:ext uri="{FF2B5EF4-FFF2-40B4-BE49-F238E27FC236}">
                  <a16:creationId xmlns:a16="http://schemas.microsoft.com/office/drawing/2014/main" id="{691896F8-F0A8-18F2-48C2-BED04CA86D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84124" y="2583409"/>
              <a:ext cx="2060717" cy="1742243"/>
            </a:xfrm>
            <a:prstGeom prst="rect">
              <a:avLst/>
            </a:prstGeom>
          </p:spPr>
        </p:pic>
        <p:sp>
          <p:nvSpPr>
            <p:cNvPr id="54" name="TextBox 53">
              <a:extLst>
                <a:ext uri="{FF2B5EF4-FFF2-40B4-BE49-F238E27FC236}">
                  <a16:creationId xmlns:a16="http://schemas.microsoft.com/office/drawing/2014/main" id="{0BA8FB30-E617-C265-5CAB-242382752B46}"/>
                </a:ext>
              </a:extLst>
            </p:cNvPr>
            <p:cNvSpPr txBox="1"/>
            <p:nvPr/>
          </p:nvSpPr>
          <p:spPr>
            <a:xfrm>
              <a:off x="12612074" y="4475747"/>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Màn hình</a:t>
              </a:r>
            </a:p>
          </p:txBody>
        </p:sp>
      </p:grpSp>
      <p:grpSp>
        <p:nvGrpSpPr>
          <p:cNvPr id="57" name="Group 56">
            <a:extLst>
              <a:ext uri="{FF2B5EF4-FFF2-40B4-BE49-F238E27FC236}">
                <a16:creationId xmlns:a16="http://schemas.microsoft.com/office/drawing/2014/main" id="{A156CB02-701C-05C0-57DB-1D7271C974A9}"/>
              </a:ext>
            </a:extLst>
          </p:cNvPr>
          <p:cNvGrpSpPr/>
          <p:nvPr/>
        </p:nvGrpSpPr>
        <p:grpSpPr>
          <a:xfrm>
            <a:off x="15417377" y="2684645"/>
            <a:ext cx="2075987" cy="2321743"/>
            <a:chOff x="15417377" y="2684645"/>
            <a:chExt cx="2075987" cy="2321743"/>
          </a:xfrm>
        </p:grpSpPr>
        <p:pic>
          <p:nvPicPr>
            <p:cNvPr id="47" name="Picture 6">
              <a:extLst>
                <a:ext uri="{FF2B5EF4-FFF2-40B4-BE49-F238E27FC236}">
                  <a16:creationId xmlns:a16="http://schemas.microsoft.com/office/drawing/2014/main" id="{6843B0A8-E760-93BA-2809-78D20DE3C2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28321" y="2684645"/>
              <a:ext cx="1051879" cy="1742243"/>
            </a:xfrm>
            <a:prstGeom prst="rect">
              <a:avLst/>
            </a:prstGeom>
          </p:spPr>
        </p:pic>
        <p:sp>
          <p:nvSpPr>
            <p:cNvPr id="56" name="TextBox 55">
              <a:extLst>
                <a:ext uri="{FF2B5EF4-FFF2-40B4-BE49-F238E27FC236}">
                  <a16:creationId xmlns:a16="http://schemas.microsoft.com/office/drawing/2014/main" id="{9792C614-1C5C-6B11-E817-D756BAB60804}"/>
                </a:ext>
              </a:extLst>
            </p:cNvPr>
            <p:cNvSpPr txBox="1"/>
            <p:nvPr/>
          </p:nvSpPr>
          <p:spPr>
            <a:xfrm>
              <a:off x="15417377" y="460627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Thân máy</a:t>
              </a:r>
            </a:p>
          </p:txBody>
        </p:sp>
      </p:grpSp>
      <p:grpSp>
        <p:nvGrpSpPr>
          <p:cNvPr id="59" name="Group 58">
            <a:extLst>
              <a:ext uri="{FF2B5EF4-FFF2-40B4-BE49-F238E27FC236}">
                <a16:creationId xmlns:a16="http://schemas.microsoft.com/office/drawing/2014/main" id="{8D4B463F-99E1-1349-3C9A-3DFFC3F6008F}"/>
              </a:ext>
            </a:extLst>
          </p:cNvPr>
          <p:cNvGrpSpPr/>
          <p:nvPr/>
        </p:nvGrpSpPr>
        <p:grpSpPr>
          <a:xfrm>
            <a:off x="11581744" y="5005410"/>
            <a:ext cx="2075987" cy="1658941"/>
            <a:chOff x="12629773" y="5411144"/>
            <a:chExt cx="2075987" cy="1658941"/>
          </a:xfrm>
        </p:grpSpPr>
        <p:pic>
          <p:nvPicPr>
            <p:cNvPr id="48" name="Picture 4">
              <a:extLst>
                <a:ext uri="{FF2B5EF4-FFF2-40B4-BE49-F238E27FC236}">
                  <a16:creationId xmlns:a16="http://schemas.microsoft.com/office/drawing/2014/main" id="{9C8C4699-1B22-0231-1C8E-E6E37007B19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784077" y="5411144"/>
              <a:ext cx="1767381" cy="1258831"/>
            </a:xfrm>
            <a:prstGeom prst="rect">
              <a:avLst/>
            </a:prstGeom>
          </p:spPr>
        </p:pic>
        <p:sp>
          <p:nvSpPr>
            <p:cNvPr id="58" name="TextBox 57">
              <a:extLst>
                <a:ext uri="{FF2B5EF4-FFF2-40B4-BE49-F238E27FC236}">
                  <a16:creationId xmlns:a16="http://schemas.microsoft.com/office/drawing/2014/main" id="{3F35C8DE-FBAE-3347-1A8D-F5D2E2C3F184}"/>
                </a:ext>
              </a:extLst>
            </p:cNvPr>
            <p:cNvSpPr txBox="1"/>
            <p:nvPr/>
          </p:nvSpPr>
          <p:spPr>
            <a:xfrm>
              <a:off x="12629773" y="6669975"/>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Chuột </a:t>
              </a:r>
            </a:p>
          </p:txBody>
        </p:sp>
      </p:grpSp>
      <p:grpSp>
        <p:nvGrpSpPr>
          <p:cNvPr id="63" name="Group 62">
            <a:extLst>
              <a:ext uri="{FF2B5EF4-FFF2-40B4-BE49-F238E27FC236}">
                <a16:creationId xmlns:a16="http://schemas.microsoft.com/office/drawing/2014/main" id="{2ED78BC3-6ED8-FEDB-2BE4-3C9D66597FD1}"/>
              </a:ext>
            </a:extLst>
          </p:cNvPr>
          <p:cNvGrpSpPr/>
          <p:nvPr/>
        </p:nvGrpSpPr>
        <p:grpSpPr>
          <a:xfrm>
            <a:off x="9035685" y="6483828"/>
            <a:ext cx="2831061" cy="3304076"/>
            <a:chOff x="9041527" y="6826264"/>
            <a:chExt cx="2831061" cy="3304076"/>
          </a:xfrm>
        </p:grpSpPr>
        <p:pic>
          <p:nvPicPr>
            <p:cNvPr id="38" name="Picture 2">
              <a:extLst>
                <a:ext uri="{FF2B5EF4-FFF2-40B4-BE49-F238E27FC236}">
                  <a16:creationId xmlns:a16="http://schemas.microsoft.com/office/drawing/2014/main" id="{2A81ABF8-25FD-089E-E3C3-D493B4E8ED4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41527" y="6826264"/>
              <a:ext cx="2831061" cy="2717819"/>
            </a:xfrm>
            <a:prstGeom prst="rect">
              <a:avLst/>
            </a:prstGeom>
          </p:spPr>
        </p:pic>
        <p:sp>
          <p:nvSpPr>
            <p:cNvPr id="62" name="TextBox 61">
              <a:extLst>
                <a:ext uri="{FF2B5EF4-FFF2-40B4-BE49-F238E27FC236}">
                  <a16:creationId xmlns:a16="http://schemas.microsoft.com/office/drawing/2014/main" id="{50E56572-45E1-D56F-7469-543CF001134F}"/>
                </a:ext>
              </a:extLst>
            </p:cNvPr>
            <p:cNvSpPr txBox="1"/>
            <p:nvPr/>
          </p:nvSpPr>
          <p:spPr>
            <a:xfrm>
              <a:off x="9419063" y="9730230"/>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Trò chơi</a:t>
              </a:r>
            </a:p>
          </p:txBody>
        </p:sp>
      </p:grpSp>
      <p:grpSp>
        <p:nvGrpSpPr>
          <p:cNvPr id="65" name="Group 64">
            <a:extLst>
              <a:ext uri="{FF2B5EF4-FFF2-40B4-BE49-F238E27FC236}">
                <a16:creationId xmlns:a16="http://schemas.microsoft.com/office/drawing/2014/main" id="{AE782394-F096-817A-2350-F53FFD0D4A49}"/>
              </a:ext>
            </a:extLst>
          </p:cNvPr>
          <p:cNvGrpSpPr/>
          <p:nvPr/>
        </p:nvGrpSpPr>
        <p:grpSpPr>
          <a:xfrm>
            <a:off x="13247788" y="6892270"/>
            <a:ext cx="3846555" cy="2837652"/>
            <a:chOff x="13247788" y="7309349"/>
            <a:chExt cx="3846555" cy="2837652"/>
          </a:xfrm>
        </p:grpSpPr>
        <p:pic>
          <p:nvPicPr>
            <p:cNvPr id="61" name="Picture 60">
              <a:extLst>
                <a:ext uri="{FF2B5EF4-FFF2-40B4-BE49-F238E27FC236}">
                  <a16:creationId xmlns:a16="http://schemas.microsoft.com/office/drawing/2014/main" id="{640FB7F1-58D2-AB26-CE85-0C46FA491BC7}"/>
                </a:ext>
              </a:extLst>
            </p:cNvPr>
            <p:cNvPicPr>
              <a:picLocks noChangeAspect="1"/>
            </p:cNvPicPr>
            <p:nvPr/>
          </p:nvPicPr>
          <p:blipFill rotWithShape="1">
            <a:blip r:embed="rId18"/>
            <a:srcRect t="4580"/>
            <a:stretch/>
          </p:blipFill>
          <p:spPr>
            <a:xfrm>
              <a:off x="13247788" y="7309349"/>
              <a:ext cx="3846555" cy="2294006"/>
            </a:xfrm>
            <a:prstGeom prst="rect">
              <a:avLst/>
            </a:prstGeom>
          </p:spPr>
        </p:pic>
        <p:sp>
          <p:nvSpPr>
            <p:cNvPr id="64" name="TextBox 63">
              <a:extLst>
                <a:ext uri="{FF2B5EF4-FFF2-40B4-BE49-F238E27FC236}">
                  <a16:creationId xmlns:a16="http://schemas.microsoft.com/office/drawing/2014/main" id="{AC66D34F-838F-C0D5-5B17-E846454A3848}"/>
                </a:ext>
              </a:extLst>
            </p:cNvPr>
            <p:cNvSpPr txBox="1"/>
            <p:nvPr/>
          </p:nvSpPr>
          <p:spPr>
            <a:xfrm>
              <a:off x="13829904" y="9746891"/>
              <a:ext cx="290343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Phần mềm trình chiếu</a:t>
              </a:r>
            </a:p>
          </p:txBody>
        </p:sp>
      </p:grpSp>
      <p:grpSp>
        <p:nvGrpSpPr>
          <p:cNvPr id="68" name="Group 67">
            <a:extLst>
              <a:ext uri="{FF2B5EF4-FFF2-40B4-BE49-F238E27FC236}">
                <a16:creationId xmlns:a16="http://schemas.microsoft.com/office/drawing/2014/main" id="{AB7A352D-128C-54A0-BDBC-818DFBB2E260}"/>
              </a:ext>
            </a:extLst>
          </p:cNvPr>
          <p:cNvGrpSpPr/>
          <p:nvPr/>
        </p:nvGrpSpPr>
        <p:grpSpPr>
          <a:xfrm>
            <a:off x="2735977" y="405053"/>
            <a:ext cx="11307133" cy="1368251"/>
            <a:chOff x="2735977" y="405053"/>
            <a:chExt cx="11307133" cy="1368251"/>
          </a:xfrm>
        </p:grpSpPr>
        <p:grpSp>
          <p:nvGrpSpPr>
            <p:cNvPr id="69" name="Group 68">
              <a:extLst>
                <a:ext uri="{FF2B5EF4-FFF2-40B4-BE49-F238E27FC236}">
                  <a16:creationId xmlns:a16="http://schemas.microsoft.com/office/drawing/2014/main" id="{65B2EF5B-B1C1-4329-2B87-77B94B8143CF}"/>
                </a:ext>
              </a:extLst>
            </p:cNvPr>
            <p:cNvGrpSpPr/>
            <p:nvPr/>
          </p:nvGrpSpPr>
          <p:grpSpPr>
            <a:xfrm>
              <a:off x="2735977" y="405053"/>
              <a:ext cx="11307133" cy="1368251"/>
              <a:chOff x="2735977" y="405053"/>
              <a:chExt cx="11307133" cy="1368251"/>
            </a:xfrm>
          </p:grpSpPr>
          <p:grpSp>
            <p:nvGrpSpPr>
              <p:cNvPr id="71" name="Group 4">
                <a:extLst>
                  <a:ext uri="{FF2B5EF4-FFF2-40B4-BE49-F238E27FC236}">
                    <a16:creationId xmlns:a16="http://schemas.microsoft.com/office/drawing/2014/main" id="{0A14EA74-6BAE-7A19-D60C-66B043D3B1BC}"/>
                  </a:ext>
                </a:extLst>
              </p:cNvPr>
              <p:cNvGrpSpPr/>
              <p:nvPr/>
            </p:nvGrpSpPr>
            <p:grpSpPr>
              <a:xfrm>
                <a:off x="2735977" y="405053"/>
                <a:ext cx="11307133" cy="1368251"/>
                <a:chOff x="-293923" y="0"/>
                <a:chExt cx="5457502" cy="660400"/>
              </a:xfrm>
              <a:solidFill>
                <a:schemeClr val="bg1"/>
              </a:solidFill>
            </p:grpSpPr>
            <p:sp>
              <p:nvSpPr>
                <p:cNvPr id="73" name="Freeform 5">
                  <a:extLst>
                    <a:ext uri="{FF2B5EF4-FFF2-40B4-BE49-F238E27FC236}">
                      <a16:creationId xmlns:a16="http://schemas.microsoft.com/office/drawing/2014/main" id="{919777F7-1A6C-F9AE-5890-06C92AC1000D}"/>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72" name="Picture 24">
                <a:extLst>
                  <a:ext uri="{FF2B5EF4-FFF2-40B4-BE49-F238E27FC236}">
                    <a16:creationId xmlns:a16="http://schemas.microsoft.com/office/drawing/2014/main" id="{51D9C293-DAF4-865D-8D96-C1A4247A9CF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881093" y="704685"/>
                <a:ext cx="733390" cy="733390"/>
              </a:xfrm>
              <a:prstGeom prst="rect">
                <a:avLst/>
              </a:prstGeom>
            </p:spPr>
          </p:pic>
        </p:grpSp>
        <p:sp>
          <p:nvSpPr>
            <p:cNvPr id="70" name="TextBox 69">
              <a:extLst>
                <a:ext uri="{FF2B5EF4-FFF2-40B4-BE49-F238E27FC236}">
                  <a16:creationId xmlns:a16="http://schemas.microsoft.com/office/drawing/2014/main" id="{2CD2FF27-FA4B-485F-1185-A3FA90DDFC5D}"/>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421060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par>
                                <p:cTn id="21" presetID="16" presetClass="entr" presetSubtype="21"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par>
                                <p:cTn id="24" presetID="16" presetClass="entr" presetSubtype="21"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barn(inVertical)">
                                      <p:cBhvr>
                                        <p:cTn id="26" dur="500"/>
                                        <p:tgtEl>
                                          <p:spTgt spid="59"/>
                                        </p:tgtEl>
                                      </p:cBhvr>
                                    </p:animEffect>
                                  </p:childTnLst>
                                </p:cTn>
                              </p:par>
                              <p:par>
                                <p:cTn id="27" presetID="16" presetClass="entr" presetSubtype="21"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par>
                                <p:cTn id="30" presetID="16" presetClass="entr" presetSubtype="21"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53" name="Group 52">
            <a:extLst>
              <a:ext uri="{FF2B5EF4-FFF2-40B4-BE49-F238E27FC236}">
                <a16:creationId xmlns:a16="http://schemas.microsoft.com/office/drawing/2014/main" id="{6F421B86-B4E2-AECD-F592-2025C3E9ECA6}"/>
              </a:ext>
            </a:extLst>
          </p:cNvPr>
          <p:cNvGrpSpPr/>
          <p:nvPr/>
        </p:nvGrpSpPr>
        <p:grpSpPr>
          <a:xfrm>
            <a:off x="687616" y="4232014"/>
            <a:ext cx="2707956" cy="1682521"/>
            <a:chOff x="8512031" y="3144477"/>
            <a:chExt cx="2707956" cy="1682521"/>
          </a:xfrm>
        </p:grpSpPr>
        <p:pic>
          <p:nvPicPr>
            <p:cNvPr id="43" name="Picture 5">
              <a:extLst>
                <a:ext uri="{FF2B5EF4-FFF2-40B4-BE49-F238E27FC236}">
                  <a16:creationId xmlns:a16="http://schemas.microsoft.com/office/drawing/2014/main" id="{118758F4-CFDA-509C-35B7-1CD97EF181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12031" y="3144477"/>
              <a:ext cx="2707956" cy="1088106"/>
            </a:xfrm>
            <a:prstGeom prst="rect">
              <a:avLst/>
            </a:prstGeom>
          </p:spPr>
        </p:pic>
        <p:sp>
          <p:nvSpPr>
            <p:cNvPr id="50" name="TextBox 49">
              <a:extLst>
                <a:ext uri="{FF2B5EF4-FFF2-40B4-BE49-F238E27FC236}">
                  <a16:creationId xmlns:a16="http://schemas.microsoft.com/office/drawing/2014/main" id="{EE8A0EA0-E57F-EE78-CF5E-9887B11DBB97}"/>
                </a:ext>
              </a:extLst>
            </p:cNvPr>
            <p:cNvSpPr txBox="1"/>
            <p:nvPr/>
          </p:nvSpPr>
          <p:spPr>
            <a:xfrm>
              <a:off x="8845076" y="442688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Bàn phím</a:t>
              </a:r>
            </a:p>
          </p:txBody>
        </p:sp>
      </p:grpSp>
      <p:grpSp>
        <p:nvGrpSpPr>
          <p:cNvPr id="55" name="Group 54">
            <a:extLst>
              <a:ext uri="{FF2B5EF4-FFF2-40B4-BE49-F238E27FC236}">
                <a16:creationId xmlns:a16="http://schemas.microsoft.com/office/drawing/2014/main" id="{D641B229-AF1A-F590-633C-2A997645E4BF}"/>
              </a:ext>
            </a:extLst>
          </p:cNvPr>
          <p:cNvGrpSpPr/>
          <p:nvPr/>
        </p:nvGrpSpPr>
        <p:grpSpPr>
          <a:xfrm>
            <a:off x="5587802" y="4173896"/>
            <a:ext cx="2103937" cy="2292448"/>
            <a:chOff x="12584124" y="2583409"/>
            <a:chExt cx="2103937" cy="2292448"/>
          </a:xfrm>
        </p:grpSpPr>
        <p:pic>
          <p:nvPicPr>
            <p:cNvPr id="44" name="Picture 3">
              <a:extLst>
                <a:ext uri="{FF2B5EF4-FFF2-40B4-BE49-F238E27FC236}">
                  <a16:creationId xmlns:a16="http://schemas.microsoft.com/office/drawing/2014/main" id="{691896F8-F0A8-18F2-48C2-BED04CA86D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584124" y="2583409"/>
              <a:ext cx="2060717" cy="1742243"/>
            </a:xfrm>
            <a:prstGeom prst="rect">
              <a:avLst/>
            </a:prstGeom>
          </p:spPr>
        </p:pic>
        <p:sp>
          <p:nvSpPr>
            <p:cNvPr id="54" name="TextBox 53">
              <a:extLst>
                <a:ext uri="{FF2B5EF4-FFF2-40B4-BE49-F238E27FC236}">
                  <a16:creationId xmlns:a16="http://schemas.microsoft.com/office/drawing/2014/main" id="{0BA8FB30-E617-C265-5CAB-242382752B46}"/>
                </a:ext>
              </a:extLst>
            </p:cNvPr>
            <p:cNvSpPr txBox="1"/>
            <p:nvPr/>
          </p:nvSpPr>
          <p:spPr>
            <a:xfrm>
              <a:off x="12612074" y="4475747"/>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Màn hình</a:t>
              </a:r>
            </a:p>
          </p:txBody>
        </p:sp>
      </p:grpSp>
      <p:grpSp>
        <p:nvGrpSpPr>
          <p:cNvPr id="57" name="Group 56">
            <a:extLst>
              <a:ext uri="{FF2B5EF4-FFF2-40B4-BE49-F238E27FC236}">
                <a16:creationId xmlns:a16="http://schemas.microsoft.com/office/drawing/2014/main" id="{A156CB02-701C-05C0-57DB-1D7271C974A9}"/>
              </a:ext>
            </a:extLst>
          </p:cNvPr>
          <p:cNvGrpSpPr/>
          <p:nvPr/>
        </p:nvGrpSpPr>
        <p:grpSpPr>
          <a:xfrm>
            <a:off x="1415700" y="6331060"/>
            <a:ext cx="2075987" cy="2321743"/>
            <a:chOff x="15417377" y="2684645"/>
            <a:chExt cx="2075987" cy="2321743"/>
          </a:xfrm>
        </p:grpSpPr>
        <p:pic>
          <p:nvPicPr>
            <p:cNvPr id="47" name="Picture 6">
              <a:extLst>
                <a:ext uri="{FF2B5EF4-FFF2-40B4-BE49-F238E27FC236}">
                  <a16:creationId xmlns:a16="http://schemas.microsoft.com/office/drawing/2014/main" id="{6843B0A8-E760-93BA-2809-78D20DE3C2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28321" y="2684645"/>
              <a:ext cx="1051879" cy="1742243"/>
            </a:xfrm>
            <a:prstGeom prst="rect">
              <a:avLst/>
            </a:prstGeom>
          </p:spPr>
        </p:pic>
        <p:sp>
          <p:nvSpPr>
            <p:cNvPr id="56" name="TextBox 55">
              <a:extLst>
                <a:ext uri="{FF2B5EF4-FFF2-40B4-BE49-F238E27FC236}">
                  <a16:creationId xmlns:a16="http://schemas.microsoft.com/office/drawing/2014/main" id="{9792C614-1C5C-6B11-E817-D756BAB60804}"/>
                </a:ext>
              </a:extLst>
            </p:cNvPr>
            <p:cNvSpPr txBox="1"/>
            <p:nvPr/>
          </p:nvSpPr>
          <p:spPr>
            <a:xfrm>
              <a:off x="15417377" y="4606278"/>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Thân máy</a:t>
              </a:r>
            </a:p>
          </p:txBody>
        </p:sp>
      </p:grpSp>
      <p:grpSp>
        <p:nvGrpSpPr>
          <p:cNvPr id="59" name="Group 58">
            <a:extLst>
              <a:ext uri="{FF2B5EF4-FFF2-40B4-BE49-F238E27FC236}">
                <a16:creationId xmlns:a16="http://schemas.microsoft.com/office/drawing/2014/main" id="{8D4B463F-99E1-1349-3C9A-3DFFC3F6008F}"/>
              </a:ext>
            </a:extLst>
          </p:cNvPr>
          <p:cNvGrpSpPr/>
          <p:nvPr/>
        </p:nvGrpSpPr>
        <p:grpSpPr>
          <a:xfrm>
            <a:off x="4187908" y="6827211"/>
            <a:ext cx="2075987" cy="1658941"/>
            <a:chOff x="12629773" y="5411144"/>
            <a:chExt cx="2075987" cy="1658941"/>
          </a:xfrm>
        </p:grpSpPr>
        <p:pic>
          <p:nvPicPr>
            <p:cNvPr id="48" name="Picture 4">
              <a:extLst>
                <a:ext uri="{FF2B5EF4-FFF2-40B4-BE49-F238E27FC236}">
                  <a16:creationId xmlns:a16="http://schemas.microsoft.com/office/drawing/2014/main" id="{9C8C4699-1B22-0231-1C8E-E6E37007B19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84077" y="5411144"/>
              <a:ext cx="1767381" cy="1258831"/>
            </a:xfrm>
            <a:prstGeom prst="rect">
              <a:avLst/>
            </a:prstGeom>
          </p:spPr>
        </p:pic>
        <p:sp>
          <p:nvSpPr>
            <p:cNvPr id="58" name="TextBox 57">
              <a:extLst>
                <a:ext uri="{FF2B5EF4-FFF2-40B4-BE49-F238E27FC236}">
                  <a16:creationId xmlns:a16="http://schemas.microsoft.com/office/drawing/2014/main" id="{3F35C8DE-FBAE-3347-1A8D-F5D2E2C3F184}"/>
                </a:ext>
              </a:extLst>
            </p:cNvPr>
            <p:cNvSpPr txBox="1"/>
            <p:nvPr/>
          </p:nvSpPr>
          <p:spPr>
            <a:xfrm>
              <a:off x="12629773" y="6669975"/>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Chuột </a:t>
              </a:r>
            </a:p>
          </p:txBody>
        </p:sp>
      </p:grpSp>
      <p:grpSp>
        <p:nvGrpSpPr>
          <p:cNvPr id="63" name="Group 62">
            <a:extLst>
              <a:ext uri="{FF2B5EF4-FFF2-40B4-BE49-F238E27FC236}">
                <a16:creationId xmlns:a16="http://schemas.microsoft.com/office/drawing/2014/main" id="{2ED78BC3-6ED8-FEDB-2BE4-3C9D66597FD1}"/>
              </a:ext>
            </a:extLst>
          </p:cNvPr>
          <p:cNvGrpSpPr/>
          <p:nvPr/>
        </p:nvGrpSpPr>
        <p:grpSpPr>
          <a:xfrm>
            <a:off x="9415850" y="4769227"/>
            <a:ext cx="2831061" cy="3304076"/>
            <a:chOff x="9041527" y="6826264"/>
            <a:chExt cx="2831061" cy="3304076"/>
          </a:xfrm>
        </p:grpSpPr>
        <p:pic>
          <p:nvPicPr>
            <p:cNvPr id="38" name="Picture 2">
              <a:extLst>
                <a:ext uri="{FF2B5EF4-FFF2-40B4-BE49-F238E27FC236}">
                  <a16:creationId xmlns:a16="http://schemas.microsoft.com/office/drawing/2014/main" id="{2A81ABF8-25FD-089E-E3C3-D493B4E8ED4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41527" y="6826264"/>
              <a:ext cx="2831061" cy="2717819"/>
            </a:xfrm>
            <a:prstGeom prst="rect">
              <a:avLst/>
            </a:prstGeom>
          </p:spPr>
        </p:pic>
        <p:sp>
          <p:nvSpPr>
            <p:cNvPr id="62" name="TextBox 61">
              <a:extLst>
                <a:ext uri="{FF2B5EF4-FFF2-40B4-BE49-F238E27FC236}">
                  <a16:creationId xmlns:a16="http://schemas.microsoft.com/office/drawing/2014/main" id="{50E56572-45E1-D56F-7469-543CF001134F}"/>
                </a:ext>
              </a:extLst>
            </p:cNvPr>
            <p:cNvSpPr txBox="1"/>
            <p:nvPr/>
          </p:nvSpPr>
          <p:spPr>
            <a:xfrm>
              <a:off x="9419063" y="9730230"/>
              <a:ext cx="20759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Trò chơi</a:t>
              </a:r>
            </a:p>
          </p:txBody>
        </p:sp>
      </p:grpSp>
      <p:grpSp>
        <p:nvGrpSpPr>
          <p:cNvPr id="65" name="Group 64">
            <a:extLst>
              <a:ext uri="{FF2B5EF4-FFF2-40B4-BE49-F238E27FC236}">
                <a16:creationId xmlns:a16="http://schemas.microsoft.com/office/drawing/2014/main" id="{AE782394-F096-817A-2350-F53FFD0D4A49}"/>
              </a:ext>
            </a:extLst>
          </p:cNvPr>
          <p:cNvGrpSpPr/>
          <p:nvPr/>
        </p:nvGrpSpPr>
        <p:grpSpPr>
          <a:xfrm>
            <a:off x="13471779" y="5108511"/>
            <a:ext cx="3846555" cy="2819371"/>
            <a:chOff x="13247788" y="7309349"/>
            <a:chExt cx="3846555" cy="2819371"/>
          </a:xfrm>
        </p:grpSpPr>
        <p:pic>
          <p:nvPicPr>
            <p:cNvPr id="61" name="Picture 60">
              <a:extLst>
                <a:ext uri="{FF2B5EF4-FFF2-40B4-BE49-F238E27FC236}">
                  <a16:creationId xmlns:a16="http://schemas.microsoft.com/office/drawing/2014/main" id="{640FB7F1-58D2-AB26-CE85-0C46FA491BC7}"/>
                </a:ext>
              </a:extLst>
            </p:cNvPr>
            <p:cNvPicPr>
              <a:picLocks noChangeAspect="1"/>
            </p:cNvPicPr>
            <p:nvPr/>
          </p:nvPicPr>
          <p:blipFill rotWithShape="1">
            <a:blip r:embed="rId16"/>
            <a:srcRect t="4580"/>
            <a:stretch/>
          </p:blipFill>
          <p:spPr>
            <a:xfrm>
              <a:off x="13247788" y="7309349"/>
              <a:ext cx="3846555" cy="2294006"/>
            </a:xfrm>
            <a:prstGeom prst="rect">
              <a:avLst/>
            </a:prstGeom>
          </p:spPr>
        </p:pic>
        <p:sp>
          <p:nvSpPr>
            <p:cNvPr id="64" name="TextBox 63">
              <a:extLst>
                <a:ext uri="{FF2B5EF4-FFF2-40B4-BE49-F238E27FC236}">
                  <a16:creationId xmlns:a16="http://schemas.microsoft.com/office/drawing/2014/main" id="{AC66D34F-838F-C0D5-5B17-E846454A3848}"/>
                </a:ext>
              </a:extLst>
            </p:cNvPr>
            <p:cNvSpPr txBox="1"/>
            <p:nvPr/>
          </p:nvSpPr>
          <p:spPr>
            <a:xfrm>
              <a:off x="13965660" y="9728610"/>
              <a:ext cx="290343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Phần mềm trình chiếu</a:t>
              </a:r>
            </a:p>
          </p:txBody>
        </p:sp>
      </p:grpSp>
      <p:grpSp>
        <p:nvGrpSpPr>
          <p:cNvPr id="39" name="Group 38">
            <a:extLst>
              <a:ext uri="{FF2B5EF4-FFF2-40B4-BE49-F238E27FC236}">
                <a16:creationId xmlns:a16="http://schemas.microsoft.com/office/drawing/2014/main" id="{3F50AE4E-B0CF-111D-5CCF-1A7E5C8B1AF4}"/>
              </a:ext>
            </a:extLst>
          </p:cNvPr>
          <p:cNvGrpSpPr/>
          <p:nvPr/>
        </p:nvGrpSpPr>
        <p:grpSpPr>
          <a:xfrm>
            <a:off x="2278152" y="2495299"/>
            <a:ext cx="3325287" cy="1273505"/>
            <a:chOff x="2278152" y="2495299"/>
            <a:chExt cx="3325287" cy="1273505"/>
          </a:xfrm>
        </p:grpSpPr>
        <p:sp>
          <p:nvSpPr>
            <p:cNvPr id="6" name="Rectangle: Rounded Corners 5">
              <a:extLst>
                <a:ext uri="{FF2B5EF4-FFF2-40B4-BE49-F238E27FC236}">
                  <a16:creationId xmlns:a16="http://schemas.microsoft.com/office/drawing/2014/main" id="{B5F66AD9-A6BB-8E4F-30AB-2B378EEAA0CE}"/>
                </a:ext>
              </a:extLst>
            </p:cNvPr>
            <p:cNvSpPr/>
            <p:nvPr/>
          </p:nvSpPr>
          <p:spPr>
            <a:xfrm>
              <a:off x="2772378" y="2779510"/>
              <a:ext cx="2831061" cy="98929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Phần cứng </a:t>
              </a:r>
            </a:p>
          </p:txBody>
        </p:sp>
        <p:pic>
          <p:nvPicPr>
            <p:cNvPr id="31" name="Picture 2">
              <a:extLst>
                <a:ext uri="{FF2B5EF4-FFF2-40B4-BE49-F238E27FC236}">
                  <a16:creationId xmlns:a16="http://schemas.microsoft.com/office/drawing/2014/main" id="{4A7C3A0A-DD2C-AC8F-4B83-80B2AB6D487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278152" y="2495299"/>
              <a:ext cx="764705" cy="725775"/>
            </a:xfrm>
            <a:prstGeom prst="rect">
              <a:avLst/>
            </a:prstGeom>
          </p:spPr>
        </p:pic>
      </p:grpSp>
      <p:grpSp>
        <p:nvGrpSpPr>
          <p:cNvPr id="33" name="Group 32">
            <a:extLst>
              <a:ext uri="{FF2B5EF4-FFF2-40B4-BE49-F238E27FC236}">
                <a16:creationId xmlns:a16="http://schemas.microsoft.com/office/drawing/2014/main" id="{51BB2F98-EEB4-AF9E-BDFA-BF87EFD32899}"/>
              </a:ext>
            </a:extLst>
          </p:cNvPr>
          <p:cNvGrpSpPr/>
          <p:nvPr/>
        </p:nvGrpSpPr>
        <p:grpSpPr>
          <a:xfrm>
            <a:off x="11114785" y="2458584"/>
            <a:ext cx="3277476" cy="1310220"/>
            <a:chOff x="11114785" y="2458584"/>
            <a:chExt cx="3277476" cy="1310220"/>
          </a:xfrm>
        </p:grpSpPr>
        <p:sp>
          <p:nvSpPr>
            <p:cNvPr id="7" name="Rectangle: Rounded Corners 6">
              <a:extLst>
                <a:ext uri="{FF2B5EF4-FFF2-40B4-BE49-F238E27FC236}">
                  <a16:creationId xmlns:a16="http://schemas.microsoft.com/office/drawing/2014/main" id="{1B9D3FFA-8522-D433-3069-329189014635}"/>
                </a:ext>
              </a:extLst>
            </p:cNvPr>
            <p:cNvSpPr/>
            <p:nvPr/>
          </p:nvSpPr>
          <p:spPr>
            <a:xfrm>
              <a:off x="11561200" y="2779510"/>
              <a:ext cx="2831061" cy="989294"/>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Phần mềm </a:t>
              </a:r>
            </a:p>
          </p:txBody>
        </p:sp>
        <p:pic>
          <p:nvPicPr>
            <p:cNvPr id="32" name="Picture 2">
              <a:extLst>
                <a:ext uri="{FF2B5EF4-FFF2-40B4-BE49-F238E27FC236}">
                  <a16:creationId xmlns:a16="http://schemas.microsoft.com/office/drawing/2014/main" id="{51144EA3-F5EC-53CD-EDF7-E72A6E77609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114785" y="2458584"/>
              <a:ext cx="764705" cy="725775"/>
            </a:xfrm>
            <a:prstGeom prst="rect">
              <a:avLst/>
            </a:prstGeom>
          </p:spPr>
        </p:pic>
      </p:grpSp>
      <p:grpSp>
        <p:nvGrpSpPr>
          <p:cNvPr id="46" name="Group 45">
            <a:extLst>
              <a:ext uri="{FF2B5EF4-FFF2-40B4-BE49-F238E27FC236}">
                <a16:creationId xmlns:a16="http://schemas.microsoft.com/office/drawing/2014/main" id="{DF239608-F829-DCE7-D6F0-0E45FB8ADDC3}"/>
              </a:ext>
            </a:extLst>
          </p:cNvPr>
          <p:cNvGrpSpPr/>
          <p:nvPr/>
        </p:nvGrpSpPr>
        <p:grpSpPr>
          <a:xfrm>
            <a:off x="431366" y="9092964"/>
            <a:ext cx="6083889" cy="1028309"/>
            <a:chOff x="431366" y="9092964"/>
            <a:chExt cx="6083889" cy="1028309"/>
          </a:xfrm>
        </p:grpSpPr>
        <p:pic>
          <p:nvPicPr>
            <p:cNvPr id="41" name="Graphic 40" descr="Back with solid fill">
              <a:extLst>
                <a:ext uri="{FF2B5EF4-FFF2-40B4-BE49-F238E27FC236}">
                  <a16:creationId xmlns:a16="http://schemas.microsoft.com/office/drawing/2014/main" id="{E55D189F-1809-D76D-74BC-9D03DCCB4C5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V="1">
              <a:off x="431366" y="9092964"/>
              <a:ext cx="1239028" cy="1028309"/>
            </a:xfrm>
            <a:prstGeom prst="rect">
              <a:avLst/>
            </a:prstGeom>
          </p:spPr>
        </p:pic>
        <p:sp>
          <p:nvSpPr>
            <p:cNvPr id="45" name="TextBox 44">
              <a:extLst>
                <a:ext uri="{FF2B5EF4-FFF2-40B4-BE49-F238E27FC236}">
                  <a16:creationId xmlns:a16="http://schemas.microsoft.com/office/drawing/2014/main" id="{E5BCF491-1915-DCFA-2039-6FE64D04735D}"/>
                </a:ext>
              </a:extLst>
            </p:cNvPr>
            <p:cNvSpPr txBox="1"/>
            <p:nvPr/>
          </p:nvSpPr>
          <p:spPr>
            <a:xfrm>
              <a:off x="1736299" y="9283954"/>
              <a:ext cx="4778956"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Có thể quan sát được </a:t>
              </a:r>
            </a:p>
          </p:txBody>
        </p:sp>
      </p:grpSp>
      <p:grpSp>
        <p:nvGrpSpPr>
          <p:cNvPr id="49" name="Group 48">
            <a:extLst>
              <a:ext uri="{FF2B5EF4-FFF2-40B4-BE49-F238E27FC236}">
                <a16:creationId xmlns:a16="http://schemas.microsoft.com/office/drawing/2014/main" id="{9C9B9EE9-FE46-9D64-7A42-2AE75F2F782A}"/>
              </a:ext>
            </a:extLst>
          </p:cNvPr>
          <p:cNvGrpSpPr/>
          <p:nvPr/>
        </p:nvGrpSpPr>
        <p:grpSpPr>
          <a:xfrm>
            <a:off x="9934785" y="9096519"/>
            <a:ext cx="6083889" cy="1028309"/>
            <a:chOff x="431366" y="9092964"/>
            <a:chExt cx="6083889" cy="1028309"/>
          </a:xfrm>
        </p:grpSpPr>
        <p:pic>
          <p:nvPicPr>
            <p:cNvPr id="51" name="Graphic 50" descr="Back with solid fill">
              <a:extLst>
                <a:ext uri="{FF2B5EF4-FFF2-40B4-BE49-F238E27FC236}">
                  <a16:creationId xmlns:a16="http://schemas.microsoft.com/office/drawing/2014/main" id="{80DAD916-6EDA-CFD5-78A3-4C2829DDCAF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V="1">
              <a:off x="431366" y="9092964"/>
              <a:ext cx="1239028" cy="1028309"/>
            </a:xfrm>
            <a:prstGeom prst="rect">
              <a:avLst/>
            </a:prstGeom>
          </p:spPr>
        </p:pic>
        <p:sp>
          <p:nvSpPr>
            <p:cNvPr id="52" name="TextBox 51">
              <a:extLst>
                <a:ext uri="{FF2B5EF4-FFF2-40B4-BE49-F238E27FC236}">
                  <a16:creationId xmlns:a16="http://schemas.microsoft.com/office/drawing/2014/main" id="{A461CFFF-3519-FDDB-F02F-6AD45E6504F9}"/>
                </a:ext>
              </a:extLst>
            </p:cNvPr>
            <p:cNvSpPr txBox="1"/>
            <p:nvPr/>
          </p:nvSpPr>
          <p:spPr>
            <a:xfrm>
              <a:off x="1736299" y="9283954"/>
              <a:ext cx="4778956"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Không quan sát được </a:t>
              </a:r>
            </a:p>
          </p:txBody>
        </p:sp>
      </p:grpSp>
      <p:grpSp>
        <p:nvGrpSpPr>
          <p:cNvPr id="60" name="Group 59">
            <a:extLst>
              <a:ext uri="{FF2B5EF4-FFF2-40B4-BE49-F238E27FC236}">
                <a16:creationId xmlns:a16="http://schemas.microsoft.com/office/drawing/2014/main" id="{90B4C077-37F7-7FF4-9B1E-603E26174FC8}"/>
              </a:ext>
            </a:extLst>
          </p:cNvPr>
          <p:cNvGrpSpPr/>
          <p:nvPr/>
        </p:nvGrpSpPr>
        <p:grpSpPr>
          <a:xfrm>
            <a:off x="2735977" y="405053"/>
            <a:ext cx="11307133" cy="1368251"/>
            <a:chOff x="2735977" y="405053"/>
            <a:chExt cx="11307133" cy="1368251"/>
          </a:xfrm>
        </p:grpSpPr>
        <p:grpSp>
          <p:nvGrpSpPr>
            <p:cNvPr id="68" name="Group 67">
              <a:extLst>
                <a:ext uri="{FF2B5EF4-FFF2-40B4-BE49-F238E27FC236}">
                  <a16:creationId xmlns:a16="http://schemas.microsoft.com/office/drawing/2014/main" id="{D6DF4713-CDE2-CB34-6374-1696BC666A68}"/>
                </a:ext>
              </a:extLst>
            </p:cNvPr>
            <p:cNvGrpSpPr/>
            <p:nvPr/>
          </p:nvGrpSpPr>
          <p:grpSpPr>
            <a:xfrm>
              <a:off x="2735977" y="405053"/>
              <a:ext cx="11307133" cy="1368251"/>
              <a:chOff x="2735977" y="405053"/>
              <a:chExt cx="11307133" cy="1368251"/>
            </a:xfrm>
          </p:grpSpPr>
          <p:grpSp>
            <p:nvGrpSpPr>
              <p:cNvPr id="70" name="Group 4">
                <a:extLst>
                  <a:ext uri="{FF2B5EF4-FFF2-40B4-BE49-F238E27FC236}">
                    <a16:creationId xmlns:a16="http://schemas.microsoft.com/office/drawing/2014/main" id="{214E771C-B297-181B-67FE-86F3E6A67818}"/>
                  </a:ext>
                </a:extLst>
              </p:cNvPr>
              <p:cNvGrpSpPr/>
              <p:nvPr/>
            </p:nvGrpSpPr>
            <p:grpSpPr>
              <a:xfrm>
                <a:off x="2735977" y="405053"/>
                <a:ext cx="11307133" cy="1368251"/>
                <a:chOff x="-293923" y="0"/>
                <a:chExt cx="5457502" cy="660400"/>
              </a:xfrm>
              <a:solidFill>
                <a:schemeClr val="bg1"/>
              </a:solidFill>
            </p:grpSpPr>
            <p:sp>
              <p:nvSpPr>
                <p:cNvPr id="72" name="Freeform 5">
                  <a:extLst>
                    <a:ext uri="{FF2B5EF4-FFF2-40B4-BE49-F238E27FC236}">
                      <a16:creationId xmlns:a16="http://schemas.microsoft.com/office/drawing/2014/main" id="{2A8586A6-8537-EFF9-7AA5-4F2EC7F826F3}"/>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71" name="Picture 24">
                <a:extLst>
                  <a:ext uri="{FF2B5EF4-FFF2-40B4-BE49-F238E27FC236}">
                    <a16:creationId xmlns:a16="http://schemas.microsoft.com/office/drawing/2014/main" id="{A528837E-9E05-CC0A-0F5B-19CF48377D1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881093" y="704685"/>
                <a:ext cx="733390" cy="733390"/>
              </a:xfrm>
              <a:prstGeom prst="rect">
                <a:avLst/>
              </a:prstGeom>
            </p:spPr>
          </p:pic>
        </p:grpSp>
        <p:sp>
          <p:nvSpPr>
            <p:cNvPr id="69" name="TextBox 68">
              <a:extLst>
                <a:ext uri="{FF2B5EF4-FFF2-40B4-BE49-F238E27FC236}">
                  <a16:creationId xmlns:a16="http://schemas.microsoft.com/office/drawing/2014/main" id="{C5EF8515-B355-ACBE-89BC-B87DEC48AA8D}"/>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2242893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barn(inVertical)">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barn(inVertical)">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barn(inVertical)">
                                      <p:cBhvr>
                                        <p:cTn id="28" dur="500"/>
                                        <p:tgtEl>
                                          <p:spTgt spid="5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barn(inVertical)">
                                      <p:cBhvr>
                                        <p:cTn id="39" dur="500"/>
                                        <p:tgtEl>
                                          <p:spTgt spid="6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barn(inVertical)">
                                      <p:cBhvr>
                                        <p:cTn id="44" dur="5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250" fill="hold"/>
                                        <p:tgtEl>
                                          <p:spTgt spid="46"/>
                                        </p:tgtEl>
                                        <p:attrNameLst>
                                          <p:attrName>ppt_x</p:attrName>
                                        </p:attrNameLst>
                                      </p:cBhvr>
                                      <p:tavLst>
                                        <p:tav tm="0">
                                          <p:val>
                                            <p:strVal val="0-#ppt_w/2"/>
                                          </p:val>
                                        </p:tav>
                                        <p:tav tm="100000">
                                          <p:val>
                                            <p:strVal val="#ppt_x"/>
                                          </p:val>
                                        </p:tav>
                                      </p:tavLst>
                                    </p:anim>
                                    <p:anim calcmode="lin" valueType="num">
                                      <p:cBhvr additive="base">
                                        <p:cTn id="50" dur="25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250" fill="hold"/>
                                        <p:tgtEl>
                                          <p:spTgt spid="49"/>
                                        </p:tgtEl>
                                        <p:attrNameLst>
                                          <p:attrName>ppt_x</p:attrName>
                                        </p:attrNameLst>
                                      </p:cBhvr>
                                      <p:tavLst>
                                        <p:tav tm="0">
                                          <p:val>
                                            <p:strVal val="0-#ppt_w/2"/>
                                          </p:val>
                                        </p:tav>
                                        <p:tav tm="100000">
                                          <p:val>
                                            <p:strVal val="#ppt_x"/>
                                          </p:val>
                                        </p:tav>
                                      </p:tavLst>
                                    </p:anim>
                                    <p:anim calcmode="lin" valueType="num">
                                      <p:cBhvr additive="base">
                                        <p:cTn id="56" dur="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grpSp>
        <p:nvGrpSpPr>
          <p:cNvPr id="60" name="Group 59">
            <a:extLst>
              <a:ext uri="{FF2B5EF4-FFF2-40B4-BE49-F238E27FC236}">
                <a16:creationId xmlns:a16="http://schemas.microsoft.com/office/drawing/2014/main" id="{7AD85085-CF37-A321-FEF8-8E9FFDECCA1E}"/>
              </a:ext>
            </a:extLst>
          </p:cNvPr>
          <p:cNvGrpSpPr/>
          <p:nvPr/>
        </p:nvGrpSpPr>
        <p:grpSpPr>
          <a:xfrm>
            <a:off x="0" y="2405583"/>
            <a:ext cx="5707928" cy="1361747"/>
            <a:chOff x="0" y="2405583"/>
            <a:chExt cx="5707928" cy="1361747"/>
          </a:xfrm>
        </p:grpSpPr>
        <p:sp>
          <p:nvSpPr>
            <p:cNvPr id="9" name="Rectangle 8">
              <a:extLst>
                <a:ext uri="{FF2B5EF4-FFF2-40B4-BE49-F238E27FC236}">
                  <a16:creationId xmlns:a16="http://schemas.microsoft.com/office/drawing/2014/main" id="{27B10A4C-87A7-908B-FEBF-DC4B3EB77AB3}"/>
                </a:ext>
              </a:extLst>
            </p:cNvPr>
            <p:cNvSpPr/>
            <p:nvPr/>
          </p:nvSpPr>
          <p:spPr>
            <a:xfrm>
              <a:off x="0" y="2637679"/>
              <a:ext cx="4931020" cy="905621"/>
            </a:xfrm>
            <a:prstGeom prst="rect">
              <a:avLst/>
            </a:prstGeom>
            <a:solidFill>
              <a:srgbClr val="EDB57A"/>
            </a:solidFill>
            <a:ln>
              <a:solidFill>
                <a:srgbClr val="EDB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F1723B1-8723-3BFD-FD57-B4C83604E6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73138" y="2405583"/>
              <a:ext cx="1434790" cy="1361747"/>
            </a:xfrm>
            <a:prstGeom prst="rect">
              <a:avLst/>
            </a:prstGeom>
          </p:spPr>
        </p:pic>
        <p:sp>
          <p:nvSpPr>
            <p:cNvPr id="40" name="TextBox 39">
              <a:extLst>
                <a:ext uri="{FF2B5EF4-FFF2-40B4-BE49-F238E27FC236}">
                  <a16:creationId xmlns:a16="http://schemas.microsoft.com/office/drawing/2014/main" id="{438CA689-CF45-8D97-08B7-81DA40304579}"/>
                </a:ext>
              </a:extLst>
            </p:cNvPr>
            <p:cNvSpPr txBox="1"/>
            <p:nvPr/>
          </p:nvSpPr>
          <p:spPr>
            <a:xfrm>
              <a:off x="265888" y="2705736"/>
              <a:ext cx="411480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Làm việc nhóm </a:t>
              </a:r>
            </a:p>
          </p:txBody>
        </p:sp>
      </p:grpSp>
      <p:sp>
        <p:nvSpPr>
          <p:cNvPr id="72" name="TextBox 71">
            <a:extLst>
              <a:ext uri="{FF2B5EF4-FFF2-40B4-BE49-F238E27FC236}">
                <a16:creationId xmlns:a16="http://schemas.microsoft.com/office/drawing/2014/main" id="{3DF153A5-6155-0294-D312-ABC5CF92439B}"/>
              </a:ext>
            </a:extLst>
          </p:cNvPr>
          <p:cNvSpPr txBox="1"/>
          <p:nvPr/>
        </p:nvSpPr>
        <p:spPr>
          <a:xfrm>
            <a:off x="2488258" y="4116861"/>
            <a:ext cx="2902424" cy="677108"/>
          </a:xfrm>
          <a:prstGeom prst="rect">
            <a:avLst/>
          </a:prstGeom>
          <a:noFill/>
        </p:spPr>
        <p:txBody>
          <a:bodyPr wrap="square" rtlCol="0">
            <a:spAutoFit/>
          </a:bodyPr>
          <a:lstStyle/>
          <a:p>
            <a:r>
              <a:rPr lang="en-US" sz="3800" b="1">
                <a:latin typeface="Arial" panose="020B0604020202020204" pitchFamily="34" charset="0"/>
                <a:cs typeface="Arial" panose="020B0604020202020204" pitchFamily="34" charset="0"/>
              </a:rPr>
              <a:t>Nhóm chẵn</a:t>
            </a:r>
          </a:p>
        </p:txBody>
      </p:sp>
      <p:sp>
        <p:nvSpPr>
          <p:cNvPr id="73" name="TextBox 72">
            <a:extLst>
              <a:ext uri="{FF2B5EF4-FFF2-40B4-BE49-F238E27FC236}">
                <a16:creationId xmlns:a16="http://schemas.microsoft.com/office/drawing/2014/main" id="{214E6390-879D-1494-AB13-922CB4D67F62}"/>
              </a:ext>
            </a:extLst>
          </p:cNvPr>
          <p:cNvSpPr txBox="1"/>
          <p:nvPr/>
        </p:nvSpPr>
        <p:spPr>
          <a:xfrm>
            <a:off x="11952388" y="4116861"/>
            <a:ext cx="2590800" cy="677108"/>
          </a:xfrm>
          <a:prstGeom prst="rect">
            <a:avLst/>
          </a:prstGeom>
          <a:noFill/>
        </p:spPr>
        <p:txBody>
          <a:bodyPr wrap="square" rtlCol="0">
            <a:spAutoFit/>
          </a:bodyPr>
          <a:lstStyle/>
          <a:p>
            <a:r>
              <a:rPr lang="en-US" sz="3800" b="1">
                <a:latin typeface="Arial" panose="020B0604020202020204" pitchFamily="34" charset="0"/>
                <a:cs typeface="Arial" panose="020B0604020202020204" pitchFamily="34" charset="0"/>
              </a:rPr>
              <a:t>Nhóm lẻ</a:t>
            </a:r>
          </a:p>
        </p:txBody>
      </p:sp>
      <p:sp>
        <p:nvSpPr>
          <p:cNvPr id="74" name="TextBox 73">
            <a:extLst>
              <a:ext uri="{FF2B5EF4-FFF2-40B4-BE49-F238E27FC236}">
                <a16:creationId xmlns:a16="http://schemas.microsoft.com/office/drawing/2014/main" id="{DAF251B0-AB03-603C-779E-B4786116853F}"/>
              </a:ext>
            </a:extLst>
          </p:cNvPr>
          <p:cNvSpPr txBox="1"/>
          <p:nvPr/>
        </p:nvSpPr>
        <p:spPr>
          <a:xfrm>
            <a:off x="664886" y="5143500"/>
            <a:ext cx="7277045" cy="4032066"/>
          </a:xfrm>
          <a:prstGeom prst="rect">
            <a:avLst/>
          </a:prstGeom>
          <a:noFill/>
        </p:spPr>
        <p:txBody>
          <a:bodyPr wrap="square" rtlCol="0">
            <a:spAutoFit/>
          </a:bodyPr>
          <a:lstStyle/>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500">
                <a:effectLst/>
                <a:latin typeface="Arial" panose="020B0604020202020204" pitchFamily="34" charset="0"/>
                <a:ea typeface="Calibri" panose="020F0502020204030204" pitchFamily="34" charset="0"/>
                <a:cs typeface="Arial" panose="020B0604020202020204" pitchFamily="34" charset="0"/>
              </a:rPr>
              <a:t> Đặc điểm của thiết bị phần cứng?</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500">
                <a:effectLst/>
                <a:latin typeface="Arial" panose="020B0604020202020204" pitchFamily="34" charset="0"/>
                <a:ea typeface="Calibri" panose="020F0502020204030204" pitchFamily="34" charset="0"/>
                <a:cs typeface="Arial" panose="020B0604020202020204" pitchFamily="34" charset="0"/>
              </a:rPr>
              <a:t> Hãy kể tên các thiết bị phần cứng máy tính mà em biết.</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500">
                <a:effectLst/>
                <a:latin typeface="Arial" panose="020B0604020202020204" pitchFamily="34" charset="0"/>
                <a:ea typeface="Calibri" panose="020F0502020204030204" pitchFamily="34" charset="0"/>
                <a:cs typeface="Arial" panose="020B0604020202020204" pitchFamily="34" charset="0"/>
              </a:rPr>
              <a:t> Các bộ phận nào trên điện thoại thông minh là phần cứng?</a:t>
            </a:r>
          </a:p>
        </p:txBody>
      </p:sp>
      <p:sp>
        <p:nvSpPr>
          <p:cNvPr id="75" name="TextBox 74">
            <a:extLst>
              <a:ext uri="{FF2B5EF4-FFF2-40B4-BE49-F238E27FC236}">
                <a16:creationId xmlns:a16="http://schemas.microsoft.com/office/drawing/2014/main" id="{36CB08DF-1BFC-F0CF-0C87-6A7237A2CEF2}"/>
              </a:ext>
            </a:extLst>
          </p:cNvPr>
          <p:cNvSpPr txBox="1"/>
          <p:nvPr/>
        </p:nvSpPr>
        <p:spPr>
          <a:xfrm>
            <a:off x="8827955" y="5018277"/>
            <a:ext cx="8471320" cy="4839979"/>
          </a:xfrm>
          <a:prstGeom prst="rect">
            <a:avLst/>
          </a:prstGeom>
          <a:noFill/>
        </p:spPr>
        <p:txBody>
          <a:bodyPr wrap="square" rtlCol="0">
            <a:spAutoFit/>
          </a:bodyPr>
          <a:lstStyle/>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Đặc điểm của phần mềm máy tính?</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Hãy kể tên các phần mềm máy tính mà em biết.</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Các bộ phận nào trên điện thoại thông minh là phần mềm? Có thể bổ sung hoặc xóa bớt phần mềm trên điện thoại không?</a:t>
            </a:r>
          </a:p>
        </p:txBody>
      </p:sp>
      <p:cxnSp>
        <p:nvCxnSpPr>
          <p:cNvPr id="77" name="Straight Connector 76">
            <a:extLst>
              <a:ext uri="{FF2B5EF4-FFF2-40B4-BE49-F238E27FC236}">
                <a16:creationId xmlns:a16="http://schemas.microsoft.com/office/drawing/2014/main" id="{BC674F94-0F8A-AD11-7B38-8365CA989860}"/>
              </a:ext>
            </a:extLst>
          </p:cNvPr>
          <p:cNvCxnSpPr/>
          <p:nvPr/>
        </p:nvCxnSpPr>
        <p:spPr>
          <a:xfrm>
            <a:off x="8476349" y="3942478"/>
            <a:ext cx="0" cy="5468222"/>
          </a:xfrm>
          <a:prstGeom prst="line">
            <a:avLst/>
          </a:prstGeom>
          <a:ln w="28575">
            <a:solidFill>
              <a:srgbClr val="EDB57A"/>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0601553D-5F85-BAD6-6D9E-DB5916247ACB}"/>
              </a:ext>
            </a:extLst>
          </p:cNvPr>
          <p:cNvGrpSpPr/>
          <p:nvPr/>
        </p:nvGrpSpPr>
        <p:grpSpPr>
          <a:xfrm>
            <a:off x="2735977" y="405053"/>
            <a:ext cx="11307133" cy="1368251"/>
            <a:chOff x="2735977" y="405053"/>
            <a:chExt cx="11307133" cy="1368251"/>
          </a:xfrm>
        </p:grpSpPr>
        <p:grpSp>
          <p:nvGrpSpPr>
            <p:cNvPr id="79" name="Group 78">
              <a:extLst>
                <a:ext uri="{FF2B5EF4-FFF2-40B4-BE49-F238E27FC236}">
                  <a16:creationId xmlns:a16="http://schemas.microsoft.com/office/drawing/2014/main" id="{A6B96AA0-60B2-9FBC-FB77-8937F6A4D12B}"/>
                </a:ext>
              </a:extLst>
            </p:cNvPr>
            <p:cNvGrpSpPr/>
            <p:nvPr/>
          </p:nvGrpSpPr>
          <p:grpSpPr>
            <a:xfrm>
              <a:off x="2735977" y="405053"/>
              <a:ext cx="11307133" cy="1368251"/>
              <a:chOff x="2735977" y="405053"/>
              <a:chExt cx="11307133" cy="1368251"/>
            </a:xfrm>
          </p:grpSpPr>
          <p:grpSp>
            <p:nvGrpSpPr>
              <p:cNvPr id="81" name="Group 4">
                <a:extLst>
                  <a:ext uri="{FF2B5EF4-FFF2-40B4-BE49-F238E27FC236}">
                    <a16:creationId xmlns:a16="http://schemas.microsoft.com/office/drawing/2014/main" id="{6E4726C3-BD11-FAD4-46B5-D4AC0E2EB8A9}"/>
                  </a:ext>
                </a:extLst>
              </p:cNvPr>
              <p:cNvGrpSpPr/>
              <p:nvPr/>
            </p:nvGrpSpPr>
            <p:grpSpPr>
              <a:xfrm>
                <a:off x="2735977" y="405053"/>
                <a:ext cx="11307133" cy="1368251"/>
                <a:chOff x="-293923" y="0"/>
                <a:chExt cx="5457502" cy="660400"/>
              </a:xfrm>
              <a:solidFill>
                <a:schemeClr val="bg1"/>
              </a:solidFill>
            </p:grpSpPr>
            <p:sp>
              <p:nvSpPr>
                <p:cNvPr id="83" name="Freeform 5">
                  <a:extLst>
                    <a:ext uri="{FF2B5EF4-FFF2-40B4-BE49-F238E27FC236}">
                      <a16:creationId xmlns:a16="http://schemas.microsoft.com/office/drawing/2014/main" id="{8C5B41DD-C026-2FE1-5790-5BEE4B6AA8B4}"/>
                    </a:ext>
                  </a:extLst>
                </p:cNvPr>
                <p:cNvSpPr/>
                <p:nvPr/>
              </p:nvSpPr>
              <p:spPr>
                <a:xfrm>
                  <a:off x="-293923" y="0"/>
                  <a:ext cx="5457502"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grpFill/>
              </p:spPr>
            </p:sp>
          </p:grpSp>
          <p:pic>
            <p:nvPicPr>
              <p:cNvPr id="82" name="Picture 24">
                <a:extLst>
                  <a:ext uri="{FF2B5EF4-FFF2-40B4-BE49-F238E27FC236}">
                    <a16:creationId xmlns:a16="http://schemas.microsoft.com/office/drawing/2014/main" id="{B678CDBB-036A-1D49-5B77-4D02F38D85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81093" y="704685"/>
                <a:ext cx="733390" cy="733390"/>
              </a:xfrm>
              <a:prstGeom prst="rect">
                <a:avLst/>
              </a:prstGeom>
            </p:spPr>
          </p:pic>
        </p:grpSp>
        <p:sp>
          <p:nvSpPr>
            <p:cNvPr id="80" name="TextBox 79">
              <a:extLst>
                <a:ext uri="{FF2B5EF4-FFF2-40B4-BE49-F238E27FC236}">
                  <a16:creationId xmlns:a16="http://schemas.microsoft.com/office/drawing/2014/main" id="{9C6B0F80-AD9B-33DB-E419-91F73FA3E15C}"/>
                </a:ext>
              </a:extLst>
            </p:cNvPr>
            <p:cNvSpPr txBox="1"/>
            <p:nvPr/>
          </p:nvSpPr>
          <p:spPr>
            <a:xfrm>
              <a:off x="2864204" y="632280"/>
              <a:ext cx="10225016" cy="830997"/>
            </a:xfrm>
            <a:prstGeom prst="rect">
              <a:avLst/>
            </a:prstGeom>
            <a:noFill/>
          </p:spPr>
          <p:txBody>
            <a:bodyPr wrap="square" rtlCol="0">
              <a:spAutoFit/>
            </a:bodyPr>
            <a:lstStyle/>
            <a:p>
              <a:r>
                <a:rPr lang="en-US" sz="4800" b="1">
                  <a:latin typeface="Arial" panose="020B0604020202020204" pitchFamily="34" charset="0"/>
                  <a:cs typeface="Arial" panose="020B0604020202020204" pitchFamily="34" charset="0"/>
                </a:rPr>
                <a:t>HĐ 1. Phần cứng hay phần mềm?</a:t>
              </a:r>
            </a:p>
          </p:txBody>
        </p:sp>
      </p:grpSp>
    </p:spTree>
    <p:extLst>
      <p:ext uri="{BB962C8B-B14F-4D97-AF65-F5344CB8AC3E}">
        <p14:creationId xmlns:p14="http://schemas.microsoft.com/office/powerpoint/2010/main" val="3862500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wipe(down)">
                                      <p:cBhvr>
                                        <p:cTn id="13" dur="25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4">
                                            <p:txEl>
                                              <p:pRg st="0" end="0"/>
                                            </p:txEl>
                                          </p:spTgt>
                                        </p:tgtEl>
                                        <p:attrNameLst>
                                          <p:attrName>style.visibility</p:attrName>
                                        </p:attrNameLst>
                                      </p:cBhvr>
                                      <p:to>
                                        <p:strVal val="visible"/>
                                      </p:to>
                                    </p:set>
                                    <p:animEffect transition="in" filter="barn(inVertical)">
                                      <p:cBhvr>
                                        <p:cTn id="24" dur="500"/>
                                        <p:tgtEl>
                                          <p:spTgt spid="7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4">
                                            <p:txEl>
                                              <p:pRg st="1" end="1"/>
                                            </p:txEl>
                                          </p:spTgt>
                                        </p:tgtEl>
                                        <p:attrNameLst>
                                          <p:attrName>style.visibility</p:attrName>
                                        </p:attrNameLst>
                                      </p:cBhvr>
                                      <p:to>
                                        <p:strVal val="visible"/>
                                      </p:to>
                                    </p:set>
                                    <p:animEffect transition="in" filter="barn(inVertical)">
                                      <p:cBhvr>
                                        <p:cTn id="29" dur="500"/>
                                        <p:tgtEl>
                                          <p:spTgt spid="7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4">
                                            <p:txEl>
                                              <p:pRg st="2" end="2"/>
                                            </p:txEl>
                                          </p:spTgt>
                                        </p:tgtEl>
                                        <p:attrNameLst>
                                          <p:attrName>style.visibility</p:attrName>
                                        </p:attrNameLst>
                                      </p:cBhvr>
                                      <p:to>
                                        <p:strVal val="visible"/>
                                      </p:to>
                                    </p:set>
                                    <p:animEffect transition="in" filter="barn(inVertical)">
                                      <p:cBhvr>
                                        <p:cTn id="34" dur="500"/>
                                        <p:tgtEl>
                                          <p:spTgt spid="7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500" fill="hold"/>
                                        <p:tgtEl>
                                          <p:spTgt spid="73"/>
                                        </p:tgtEl>
                                        <p:attrNameLst>
                                          <p:attrName>ppt_x</p:attrName>
                                        </p:attrNameLst>
                                      </p:cBhvr>
                                      <p:tavLst>
                                        <p:tav tm="0">
                                          <p:val>
                                            <p:strVal val="#ppt_x"/>
                                          </p:val>
                                        </p:tav>
                                        <p:tav tm="100000">
                                          <p:val>
                                            <p:strVal val="#ppt_x"/>
                                          </p:val>
                                        </p:tav>
                                      </p:tavLst>
                                    </p:anim>
                                    <p:anim calcmode="lin" valueType="num">
                                      <p:cBhvr additive="base">
                                        <p:cTn id="4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5">
                                            <p:txEl>
                                              <p:pRg st="0" end="0"/>
                                            </p:txEl>
                                          </p:spTgt>
                                        </p:tgtEl>
                                        <p:attrNameLst>
                                          <p:attrName>style.visibility</p:attrName>
                                        </p:attrNameLst>
                                      </p:cBhvr>
                                      <p:to>
                                        <p:strVal val="visible"/>
                                      </p:to>
                                    </p:set>
                                    <p:animEffect transition="in" filter="barn(inVertical)">
                                      <p:cBhvr>
                                        <p:cTn id="45" dur="500"/>
                                        <p:tgtEl>
                                          <p:spTgt spid="7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barn(inVertical)">
                                      <p:cBhvr>
                                        <p:cTn id="50" dur="500"/>
                                        <p:tgtEl>
                                          <p:spTgt spid="7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5">
                                            <p:txEl>
                                              <p:pRg st="2" end="2"/>
                                            </p:txEl>
                                          </p:spTgt>
                                        </p:tgtEl>
                                        <p:attrNameLst>
                                          <p:attrName>style.visibility</p:attrName>
                                        </p:attrNameLst>
                                      </p:cBhvr>
                                      <p:to>
                                        <p:strVal val="visible"/>
                                      </p:to>
                                    </p:set>
                                    <p:animEffect transition="in" filter="barn(inVertical)">
                                      <p:cBhvr>
                                        <p:cTn id="55" dur="500"/>
                                        <p:tgtEl>
                                          <p:spTgt spid="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2255</Words>
  <Application>Microsoft Office PowerPoint</Application>
  <PresentationFormat>Custom</PresentationFormat>
  <Paragraphs>241</Paragraphs>
  <Slides>40</Slides>
  <Notes>16</Notes>
  <HiddenSlides>0</HiddenSlides>
  <MMClips>11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Calibri</vt:lpstr>
      <vt:lpstr>Wingdings</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Purple Computer UI Class Syllabus Education Presentation</dc:title>
  <cp:lastModifiedBy>Thảo Đào</cp:lastModifiedBy>
  <cp:revision>4</cp:revision>
  <dcterms:created xsi:type="dcterms:W3CDTF">2006-08-16T00:00:00Z</dcterms:created>
  <dcterms:modified xsi:type="dcterms:W3CDTF">2023-03-27T02:41:43Z</dcterms:modified>
  <dc:identifier>DAFZ8SVkMe8</dc:identifier>
</cp:coreProperties>
</file>