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 id="2147483674" r:id="rId3"/>
  </p:sldMasterIdLst>
  <p:notesMasterIdLst>
    <p:notesMasterId r:id="rId39"/>
  </p:notesMasterIdLst>
  <p:sldIdLst>
    <p:sldId id="604" r:id="rId4"/>
    <p:sldId id="568" r:id="rId5"/>
    <p:sldId id="584" r:id="rId6"/>
    <p:sldId id="570" r:id="rId7"/>
    <p:sldId id="567" r:id="rId8"/>
    <p:sldId id="262" r:id="rId9"/>
    <p:sldId id="571" r:id="rId10"/>
    <p:sldId id="613" r:id="rId11"/>
    <p:sldId id="602" r:id="rId12"/>
    <p:sldId id="267" r:id="rId13"/>
    <p:sldId id="606" r:id="rId14"/>
    <p:sldId id="609" r:id="rId15"/>
    <p:sldId id="603" r:id="rId16"/>
    <p:sldId id="605" r:id="rId17"/>
    <p:sldId id="614" r:id="rId18"/>
    <p:sldId id="607" r:id="rId19"/>
    <p:sldId id="610" r:id="rId20"/>
    <p:sldId id="608" r:id="rId21"/>
    <p:sldId id="612" r:id="rId22"/>
    <p:sldId id="626" r:id="rId23"/>
    <p:sldId id="592" r:id="rId24"/>
    <p:sldId id="590" r:id="rId25"/>
    <p:sldId id="572" r:id="rId26"/>
    <p:sldId id="615" r:id="rId27"/>
    <p:sldId id="616" r:id="rId28"/>
    <p:sldId id="617" r:id="rId29"/>
    <p:sldId id="618" r:id="rId30"/>
    <p:sldId id="619" r:id="rId31"/>
    <p:sldId id="620" r:id="rId32"/>
    <p:sldId id="600" r:id="rId33"/>
    <p:sldId id="621" r:id="rId34"/>
    <p:sldId id="622" r:id="rId35"/>
    <p:sldId id="623" r:id="rId36"/>
    <p:sldId id="261" r:id="rId37"/>
    <p:sldId id="624" r:id="rId38"/>
  </p:sldIdLst>
  <p:sldSz cx="9144000" cy="5143500" type="screen16x9"/>
  <p:notesSz cx="6858000" cy="9144000"/>
  <p:embeddedFontLst>
    <p:embeddedFont>
      <p:font typeface="微软雅黑" pitchFamily="34" charset="-122"/>
      <p:regular r:id="rId40"/>
      <p:bold r:id="rId41"/>
    </p:embeddedFont>
    <p:embeddedFont>
      <p:font typeface="Calibri Light" charset="0"/>
      <p:regular r:id="rId42"/>
      <p:italic r:id="rId43"/>
    </p:embeddedFont>
    <p:embeddedFont>
      <p:font typeface="Lato" pitchFamily="34" charset="0"/>
      <p:regular r:id="rId44"/>
    </p:embeddedFont>
    <p:embeddedFont>
      <p:font typeface="Calibri" pitchFamily="34" charset="0"/>
      <p:regular r:id="rId45"/>
      <p:bold r:id="rId46"/>
      <p:italic r:id="rId47"/>
      <p:boldItalic r:id="rId48"/>
    </p:embeddedFont>
    <p:embeddedFont>
      <p:font typeface="Phatdiem"/>
      <p:regular r:id="rId49"/>
      <p:bold r:id="rId50"/>
      <p:italic r:id="rId51"/>
      <p:boldItalic r:id="rId52"/>
    </p:embeddedFont>
    <p:embeddedFont>
      <p:font typeface="Arial-Rounded" charset="0"/>
      <p:regular r:id="rId53"/>
      <p:bold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0D8E"/>
    <a:srgbClr val="EB67B6"/>
    <a:srgbClr val="0418AC"/>
    <a:srgbClr val="007434"/>
    <a:srgbClr val="FFD1FF"/>
    <a:srgbClr val="E80888"/>
    <a:srgbClr val="F446B6"/>
    <a:srgbClr val="009242"/>
    <a:srgbClr val="FEE7EF"/>
    <a:srgbClr val="8D3A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94" autoAdjust="0"/>
    <p:restoredTop sz="95552" autoAdjust="0"/>
  </p:normalViewPr>
  <p:slideViewPr>
    <p:cSldViewPr snapToGrid="0">
      <p:cViewPr>
        <p:scale>
          <a:sx n="90" d="100"/>
          <a:sy n="90" d="100"/>
        </p:scale>
        <p:origin x="-930" y="-16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0.fntdata"/><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12.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55466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1684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95405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pPr/>
              <a:t>6</a:t>
            </a:fld>
            <a:endParaRPr lang="zh-CN" altLang="en-US"/>
          </a:p>
        </p:txBody>
      </p:sp>
    </p:spTree>
    <p:extLst>
      <p:ext uri="{BB962C8B-B14F-4D97-AF65-F5344CB8AC3E}">
        <p14:creationId xmlns:p14="http://schemas.microsoft.com/office/powerpoint/2010/main" val="895744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3295CC-E057-4A62-B462-0FC7E02321B1}" type="slidenum">
              <a:rPr lang="zh-CN" altLang="en-US" smtClean="0"/>
              <a:pPr/>
              <a:t>31</a:t>
            </a:fld>
            <a:endParaRPr lang="zh-CN" altLang="en-US"/>
          </a:p>
        </p:txBody>
      </p:sp>
    </p:spTree>
    <p:extLst>
      <p:ext uri="{BB962C8B-B14F-4D97-AF65-F5344CB8AC3E}">
        <p14:creationId xmlns:p14="http://schemas.microsoft.com/office/powerpoint/2010/main" val="2677185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0197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9/17/2023</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49350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9/17/2023</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85112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9/17/2023</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81448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9/17/2023</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01319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48145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49990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extLst>
      <p:ext uri="{BB962C8B-B14F-4D97-AF65-F5344CB8AC3E}">
        <p14:creationId xmlns:p14="http://schemas.microsoft.com/office/powerpoint/2010/main" val="588879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4188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9144000" cy="5143501"/>
          </a:xfrm>
          <a:prstGeom prst="rect">
            <a:avLst/>
          </a:prstGeom>
        </p:spPr>
      </p:pic>
    </p:spTree>
    <p:extLst>
      <p:ext uri="{BB962C8B-B14F-4D97-AF65-F5344CB8AC3E}">
        <p14:creationId xmlns:p14="http://schemas.microsoft.com/office/powerpoint/2010/main" val="282933327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DA7BC3D-F7BC-4D36-BDB7-4BFA0057167D}"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pPr/>
              <a:t>‹#›</a:t>
            </a:fld>
            <a:endParaRPr lang="en-US"/>
          </a:p>
        </p:txBody>
      </p:sp>
    </p:spTree>
    <p:extLst>
      <p:ext uri="{BB962C8B-B14F-4D97-AF65-F5344CB8AC3E}">
        <p14:creationId xmlns:p14="http://schemas.microsoft.com/office/powerpoint/2010/main" val="3271974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pPr/>
              <a:t>‹#›</a:t>
            </a:fld>
            <a:endParaRPr lang="en-US"/>
          </a:p>
        </p:txBody>
      </p:sp>
    </p:spTree>
    <p:extLst>
      <p:ext uri="{BB962C8B-B14F-4D97-AF65-F5344CB8AC3E}">
        <p14:creationId xmlns:p14="http://schemas.microsoft.com/office/powerpoint/2010/main" val="9172581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pPr/>
              <a:t>‹#›</a:t>
            </a:fld>
            <a:endParaRPr lang="en-US"/>
          </a:p>
        </p:txBody>
      </p:sp>
    </p:spTree>
    <p:extLst>
      <p:ext uri="{BB962C8B-B14F-4D97-AF65-F5344CB8AC3E}">
        <p14:creationId xmlns:p14="http://schemas.microsoft.com/office/powerpoint/2010/main" val="3568231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A7BC3D-F7BC-4D36-BDB7-4BFA0057167D}"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pPr/>
              <a:t>‹#›</a:t>
            </a:fld>
            <a:endParaRPr lang="en-US"/>
          </a:p>
        </p:txBody>
      </p:sp>
    </p:spTree>
    <p:extLst>
      <p:ext uri="{BB962C8B-B14F-4D97-AF65-F5344CB8AC3E}">
        <p14:creationId xmlns:p14="http://schemas.microsoft.com/office/powerpoint/2010/main" val="1649141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7BC3D-F7BC-4D36-BDB7-4BFA0057167D}" type="datetimeFigureOut">
              <a:rPr lang="en-US" smtClean="0"/>
              <a:pPr/>
              <a:t>9/17/2023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7ECCA5-E25D-46D1-99C1-543C92C95756}" type="slidenum">
              <a:rPr lang="en-US" smtClean="0"/>
              <a:pPr/>
              <a:t>‹#›</a:t>
            </a:fld>
            <a:endParaRPr lang="en-US"/>
          </a:p>
        </p:txBody>
      </p:sp>
    </p:spTree>
    <p:extLst>
      <p:ext uri="{BB962C8B-B14F-4D97-AF65-F5344CB8AC3E}">
        <p14:creationId xmlns:p14="http://schemas.microsoft.com/office/powerpoint/2010/main" val="3400996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7BC3D-F7BC-4D36-BDB7-4BFA0057167D}" type="datetimeFigureOut">
              <a:rPr lang="en-US" smtClean="0"/>
              <a:pPr/>
              <a:t>9/17/2023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7ECCA5-E25D-46D1-99C1-543C92C95756}" type="slidenum">
              <a:rPr lang="en-US" smtClean="0"/>
              <a:pPr/>
              <a:t>‹#›</a:t>
            </a:fld>
            <a:endParaRPr lang="en-US"/>
          </a:p>
        </p:txBody>
      </p:sp>
    </p:spTree>
    <p:extLst>
      <p:ext uri="{BB962C8B-B14F-4D97-AF65-F5344CB8AC3E}">
        <p14:creationId xmlns:p14="http://schemas.microsoft.com/office/powerpoint/2010/main" val="36204800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7BC3D-F7BC-4D36-BDB7-4BFA0057167D}" type="datetimeFigureOut">
              <a:rPr lang="en-US" smtClean="0"/>
              <a:pPr/>
              <a:t>9/17/2023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7ECCA5-E25D-46D1-99C1-543C92C95756}" type="slidenum">
              <a:rPr lang="en-US" smtClean="0"/>
              <a:pPr/>
              <a:t>‹#›</a:t>
            </a:fld>
            <a:endParaRPr lang="en-US"/>
          </a:p>
        </p:txBody>
      </p:sp>
    </p:spTree>
    <p:extLst>
      <p:ext uri="{BB962C8B-B14F-4D97-AF65-F5344CB8AC3E}">
        <p14:creationId xmlns:p14="http://schemas.microsoft.com/office/powerpoint/2010/main" val="23269307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7BC3D-F7BC-4D36-BDB7-4BFA0057167D}" type="datetimeFigureOut">
              <a:rPr lang="en-US" smtClean="0"/>
              <a:pPr/>
              <a:t>9/17/2023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7ECCA5-E25D-46D1-99C1-543C92C95756}" type="slidenum">
              <a:rPr lang="en-US" smtClean="0"/>
              <a:pPr/>
              <a:t>‹#›</a:t>
            </a:fld>
            <a:endParaRPr lang="en-US"/>
          </a:p>
        </p:txBody>
      </p:sp>
    </p:spTree>
    <p:extLst>
      <p:ext uri="{BB962C8B-B14F-4D97-AF65-F5344CB8AC3E}">
        <p14:creationId xmlns:p14="http://schemas.microsoft.com/office/powerpoint/2010/main" val="37734879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DA7BC3D-F7BC-4D36-BDB7-4BFA0057167D}" type="datetimeFigureOut">
              <a:rPr lang="en-US" smtClean="0"/>
              <a:pPr/>
              <a:t>9/17/2023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7ECCA5-E25D-46D1-99C1-543C92C95756}" type="slidenum">
              <a:rPr lang="en-US" smtClean="0"/>
              <a:pPr/>
              <a:t>‹#›</a:t>
            </a:fld>
            <a:endParaRPr lang="en-US"/>
          </a:p>
        </p:txBody>
      </p:sp>
    </p:spTree>
    <p:extLst>
      <p:ext uri="{BB962C8B-B14F-4D97-AF65-F5344CB8AC3E}">
        <p14:creationId xmlns:p14="http://schemas.microsoft.com/office/powerpoint/2010/main" val="22461345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DA7BC3D-F7BC-4D36-BDB7-4BFA0057167D}" type="datetimeFigureOut">
              <a:rPr lang="en-US" smtClean="0"/>
              <a:pPr/>
              <a:t>9/17/2023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7ECCA5-E25D-46D1-99C1-543C92C95756}" type="slidenum">
              <a:rPr lang="en-US" smtClean="0"/>
              <a:pPr/>
              <a:t>‹#›</a:t>
            </a:fld>
            <a:endParaRPr lang="en-US"/>
          </a:p>
        </p:txBody>
      </p:sp>
    </p:spTree>
    <p:extLst>
      <p:ext uri="{BB962C8B-B14F-4D97-AF65-F5344CB8AC3E}">
        <p14:creationId xmlns:p14="http://schemas.microsoft.com/office/powerpoint/2010/main" val="31757491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pPr/>
              <a:t>‹#›</a:t>
            </a:fld>
            <a:endParaRPr lang="en-US"/>
          </a:p>
        </p:txBody>
      </p:sp>
    </p:spTree>
    <p:extLst>
      <p:ext uri="{BB962C8B-B14F-4D97-AF65-F5344CB8AC3E}">
        <p14:creationId xmlns:p14="http://schemas.microsoft.com/office/powerpoint/2010/main" val="3133957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pPr/>
              <a:t>‹#›</a:t>
            </a:fld>
            <a:endParaRPr lang="en-US"/>
          </a:p>
        </p:txBody>
      </p:sp>
    </p:spTree>
    <p:extLst>
      <p:ext uri="{BB962C8B-B14F-4D97-AF65-F5344CB8AC3E}">
        <p14:creationId xmlns:p14="http://schemas.microsoft.com/office/powerpoint/2010/main" val="886272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2399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25081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13100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9/17/2023</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22045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9/17/2023</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325414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heme" Target="../theme/theme2.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6" cstate="screen">
            <a:lum/>
            <a:extLst>
              <a:ext uri="{28A0092B-C50C-407E-A947-70E740481C1C}">
                <a14:useLocalDpi xmlns:a14="http://schemas.microsoft.com/office/drawing/2010/main"/>
              </a:ext>
            </a:extLst>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5" r:id="rId3"/>
    <p:sldLayoutId id="214748365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798461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87" r:id="rId13"/>
    <p:sldLayoutId id="2147483688"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38000" b="-3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DA7BC3D-F7BC-4D36-BDB7-4BFA0057167D}" type="datetimeFigureOut">
              <a:rPr lang="en-US" smtClean="0"/>
              <a:pPr/>
              <a:t>9/17/2023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F7ECCA5-E25D-46D1-99C1-543C92C95756}" type="slidenum">
              <a:rPr lang="en-US" smtClean="0"/>
              <a:pPr/>
              <a:t>‹#›</a:t>
            </a:fld>
            <a:endParaRPr lang="en-US"/>
          </a:p>
        </p:txBody>
      </p:sp>
    </p:spTree>
    <p:extLst>
      <p:ext uri="{BB962C8B-B14F-4D97-AF65-F5344CB8AC3E}">
        <p14:creationId xmlns:p14="http://schemas.microsoft.com/office/powerpoint/2010/main" val="23988640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0.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11.xml"/><Relationship Id="rId5" Type="http://schemas.microsoft.com/office/2007/relationships/hdphoto" Target="../media/hdphoto3.wdp"/><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11.xml"/><Relationship Id="rId5" Type="http://schemas.microsoft.com/office/2007/relationships/hdphoto" Target="../media/hdphoto3.wdp"/><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3.wdp"/><Relationship Id="rId7"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11.xml"/><Relationship Id="rId6" Type="http://schemas.openxmlformats.org/officeDocument/2006/relationships/image" Target="../media/image25.png"/><Relationship Id="rId11" Type="http://schemas.microsoft.com/office/2007/relationships/hdphoto" Target="../media/hdphoto9.wdp"/><Relationship Id="rId5" Type="http://schemas.microsoft.com/office/2007/relationships/hdphoto" Target="../media/hdphoto6.wdp"/><Relationship Id="rId10" Type="http://schemas.openxmlformats.org/officeDocument/2006/relationships/image" Target="../media/image27.png"/><Relationship Id="rId4" Type="http://schemas.openxmlformats.org/officeDocument/2006/relationships/image" Target="../media/image24.png"/><Relationship Id="rId9" Type="http://schemas.microsoft.com/office/2007/relationships/hdphoto" Target="../media/hdphoto8.wdp"/></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3.wdp"/><Relationship Id="rId7" Type="http://schemas.microsoft.com/office/2007/relationships/hdphoto" Target="../media/hdphoto10.wdp"/><Relationship Id="rId2" Type="http://schemas.openxmlformats.org/officeDocument/2006/relationships/image" Target="../media/image7.png"/><Relationship Id="rId1" Type="http://schemas.openxmlformats.org/officeDocument/2006/relationships/slideLayout" Target="../slideLayouts/slideLayout11.xml"/><Relationship Id="rId6" Type="http://schemas.openxmlformats.org/officeDocument/2006/relationships/image" Target="../media/image28.png"/><Relationship Id="rId5" Type="http://schemas.microsoft.com/office/2007/relationships/hdphoto" Target="../media/hdphoto6.wdp"/><Relationship Id="rId4" Type="http://schemas.openxmlformats.org/officeDocument/2006/relationships/image" Target="../media/image24.png"/><Relationship Id="rId9"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1.xml"/><Relationship Id="rId1" Type="http://schemas.openxmlformats.org/officeDocument/2006/relationships/video" Target="file:///D:\6583397264127387172%20(1).mp4"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0.png"/><Relationship Id="rId1" Type="http://schemas.openxmlformats.org/officeDocument/2006/relationships/slideLayout" Target="../slideLayouts/slideLayout16.xml"/><Relationship Id="rId5" Type="http://schemas.microsoft.com/office/2007/relationships/hdphoto" Target="../media/hdphoto12.wdp"/><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32.png"/><Relationship Id="rId7" Type="http://schemas.openxmlformats.org/officeDocument/2006/relationships/image" Target="../media/image34.png"/><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1.xml"/><Relationship Id="rId6" Type="http://schemas.microsoft.com/office/2007/relationships/hdphoto" Target="../media/hdphoto14.wdp"/><Relationship Id="rId11" Type="http://schemas.openxmlformats.org/officeDocument/2006/relationships/image" Target="../media/image7.png"/><Relationship Id="rId5" Type="http://schemas.openxmlformats.org/officeDocument/2006/relationships/image" Target="../media/image33.png"/><Relationship Id="rId10" Type="http://schemas.microsoft.com/office/2007/relationships/hdphoto" Target="../media/hdphoto2.wdp"/><Relationship Id="rId4" Type="http://schemas.microsoft.com/office/2007/relationships/hdphoto" Target="../media/hdphoto13.wdp"/><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7.xml"/><Relationship Id="rId5" Type="http://schemas.microsoft.com/office/2007/relationships/hdphoto" Target="../media/hdphoto16.wdp"/><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7.xml"/><Relationship Id="rId5" Type="http://schemas.microsoft.com/office/2007/relationships/hdphoto" Target="../media/hdphoto17.wdp"/><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7.xml"/><Relationship Id="rId5" Type="http://schemas.microsoft.com/office/2007/relationships/hdphoto" Target="../media/hdphoto18.wdp"/><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7.xml"/><Relationship Id="rId5" Type="http://schemas.openxmlformats.org/officeDocument/2006/relationships/image" Target="../media/image39.pn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7.xml"/><Relationship Id="rId5" Type="http://schemas.microsoft.com/office/2007/relationships/hdphoto" Target="../media/hdphoto19.wdp"/><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5.xml"/><Relationship Id="rId6" Type="http://schemas.microsoft.com/office/2007/relationships/hdphoto" Target="../media/hdphoto20.wdp"/><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0.png"/><Relationship Id="rId7" Type="http://schemas.microsoft.com/office/2007/relationships/hdphoto" Target="../media/hdphoto21.wdp"/><Relationship Id="rId2" Type="http://schemas.openxmlformats.org/officeDocument/2006/relationships/image" Target="../media/image47.jpeg"/><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5.wdp"/><Relationship Id="rId9" Type="http://schemas.microsoft.com/office/2007/relationships/hdphoto" Target="../media/hdphoto22.wdp"/></Relationships>
</file>

<file path=ppt/slides/_rels/slide33.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20.png"/><Relationship Id="rId7" Type="http://schemas.openxmlformats.org/officeDocument/2006/relationships/image" Target="../media/image40.png"/><Relationship Id="rId2" Type="http://schemas.openxmlformats.org/officeDocument/2006/relationships/image" Target="../media/image51.png"/><Relationship Id="rId1" Type="http://schemas.openxmlformats.org/officeDocument/2006/relationships/slideLayout" Target="../slideLayouts/slideLayout6.xml"/><Relationship Id="rId6" Type="http://schemas.microsoft.com/office/2007/relationships/hdphoto" Target="../media/hdphoto17.wdp"/><Relationship Id="rId5" Type="http://schemas.openxmlformats.org/officeDocument/2006/relationships/image" Target="../media/image36.png"/><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20.png"/><Relationship Id="rId7" Type="http://schemas.openxmlformats.org/officeDocument/2006/relationships/image" Target="../media/image51.png"/><Relationship Id="rId2"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pn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1.xml"/><Relationship Id="rId1" Type="http://schemas.openxmlformats.org/officeDocument/2006/relationships/audio" Target="file:///D:\%5bhanhtrangso.nxbgd.vn%5d%20H&#272;%20&#273;&#7885;c%20v&#259;n%20b&#7843;n_%20M&#7897;t%20gi&#7901;%20h&#7885;c_HTS.mp3" TargetMode="Externa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3426" y="1492913"/>
            <a:ext cx="6616965" cy="2585323"/>
          </a:xfrm>
          <a:prstGeom prst="rect">
            <a:avLst/>
          </a:prstGeom>
        </p:spPr>
        <p:txBody>
          <a:bodyPr wrap="square">
            <a:spAutoFit/>
          </a:bodyPr>
          <a:lstStyle/>
          <a:p>
            <a:pPr lvl="1" algn="ctr" defTabSz="342900" fontAlgn="base">
              <a:buClrTx/>
              <a:buFontTx/>
              <a:defRPr/>
            </a:pPr>
            <a:r>
              <a:rPr lang="en-US" altLang="zh-CN" sz="5400" b="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ea typeface="字魂17号-萌趣果冻体"/>
                <a:cs typeface="+mj-lt"/>
                <a:sym typeface="+mn-ea"/>
              </a:rPr>
              <a:t>Chào mừng các em đến với tiết Tiếng Việt</a:t>
            </a:r>
            <a:endParaRPr lang="en-US" sz="1050"/>
          </a:p>
        </p:txBody>
      </p:sp>
    </p:spTree>
    <p:extLst>
      <p:ext uri="{BB962C8B-B14F-4D97-AF65-F5344CB8AC3E}">
        <p14:creationId xmlns:p14="http://schemas.microsoft.com/office/powerpoint/2010/main" val="2033252931"/>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74055">
            <a:off x="4348002" y="-136878"/>
            <a:ext cx="4781065" cy="1575410"/>
          </a:xfrm>
          <a:prstGeom prst="rect">
            <a:avLst/>
          </a:prstGeom>
        </p:spPr>
      </p:pic>
      <p:sp>
        <p:nvSpPr>
          <p:cNvPr id="8" name="TextBox 7"/>
          <p:cNvSpPr txBox="1"/>
          <p:nvPr/>
        </p:nvSpPr>
        <p:spPr>
          <a:xfrm>
            <a:off x="4447530" y="480007"/>
            <a:ext cx="3458652" cy="646331"/>
          </a:xfrm>
          <a:prstGeom prst="rect">
            <a:avLst/>
          </a:prstGeom>
          <a:noFill/>
        </p:spPr>
        <p:txBody>
          <a:bodyPr wrap="square" rtlCol="0">
            <a:spAutoFit/>
          </a:bodyPr>
          <a:lstStyle/>
          <a:p>
            <a:pPr defTabSz="685800">
              <a:buClrTx/>
            </a:pPr>
            <a:r>
              <a:rPr lang="en-US" sz="3600" kern="1200">
                <a:solidFill>
                  <a:srgbClr val="44546A">
                    <a:lumMod val="75000"/>
                  </a:srgbClr>
                </a:solidFill>
                <a:latin typeface="Arial" panose="020B0604020202020204" pitchFamily="34" charset="0"/>
                <a:ea typeface="+mn-ea"/>
                <a:cs typeface="Arial" panose="020B0604020202020204" pitchFamily="34" charset="0"/>
              </a:rPr>
              <a:t>TỪ KHÓ ĐỌC</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012" y="1052789"/>
            <a:ext cx="7194341" cy="4301010"/>
          </a:xfrm>
          <a:prstGeom prst="rect">
            <a:avLst/>
          </a:prstGeom>
        </p:spPr>
      </p:pic>
      <p:sp>
        <p:nvSpPr>
          <p:cNvPr id="12" name="Rounded Rectangle 11"/>
          <p:cNvSpPr/>
          <p:nvPr/>
        </p:nvSpPr>
        <p:spPr>
          <a:xfrm>
            <a:off x="1509809" y="2412766"/>
            <a:ext cx="1621643" cy="593480"/>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en-US" sz="2100" kern="1200" dirty="0" err="1">
                <a:solidFill>
                  <a:prstClr val="black"/>
                </a:solidFill>
                <a:latin typeface="Arial" panose="020B0604020202020204" pitchFamily="34" charset="0"/>
                <a:cs typeface="Arial" panose="020B0604020202020204" pitchFamily="34" charset="0"/>
              </a:rPr>
              <a:t>trước</a:t>
            </a:r>
            <a:r>
              <a:rPr lang="en-US" sz="2100" kern="1200" dirty="0">
                <a:solidFill>
                  <a:prstClr val="black"/>
                </a:solidFill>
                <a:latin typeface="Arial" panose="020B0604020202020204" pitchFamily="34" charset="0"/>
                <a:cs typeface="Arial" panose="020B0604020202020204" pitchFamily="34" charset="0"/>
              </a:rPr>
              <a:t> </a:t>
            </a:r>
            <a:r>
              <a:rPr lang="en-US" sz="2100" kern="1200" dirty="0" err="1">
                <a:solidFill>
                  <a:prstClr val="black"/>
                </a:solidFill>
                <a:latin typeface="Arial" panose="020B0604020202020204" pitchFamily="34" charset="0"/>
                <a:cs typeface="Arial" panose="020B0604020202020204" pitchFamily="34" charset="0"/>
              </a:rPr>
              <a:t>lớp</a:t>
            </a:r>
            <a:endParaRPr lang="en-US" sz="2100" kern="1200" dirty="0">
              <a:solidFill>
                <a:prstClr val="black"/>
              </a:solidFill>
              <a:latin typeface="Arial" panose="020B0604020202020204" pitchFamily="34" charset="0"/>
              <a:cs typeface="Arial" panose="020B0604020202020204" pitchFamily="34" charset="0"/>
            </a:endParaRPr>
          </a:p>
        </p:txBody>
      </p:sp>
      <p:sp>
        <p:nvSpPr>
          <p:cNvPr id="13" name="Rounded Rectangle 12"/>
          <p:cNvSpPr/>
          <p:nvPr/>
        </p:nvSpPr>
        <p:spPr>
          <a:xfrm>
            <a:off x="3958182" y="2331676"/>
            <a:ext cx="1424354" cy="59348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dirty="0" err="1">
                <a:solidFill>
                  <a:prstClr val="black"/>
                </a:solidFill>
                <a:latin typeface="Arial" panose="020B0604020202020204" pitchFamily="34" charset="0"/>
                <a:cs typeface="Arial" panose="020B0604020202020204" pitchFamily="34" charset="0"/>
              </a:rPr>
              <a:t>lúng</a:t>
            </a:r>
            <a:r>
              <a:rPr lang="en-US" sz="2100" kern="1200" dirty="0">
                <a:solidFill>
                  <a:prstClr val="black"/>
                </a:solidFill>
                <a:latin typeface="Arial" panose="020B0604020202020204" pitchFamily="34" charset="0"/>
                <a:cs typeface="Arial" panose="020B0604020202020204" pitchFamily="34" charset="0"/>
              </a:rPr>
              <a:t> </a:t>
            </a:r>
            <a:r>
              <a:rPr lang="en-US" sz="2100" kern="1200" dirty="0" err="1">
                <a:solidFill>
                  <a:prstClr val="black"/>
                </a:solidFill>
                <a:latin typeface="Arial" panose="020B0604020202020204" pitchFamily="34" charset="0"/>
                <a:cs typeface="Arial" panose="020B0604020202020204" pitchFamily="34" charset="0"/>
              </a:rPr>
              <a:t>túng</a:t>
            </a:r>
            <a:endParaRPr lang="en-US" sz="2100" kern="1200" dirty="0">
              <a:solidFill>
                <a:prstClr val="black"/>
              </a:solidFill>
              <a:latin typeface="Arial" panose="020B0604020202020204" pitchFamily="34" charset="0"/>
              <a:cs typeface="Arial" panose="020B0604020202020204" pitchFamily="34" charset="0"/>
            </a:endParaRPr>
          </a:p>
        </p:txBody>
      </p:sp>
      <p:sp>
        <p:nvSpPr>
          <p:cNvPr id="14" name="Rounded Rectangle 13"/>
          <p:cNvSpPr/>
          <p:nvPr/>
        </p:nvSpPr>
        <p:spPr>
          <a:xfrm>
            <a:off x="4710608" y="3401095"/>
            <a:ext cx="1424354" cy="59348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dirty="0" err="1">
                <a:solidFill>
                  <a:prstClr val="black"/>
                </a:solidFill>
                <a:latin typeface="Arial" panose="020B0604020202020204" pitchFamily="34" charset="0"/>
                <a:cs typeface="Arial" panose="020B0604020202020204" pitchFamily="34" charset="0"/>
              </a:rPr>
              <a:t>sáng</a:t>
            </a:r>
            <a:r>
              <a:rPr lang="en-US" sz="2100" kern="1200" dirty="0">
                <a:solidFill>
                  <a:prstClr val="black"/>
                </a:solidFill>
                <a:latin typeface="Arial" panose="020B0604020202020204" pitchFamily="34" charset="0"/>
                <a:cs typeface="Arial" panose="020B0604020202020204" pitchFamily="34" charset="0"/>
              </a:rPr>
              <a:t> nay</a:t>
            </a:r>
          </a:p>
        </p:txBody>
      </p:sp>
      <p:sp>
        <p:nvSpPr>
          <p:cNvPr id="15" name="Rounded Rectangle 14"/>
          <p:cNvSpPr/>
          <p:nvPr/>
        </p:nvSpPr>
        <p:spPr>
          <a:xfrm>
            <a:off x="2489516" y="3416193"/>
            <a:ext cx="1508915" cy="59348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dirty="0" err="1">
                <a:solidFill>
                  <a:prstClr val="black"/>
                </a:solidFill>
                <a:latin typeface="Arial" panose="020B0604020202020204" pitchFamily="34" charset="0"/>
                <a:cs typeface="Arial" panose="020B0604020202020204" pitchFamily="34" charset="0"/>
              </a:rPr>
              <a:t>kiên</a:t>
            </a:r>
            <a:r>
              <a:rPr lang="en-US" sz="2100" kern="1200" dirty="0">
                <a:solidFill>
                  <a:prstClr val="black"/>
                </a:solidFill>
                <a:latin typeface="Arial" panose="020B0604020202020204" pitchFamily="34" charset="0"/>
                <a:cs typeface="Arial" panose="020B0604020202020204" pitchFamily="34" charset="0"/>
              </a:rPr>
              <a:t> </a:t>
            </a:r>
            <a:r>
              <a:rPr lang="en-US" sz="2100" kern="1200" dirty="0" err="1">
                <a:solidFill>
                  <a:prstClr val="black"/>
                </a:solidFill>
                <a:latin typeface="Arial" panose="020B0604020202020204" pitchFamily="34" charset="0"/>
                <a:cs typeface="Arial" panose="020B0604020202020204" pitchFamily="34" charset="0"/>
              </a:rPr>
              <a:t>nhẫn</a:t>
            </a:r>
            <a:endParaRPr lang="en-US" sz="2100" kern="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23699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0" y="64524"/>
            <a:ext cx="9144000" cy="4998007"/>
            <a:chOff x="0" y="0"/>
            <a:chExt cx="9144000" cy="5132867"/>
          </a:xfrm>
        </p:grpSpPr>
        <p:cxnSp>
          <p:nvCxnSpPr>
            <p:cNvPr id="29" name="Straight Connector 28"/>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3208996" y="334756"/>
            <a:ext cx="2345514" cy="584775"/>
          </a:xfrm>
          <a:prstGeom prst="rect">
            <a:avLst/>
          </a:prstGeom>
          <a:noFill/>
        </p:spPr>
        <p:txBody>
          <a:bodyPr wrap="none" rtlCol="0">
            <a:spAutoFit/>
          </a:bodyPr>
          <a:lstStyle/>
          <a:p>
            <a:r>
              <a:rPr lang="en-US" sz="3200" b="1">
                <a:solidFill>
                  <a:srgbClr val="FF0000"/>
                </a:solidFill>
              </a:rPr>
              <a:t>Luyện đọc </a:t>
            </a:r>
          </a:p>
        </p:txBody>
      </p:sp>
      <p:sp>
        <p:nvSpPr>
          <p:cNvPr id="10" name="Rectangle 9"/>
          <p:cNvSpPr/>
          <p:nvPr/>
        </p:nvSpPr>
        <p:spPr>
          <a:xfrm>
            <a:off x="417007" y="1305304"/>
            <a:ext cx="8110228" cy="1384995"/>
          </a:xfrm>
          <a:prstGeom prst="rect">
            <a:avLst/>
          </a:prstGeom>
          <a:solidFill>
            <a:schemeClr val="accent4">
              <a:lumMod val="20000"/>
              <a:lumOff val="80000"/>
            </a:schemeClr>
          </a:solidFill>
        </p:spPr>
        <p:txBody>
          <a:bodyPr wrap="square">
            <a:spAutoFit/>
          </a:bodyPr>
          <a:lstStyle/>
          <a:p>
            <a:r>
              <a:rPr lang="vi-VN" sz="2800" i="1" dirty="0">
                <a:solidFill>
                  <a:schemeClr val="accent5"/>
                </a:solidFill>
              </a:rPr>
              <a:t>Chúng ta cần học cách giao tiếp tự tin. Vì thế hôm nay chúng ta sẽ tập nói trước lớp về bất cứ điều gì mình thích.”</a:t>
            </a:r>
            <a:endParaRPr lang="en-US" sz="2800" i="1" dirty="0">
              <a:solidFill>
                <a:schemeClr val="accent5"/>
              </a:solidFill>
            </a:endParaRPr>
          </a:p>
        </p:txBody>
      </p:sp>
      <p:cxnSp>
        <p:nvCxnSpPr>
          <p:cNvPr id="12" name="Straight Connector 11"/>
          <p:cNvCxnSpPr/>
          <p:nvPr/>
        </p:nvCxnSpPr>
        <p:spPr>
          <a:xfrm flipH="1">
            <a:off x="7621117" y="137305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758160" y="1768761"/>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810" b="97964" l="0" r="100000"/>
                    </a14:imgEffect>
                  </a14:imgLayer>
                </a14:imgProps>
              </a:ext>
              <a:ext uri="{28A0092B-C50C-407E-A947-70E740481C1C}">
                <a14:useLocalDpi xmlns:a14="http://schemas.microsoft.com/office/drawing/2010/main" val="0"/>
              </a:ext>
            </a:extLst>
          </a:blip>
          <a:srcRect/>
          <a:stretch>
            <a:fillRect/>
          </a:stretch>
        </p:blipFill>
        <p:spPr bwMode="auto">
          <a:xfrm>
            <a:off x="0" y="3566881"/>
            <a:ext cx="1590888" cy="1576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7813548" y="3563687"/>
            <a:ext cx="1688478" cy="157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132226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0" y="64524"/>
            <a:ext cx="9144000" cy="4998007"/>
            <a:chOff x="0" y="0"/>
            <a:chExt cx="9144000" cy="5132867"/>
          </a:xfrm>
        </p:grpSpPr>
        <p:cxnSp>
          <p:nvCxnSpPr>
            <p:cNvPr id="29" name="Straight Connector 28"/>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3208996" y="334756"/>
            <a:ext cx="2345514" cy="584775"/>
          </a:xfrm>
          <a:prstGeom prst="rect">
            <a:avLst/>
          </a:prstGeom>
          <a:noFill/>
        </p:spPr>
        <p:txBody>
          <a:bodyPr wrap="none" rtlCol="0">
            <a:spAutoFit/>
          </a:bodyPr>
          <a:lstStyle/>
          <a:p>
            <a:r>
              <a:rPr lang="en-US" sz="3200" b="1">
                <a:solidFill>
                  <a:srgbClr val="FF0000"/>
                </a:solidFill>
              </a:rPr>
              <a:t>Luyện đọc </a:t>
            </a:r>
          </a:p>
        </p:txBody>
      </p:sp>
      <p:sp>
        <p:nvSpPr>
          <p:cNvPr id="9" name="Rectangle 8"/>
          <p:cNvSpPr/>
          <p:nvPr/>
        </p:nvSpPr>
        <p:spPr>
          <a:xfrm>
            <a:off x="417007" y="1783171"/>
            <a:ext cx="8110228" cy="954107"/>
          </a:xfrm>
          <a:prstGeom prst="rect">
            <a:avLst/>
          </a:prstGeom>
          <a:solidFill>
            <a:schemeClr val="accent6">
              <a:lumMod val="20000"/>
              <a:lumOff val="80000"/>
            </a:schemeClr>
          </a:solidFill>
        </p:spPr>
        <p:txBody>
          <a:bodyPr wrap="square">
            <a:spAutoFit/>
          </a:bodyPr>
          <a:lstStyle/>
          <a:p>
            <a:r>
              <a:rPr lang="en-US" sz="2800" i="1" dirty="0" err="1">
                <a:solidFill>
                  <a:schemeClr val="accent5"/>
                </a:solidFill>
              </a:rPr>
              <a:t>Quang</a:t>
            </a:r>
            <a:r>
              <a:rPr lang="en-US" sz="2800" i="1" dirty="0">
                <a:solidFill>
                  <a:schemeClr val="accent5"/>
                </a:solidFill>
              </a:rPr>
              <a:t> </a:t>
            </a:r>
            <a:r>
              <a:rPr lang="en-US" sz="2800" i="1" dirty="0" err="1">
                <a:solidFill>
                  <a:schemeClr val="accent5"/>
                </a:solidFill>
              </a:rPr>
              <a:t>thở</a:t>
            </a:r>
            <a:r>
              <a:rPr lang="en-US" sz="2800" i="1" dirty="0">
                <a:solidFill>
                  <a:schemeClr val="accent5"/>
                </a:solidFill>
              </a:rPr>
              <a:t> </a:t>
            </a:r>
            <a:r>
              <a:rPr lang="en-US" sz="2800" i="1" dirty="0" err="1">
                <a:solidFill>
                  <a:schemeClr val="accent5"/>
                </a:solidFill>
              </a:rPr>
              <a:t>mạnh</a:t>
            </a:r>
            <a:r>
              <a:rPr lang="en-US" sz="2800" i="1" dirty="0">
                <a:solidFill>
                  <a:schemeClr val="accent5"/>
                </a:solidFill>
              </a:rPr>
              <a:t> </a:t>
            </a:r>
            <a:r>
              <a:rPr lang="en-US" sz="2800" i="1" dirty="0" err="1">
                <a:solidFill>
                  <a:schemeClr val="accent5"/>
                </a:solidFill>
              </a:rPr>
              <a:t>một</a:t>
            </a:r>
            <a:r>
              <a:rPr lang="en-US" sz="2800" i="1" dirty="0">
                <a:solidFill>
                  <a:schemeClr val="accent5"/>
                </a:solidFill>
              </a:rPr>
              <a:t> </a:t>
            </a:r>
            <a:r>
              <a:rPr lang="en-US" sz="2800" i="1" dirty="0" err="1">
                <a:solidFill>
                  <a:schemeClr val="accent5"/>
                </a:solidFill>
              </a:rPr>
              <a:t>hơi</a:t>
            </a:r>
            <a:r>
              <a:rPr lang="en-US" sz="2800" i="1" dirty="0">
                <a:solidFill>
                  <a:schemeClr val="accent5"/>
                </a:solidFill>
              </a:rPr>
              <a:t> </a:t>
            </a:r>
            <a:r>
              <a:rPr lang="en-US" sz="2800" i="1" dirty="0" err="1">
                <a:solidFill>
                  <a:schemeClr val="accent5"/>
                </a:solidFill>
              </a:rPr>
              <a:t>rồi</a:t>
            </a:r>
            <a:r>
              <a:rPr lang="en-US" sz="2800" i="1" dirty="0">
                <a:solidFill>
                  <a:schemeClr val="accent5"/>
                </a:solidFill>
              </a:rPr>
              <a:t> </a:t>
            </a:r>
            <a:r>
              <a:rPr lang="en-US" sz="2800" i="1" dirty="0" err="1">
                <a:solidFill>
                  <a:schemeClr val="accent5"/>
                </a:solidFill>
              </a:rPr>
              <a:t>nói</a:t>
            </a:r>
            <a:r>
              <a:rPr lang="en-US" sz="2800" i="1" dirty="0">
                <a:solidFill>
                  <a:schemeClr val="accent5"/>
                </a:solidFill>
              </a:rPr>
              <a:t> </a:t>
            </a:r>
            <a:r>
              <a:rPr lang="en-US" sz="2800" i="1" dirty="0" err="1">
                <a:solidFill>
                  <a:schemeClr val="accent5"/>
                </a:solidFill>
              </a:rPr>
              <a:t>tiếp</a:t>
            </a:r>
            <a:r>
              <a:rPr lang="en-US" sz="2800" i="1" dirty="0">
                <a:solidFill>
                  <a:schemeClr val="accent5"/>
                </a:solidFill>
              </a:rPr>
              <a:t>: “</a:t>
            </a:r>
            <a:r>
              <a:rPr lang="en-US" sz="2800" i="1" dirty="0" err="1">
                <a:solidFill>
                  <a:schemeClr val="accent5"/>
                </a:solidFill>
              </a:rPr>
              <a:t>Mẹ</a:t>
            </a:r>
            <a:r>
              <a:rPr lang="en-US" sz="2800" i="1" dirty="0">
                <a:solidFill>
                  <a:schemeClr val="accent5"/>
                </a:solidFill>
              </a:rPr>
              <a:t>... Ờ... </a:t>
            </a:r>
            <a:r>
              <a:rPr lang="en-US" sz="2800" i="1" dirty="0" err="1">
                <a:solidFill>
                  <a:schemeClr val="accent5"/>
                </a:solidFill>
              </a:rPr>
              <a:t>bảo</a:t>
            </a:r>
            <a:r>
              <a:rPr lang="en-US" sz="2800" i="1" dirty="0">
                <a:solidFill>
                  <a:schemeClr val="accent5"/>
                </a:solidFill>
              </a:rPr>
              <a:t>: “Con </a:t>
            </a:r>
            <a:r>
              <a:rPr lang="en-US" sz="2800" i="1" dirty="0" err="1">
                <a:solidFill>
                  <a:schemeClr val="accent5"/>
                </a:solidFill>
              </a:rPr>
              <a:t>đánh</a:t>
            </a:r>
            <a:r>
              <a:rPr lang="en-US" sz="2800" i="1" dirty="0">
                <a:solidFill>
                  <a:schemeClr val="accent5"/>
                </a:solidFill>
              </a:rPr>
              <a:t> </a:t>
            </a:r>
            <a:r>
              <a:rPr lang="en-US" sz="2800" i="1" dirty="0" err="1">
                <a:solidFill>
                  <a:schemeClr val="accent5"/>
                </a:solidFill>
              </a:rPr>
              <a:t>răng</a:t>
            </a:r>
            <a:r>
              <a:rPr lang="en-US" sz="2800" i="1" dirty="0">
                <a:solidFill>
                  <a:schemeClr val="accent5"/>
                </a:solidFill>
              </a:rPr>
              <a:t> </a:t>
            </a:r>
            <a:r>
              <a:rPr lang="en-US" sz="2800" i="1" dirty="0" err="1">
                <a:solidFill>
                  <a:schemeClr val="accent5"/>
                </a:solidFill>
              </a:rPr>
              <a:t>đi</a:t>
            </a:r>
            <a:r>
              <a:rPr lang="en-US" sz="2800" i="1" dirty="0">
                <a:solidFill>
                  <a:schemeClr val="accent5"/>
                </a:solidFill>
              </a:rPr>
              <a:t>”. </a:t>
            </a:r>
            <a:r>
              <a:rPr lang="en-US" sz="2800" i="1" dirty="0" err="1">
                <a:solidFill>
                  <a:schemeClr val="accent5"/>
                </a:solidFill>
              </a:rPr>
              <a:t>Thế</a:t>
            </a:r>
            <a:r>
              <a:rPr lang="en-US" sz="2800" i="1" dirty="0">
                <a:solidFill>
                  <a:schemeClr val="accent5"/>
                </a:solidFill>
              </a:rPr>
              <a:t> </a:t>
            </a:r>
            <a:r>
              <a:rPr lang="en-US" sz="2800" i="1" dirty="0" err="1">
                <a:solidFill>
                  <a:schemeClr val="accent5"/>
                </a:solidFill>
              </a:rPr>
              <a:t>là</a:t>
            </a:r>
            <a:r>
              <a:rPr lang="en-US" sz="2800" i="1" dirty="0">
                <a:solidFill>
                  <a:schemeClr val="accent5"/>
                </a:solidFill>
              </a:rPr>
              <a:t> con </a:t>
            </a:r>
            <a:r>
              <a:rPr lang="en-US" sz="2800" i="1" dirty="0" err="1">
                <a:solidFill>
                  <a:schemeClr val="accent5"/>
                </a:solidFill>
              </a:rPr>
              <a:t>đánh</a:t>
            </a:r>
            <a:r>
              <a:rPr lang="en-US" sz="2800" i="1" dirty="0">
                <a:solidFill>
                  <a:schemeClr val="accent5"/>
                </a:solidFill>
              </a:rPr>
              <a:t> </a:t>
            </a:r>
            <a:r>
              <a:rPr lang="en-US" sz="2800" i="1" dirty="0" err="1">
                <a:solidFill>
                  <a:schemeClr val="accent5"/>
                </a:solidFill>
              </a:rPr>
              <a:t>răng</a:t>
            </a:r>
            <a:r>
              <a:rPr lang="en-US" sz="2800" i="1" dirty="0">
                <a:solidFill>
                  <a:schemeClr val="accent5"/>
                </a:solidFill>
              </a:rPr>
              <a:t>.</a:t>
            </a:r>
            <a:endParaRPr lang="en-US" sz="2800" dirty="0">
              <a:solidFill>
                <a:schemeClr val="accent5"/>
              </a:solidFill>
            </a:endParaRPr>
          </a:p>
        </p:txBody>
      </p:sp>
      <p:cxnSp>
        <p:nvCxnSpPr>
          <p:cNvPr id="21" name="Straight Connector 20"/>
          <p:cNvCxnSpPr/>
          <p:nvPr/>
        </p:nvCxnSpPr>
        <p:spPr>
          <a:xfrm flipH="1">
            <a:off x="4471516" y="1783171"/>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810" b="97964" l="0" r="100000"/>
                    </a14:imgEffect>
                  </a14:imgLayer>
                </a14:imgProps>
              </a:ext>
              <a:ext uri="{28A0092B-C50C-407E-A947-70E740481C1C}">
                <a14:useLocalDpi xmlns:a14="http://schemas.microsoft.com/office/drawing/2010/main" val="0"/>
              </a:ext>
            </a:extLst>
          </a:blip>
          <a:srcRect/>
          <a:stretch>
            <a:fillRect/>
          </a:stretch>
        </p:blipFill>
        <p:spPr bwMode="auto">
          <a:xfrm>
            <a:off x="0" y="3566881"/>
            <a:ext cx="1590888" cy="1576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7813548" y="3563687"/>
            <a:ext cx="1688478" cy="157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217214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64524"/>
            <a:ext cx="9144000" cy="4998007"/>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7034" y="527769"/>
            <a:ext cx="8547965" cy="4801314"/>
          </a:xfrm>
          <a:prstGeom prst="rect">
            <a:avLst/>
          </a:prstGeom>
          <a:noFill/>
        </p:spPr>
        <p:txBody>
          <a:bodyPr wrap="square" rtlCol="0">
            <a:spAutoFit/>
          </a:bodyPr>
          <a:lstStyle/>
          <a:p>
            <a:pPr algn="just"/>
            <a:r>
              <a:rPr lang="vi-VN" sz="1800" dirty="0"/>
              <a:t>    Thầy giáo nói: “Chúng ta cần học cách giao tiếp tự tin. Vì thế hôm nay chúng ta sẽ tập nói trước lớp về bất cứ điều gì mình thích.”.</a:t>
            </a:r>
          </a:p>
          <a:p>
            <a:pPr algn="just"/>
            <a:r>
              <a:rPr lang="vi-VN" sz="1800" dirty="0"/>
              <a:t>    Quang được mời lên nói đầu tiên. Cậu lúng túng, đỏ mặt. Quang cảm thấy nói với bạn bên cạnh thì dễ, nhưng nói trước cả lớp thì sao mà khó thế. Thầy bảo: “Sáng nay ngủ dậy, em đã làm gì? Em cố nhớ </a:t>
            </a:r>
            <a:r>
              <a:rPr lang="vi-VN" sz="1800" dirty="0" smtClean="0"/>
              <a:t>xe</a:t>
            </a:r>
            <a:r>
              <a:rPr lang="en-US" sz="1800" dirty="0" smtClean="0"/>
              <a:t>m.”</a:t>
            </a:r>
            <a:r>
              <a:rPr lang="vi-VN" sz="1800" dirty="0" smtClean="0"/>
              <a:t> </a:t>
            </a:r>
            <a:endParaRPr lang="vi-VN" sz="1800" dirty="0"/>
          </a:p>
          <a:p>
            <a:pPr algn="just"/>
            <a:r>
              <a:rPr lang="vi-VN" sz="1800" dirty="0"/>
              <a:t>Quang ngập ngừng</a:t>
            </a:r>
            <a:r>
              <a:rPr lang="en-US" sz="1800" dirty="0"/>
              <a:t>,</a:t>
            </a:r>
            <a:r>
              <a:rPr lang="vi-VN" sz="1800" dirty="0"/>
              <a:t> vừa nói vừa gãi đầu</a:t>
            </a:r>
            <a:r>
              <a:rPr lang="en-US" sz="1800" dirty="0"/>
              <a:t>: “ E</a:t>
            </a:r>
            <a:r>
              <a:rPr lang="vi-VN" sz="1800" dirty="0" smtClean="0"/>
              <a:t>m</a:t>
            </a:r>
            <a:r>
              <a:rPr lang="en-US" sz="1800" dirty="0" smtClean="0"/>
              <a:t>…”</a:t>
            </a:r>
            <a:endParaRPr lang="vi-VN" sz="1800" dirty="0"/>
          </a:p>
          <a:p>
            <a:pPr algn="just"/>
            <a:r>
              <a:rPr lang="en-US" sz="1800" dirty="0"/>
              <a:t> </a:t>
            </a:r>
            <a:r>
              <a:rPr lang="vi-VN" sz="1800" dirty="0"/>
              <a:t>   Thầy giáo nhắc: “ Rồi gì nữa?</a:t>
            </a:r>
            <a:r>
              <a:rPr lang="en-US" sz="1800" dirty="0"/>
              <a:t>”</a:t>
            </a:r>
            <a:endParaRPr lang="vi-VN" sz="1800" dirty="0"/>
          </a:p>
          <a:p>
            <a:pPr algn="just"/>
            <a:r>
              <a:rPr lang="en-US" sz="1800" dirty="0"/>
              <a:t> </a:t>
            </a:r>
            <a:r>
              <a:rPr lang="vi-VN" sz="1800" dirty="0"/>
              <a:t>   Quang lại gãi đầu: “ À… ờ… Em ngủ dậy.”  Và cậu nói tiếp: “ Rồi… ờ…”</a:t>
            </a:r>
          </a:p>
          <a:p>
            <a:pPr algn="just"/>
            <a:r>
              <a:rPr lang="vi-VN" sz="1800" dirty="0"/>
              <a:t>    Thầy giáo mỉm cười, kiên nhẫn nghe Quang nói. Thầy bảo: “Thế là được rồi đấy!”</a:t>
            </a:r>
          </a:p>
          <a:p>
            <a:pPr algn="just"/>
            <a:r>
              <a:rPr lang="en-US" sz="1800" dirty="0"/>
              <a:t> </a:t>
            </a:r>
            <a:r>
              <a:rPr lang="vi-VN" sz="1800" dirty="0"/>
              <a:t>   Nhưng 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a:t>
            </a:r>
            <a:endParaRPr lang="en-US" sz="1800" dirty="0" smtClean="0"/>
          </a:p>
          <a:p>
            <a:pPr algn="just"/>
            <a:r>
              <a:rPr lang="en-US" sz="1800" dirty="0" smtClean="0"/>
              <a:t>  </a:t>
            </a:r>
            <a:r>
              <a:rPr lang="vi-VN" sz="1800" dirty="0" smtClean="0"/>
              <a:t>Thầy </a:t>
            </a:r>
            <a:r>
              <a:rPr lang="vi-VN" sz="1800" dirty="0"/>
              <a:t>giáo vỗ tay, các bạn vỗ tay theo, Quang cũng vỗ tay. </a:t>
            </a:r>
            <a:r>
              <a:rPr lang="en-US" sz="1800" dirty="0"/>
              <a:t>C</a:t>
            </a:r>
            <a:r>
              <a:rPr lang="vi-VN" sz="1800" dirty="0"/>
              <a:t>ả lớp tràn ngập tiếng vỗ tay.</a:t>
            </a:r>
          </a:p>
          <a:p>
            <a:pPr algn="just"/>
            <a:endParaRPr lang="vi-VN" sz="1800" dirty="0"/>
          </a:p>
        </p:txBody>
      </p:sp>
      <p:sp>
        <p:nvSpPr>
          <p:cNvPr id="8" name="TextBox 7"/>
          <p:cNvSpPr txBox="1"/>
          <p:nvPr/>
        </p:nvSpPr>
        <p:spPr>
          <a:xfrm>
            <a:off x="2837208" y="107498"/>
            <a:ext cx="1939955" cy="461665"/>
          </a:xfrm>
          <a:prstGeom prst="rect">
            <a:avLst/>
          </a:prstGeom>
          <a:noFill/>
        </p:spPr>
        <p:txBody>
          <a:bodyPr wrap="none" rtlCol="0">
            <a:spAutoFit/>
          </a:bodyPr>
          <a:lstStyle/>
          <a:p>
            <a:r>
              <a:rPr lang="en-US" sz="2400" b="1" dirty="0" err="1">
                <a:solidFill>
                  <a:srgbClr val="FF0000"/>
                </a:solidFill>
              </a:rPr>
              <a:t>Một</a:t>
            </a:r>
            <a:r>
              <a:rPr lang="en-US" sz="2400" b="1" dirty="0">
                <a:solidFill>
                  <a:srgbClr val="FF0000"/>
                </a:solidFill>
              </a:rPr>
              <a:t> </a:t>
            </a:r>
            <a:r>
              <a:rPr lang="en-US" sz="2400" b="1" dirty="0" err="1">
                <a:solidFill>
                  <a:srgbClr val="FF0000"/>
                </a:solidFill>
              </a:rPr>
              <a:t>giờ</a:t>
            </a:r>
            <a:r>
              <a:rPr lang="en-US" sz="2400" b="1" dirty="0">
                <a:solidFill>
                  <a:srgbClr val="FF0000"/>
                </a:solidFill>
              </a:rPr>
              <a:t> </a:t>
            </a:r>
            <a:r>
              <a:rPr lang="en-US" sz="2400" b="1" dirty="0" err="1">
                <a:solidFill>
                  <a:srgbClr val="FF0000"/>
                </a:solidFill>
              </a:rPr>
              <a:t>học</a:t>
            </a:r>
            <a:endParaRPr lang="en-US" sz="2400" b="1" dirty="0">
              <a:solidFill>
                <a:srgbClr val="FF0000"/>
              </a:solidFill>
            </a:endParaRPr>
          </a:p>
        </p:txBody>
      </p:sp>
      <p:sp>
        <p:nvSpPr>
          <p:cNvPr id="14" name="Oval 13"/>
          <p:cNvSpPr/>
          <p:nvPr/>
        </p:nvSpPr>
        <p:spPr>
          <a:xfrm>
            <a:off x="351685" y="52776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1</a:t>
            </a:r>
            <a:endParaRPr lang="en-US" sz="2000" b="1" dirty="0"/>
          </a:p>
        </p:txBody>
      </p:sp>
      <p:sp>
        <p:nvSpPr>
          <p:cNvPr id="15" name="Oval 14"/>
          <p:cNvSpPr/>
          <p:nvPr/>
        </p:nvSpPr>
        <p:spPr>
          <a:xfrm>
            <a:off x="377456" y="109672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2</a:t>
            </a:r>
            <a:endParaRPr lang="en-US" sz="2000" b="1" dirty="0"/>
          </a:p>
        </p:txBody>
      </p:sp>
      <p:sp>
        <p:nvSpPr>
          <p:cNvPr id="16" name="Oval 15"/>
          <p:cNvSpPr/>
          <p:nvPr/>
        </p:nvSpPr>
        <p:spPr>
          <a:xfrm>
            <a:off x="419480" y="327096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3</a:t>
            </a:r>
            <a:endParaRPr lang="en-US" sz="2000" b="1" dirty="0"/>
          </a:p>
        </p:txBody>
      </p:sp>
      <p:sp>
        <p:nvSpPr>
          <p:cNvPr id="27" name="TextBox 26"/>
          <p:cNvSpPr txBox="1"/>
          <p:nvPr/>
        </p:nvSpPr>
        <p:spPr>
          <a:xfrm>
            <a:off x="7046755" y="-111970"/>
            <a:ext cx="1898244" cy="646331"/>
          </a:xfrm>
          <a:prstGeom prst="rect">
            <a:avLst/>
          </a:prstGeom>
          <a:solidFill>
            <a:srgbClr val="00B0F0"/>
          </a:solidFill>
        </p:spPr>
        <p:txBody>
          <a:bodyPr wrap="square" rtlCol="0">
            <a:spAutoFit/>
          </a:bodyPr>
          <a:lstStyle/>
          <a:p>
            <a:pPr algn="ctr"/>
            <a:r>
              <a:rPr lang="en-US" sz="1800" dirty="0" err="1"/>
              <a:t>Đọc</a:t>
            </a:r>
            <a:r>
              <a:rPr lang="en-US" sz="1800" dirty="0"/>
              <a:t> </a:t>
            </a:r>
            <a:r>
              <a:rPr lang="en-US" sz="1800" dirty="0" err="1"/>
              <a:t>nối</a:t>
            </a:r>
            <a:r>
              <a:rPr lang="en-US" sz="1800" dirty="0"/>
              <a:t> </a:t>
            </a:r>
            <a:r>
              <a:rPr lang="en-US" sz="1800" dirty="0" err="1"/>
              <a:t>tiếp</a:t>
            </a:r>
            <a:r>
              <a:rPr lang="en-US" sz="1800" dirty="0"/>
              <a:t> </a:t>
            </a:r>
            <a:r>
              <a:rPr lang="en-US" sz="1800" dirty="0" err="1"/>
              <a:t>đoạn</a:t>
            </a:r>
            <a:r>
              <a:rPr lang="en-US" sz="1800" dirty="0"/>
              <a:t> </a:t>
            </a:r>
            <a:r>
              <a:rPr lang="en-US" sz="1800" dirty="0" err="1"/>
              <a:t>lần</a:t>
            </a:r>
            <a:r>
              <a:rPr lang="en-US" sz="1800" dirty="0"/>
              <a:t> 2</a:t>
            </a:r>
          </a:p>
        </p:txBody>
      </p:sp>
    </p:spTree>
    <p:extLst>
      <p:ext uri="{BB962C8B-B14F-4D97-AF65-F5344CB8AC3E}">
        <p14:creationId xmlns:p14="http://schemas.microsoft.com/office/powerpoint/2010/main" val="13081029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64524"/>
            <a:ext cx="9144000" cy="4998007"/>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94220" y="1963263"/>
            <a:ext cx="8547965" cy="923330"/>
          </a:xfrm>
          <a:prstGeom prst="rect">
            <a:avLst/>
          </a:prstGeom>
          <a:noFill/>
        </p:spPr>
        <p:txBody>
          <a:bodyPr wrap="square" rtlCol="0">
            <a:spAutoFit/>
          </a:bodyPr>
          <a:lstStyle/>
          <a:p>
            <a:pPr algn="just"/>
            <a:r>
              <a:rPr lang="vi-VN" sz="1800" dirty="0"/>
              <a:t>    Thầy giáo nói: “Chúng ta cần học cách giao tiếp tự tin. Vì thế hôm nay chúng ta sẽ tập nói trước lớp về bất cứ điều gì mình thích.”.</a:t>
            </a:r>
          </a:p>
          <a:p>
            <a:pPr algn="just"/>
            <a:r>
              <a:rPr lang="vi-VN" sz="1800"/>
              <a:t>    </a:t>
            </a:r>
            <a:endParaRPr lang="vi-VN" sz="1800" dirty="0"/>
          </a:p>
        </p:txBody>
      </p:sp>
      <p:sp>
        <p:nvSpPr>
          <p:cNvPr id="8" name="TextBox 7"/>
          <p:cNvSpPr txBox="1"/>
          <p:nvPr/>
        </p:nvSpPr>
        <p:spPr>
          <a:xfrm>
            <a:off x="3335971" y="1031762"/>
            <a:ext cx="1939955" cy="461665"/>
          </a:xfrm>
          <a:prstGeom prst="rect">
            <a:avLst/>
          </a:prstGeom>
          <a:noFill/>
        </p:spPr>
        <p:txBody>
          <a:bodyPr wrap="none" rtlCol="0">
            <a:spAutoFit/>
          </a:bodyPr>
          <a:lstStyle/>
          <a:p>
            <a:r>
              <a:rPr lang="en-US" sz="2400" b="1" dirty="0" err="1">
                <a:solidFill>
                  <a:srgbClr val="FF0000"/>
                </a:solidFill>
              </a:rPr>
              <a:t>Một</a:t>
            </a:r>
            <a:r>
              <a:rPr lang="en-US" sz="2400" b="1" dirty="0">
                <a:solidFill>
                  <a:srgbClr val="FF0000"/>
                </a:solidFill>
              </a:rPr>
              <a:t> </a:t>
            </a:r>
            <a:r>
              <a:rPr lang="en-US" sz="2400" b="1" dirty="0" err="1">
                <a:solidFill>
                  <a:srgbClr val="FF0000"/>
                </a:solidFill>
              </a:rPr>
              <a:t>giờ</a:t>
            </a:r>
            <a:r>
              <a:rPr lang="en-US" sz="2400" b="1" dirty="0">
                <a:solidFill>
                  <a:srgbClr val="FF0000"/>
                </a:solidFill>
              </a:rPr>
              <a:t> </a:t>
            </a:r>
            <a:r>
              <a:rPr lang="en-US" sz="2400" b="1" dirty="0" err="1">
                <a:solidFill>
                  <a:srgbClr val="FF0000"/>
                </a:solidFill>
              </a:rPr>
              <a:t>học</a:t>
            </a:r>
            <a:endParaRPr lang="en-US" sz="2400" b="1" dirty="0">
              <a:solidFill>
                <a:srgbClr val="FF0000"/>
              </a:solidFill>
            </a:endParaRPr>
          </a:p>
        </p:txBody>
      </p:sp>
      <p:sp>
        <p:nvSpPr>
          <p:cNvPr id="14" name="Oval 13"/>
          <p:cNvSpPr/>
          <p:nvPr/>
        </p:nvSpPr>
        <p:spPr>
          <a:xfrm>
            <a:off x="494220" y="1942585"/>
            <a:ext cx="262682" cy="29787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1</a:t>
            </a:r>
            <a:endParaRPr lang="en-US" sz="2000" b="1" dirty="0"/>
          </a:p>
        </p:txBody>
      </p:sp>
      <p:sp>
        <p:nvSpPr>
          <p:cNvPr id="27" name="TextBox 26"/>
          <p:cNvSpPr txBox="1"/>
          <p:nvPr/>
        </p:nvSpPr>
        <p:spPr>
          <a:xfrm>
            <a:off x="7046755" y="-111970"/>
            <a:ext cx="1898244" cy="646331"/>
          </a:xfrm>
          <a:prstGeom prst="rect">
            <a:avLst/>
          </a:prstGeom>
          <a:solidFill>
            <a:srgbClr val="00B0F0"/>
          </a:solidFill>
        </p:spPr>
        <p:txBody>
          <a:bodyPr wrap="square" rtlCol="0">
            <a:spAutoFit/>
          </a:bodyPr>
          <a:lstStyle/>
          <a:p>
            <a:pPr algn="ctr"/>
            <a:r>
              <a:rPr lang="en-US" sz="1800" dirty="0" err="1"/>
              <a:t>Đọc</a:t>
            </a:r>
            <a:r>
              <a:rPr lang="en-US" sz="1800" dirty="0"/>
              <a:t> </a:t>
            </a:r>
            <a:r>
              <a:rPr lang="en-US" sz="1800" dirty="0" err="1"/>
              <a:t>nối</a:t>
            </a:r>
            <a:r>
              <a:rPr lang="en-US" sz="1800" dirty="0"/>
              <a:t> </a:t>
            </a:r>
            <a:r>
              <a:rPr lang="en-US" sz="1800" dirty="0" err="1"/>
              <a:t>tiếp</a:t>
            </a:r>
            <a:r>
              <a:rPr lang="en-US" sz="1800" dirty="0"/>
              <a:t> </a:t>
            </a:r>
            <a:r>
              <a:rPr lang="en-US" sz="1800" dirty="0" err="1"/>
              <a:t>đoạn</a:t>
            </a:r>
            <a:r>
              <a:rPr lang="en-US" sz="1800" dirty="0"/>
              <a:t> </a:t>
            </a:r>
            <a:r>
              <a:rPr lang="en-US" sz="1800" dirty="0" err="1"/>
              <a:t>lần</a:t>
            </a:r>
            <a:r>
              <a:rPr lang="en-US" sz="1800" dirty="0"/>
              <a:t> 2</a:t>
            </a:r>
          </a:p>
        </p:txBody>
      </p:sp>
    </p:spTree>
    <p:extLst>
      <p:ext uri="{BB962C8B-B14F-4D97-AF65-F5344CB8AC3E}">
        <p14:creationId xmlns:p14="http://schemas.microsoft.com/office/powerpoint/2010/main" val="159522167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22704" y="4683248"/>
            <a:ext cx="9144000" cy="558536"/>
          </a:xfrm>
          <a:prstGeom prst="rect">
            <a:avLst/>
          </a:prstGeom>
        </p:spPr>
      </p:pic>
      <p:grpSp>
        <p:nvGrpSpPr>
          <p:cNvPr id="5" name="Group 4">
            <a:extLst>
              <a:ext uri="{FF2B5EF4-FFF2-40B4-BE49-F238E27FC236}">
                <a16:creationId xmlns:a16="http://schemas.microsoft.com/office/drawing/2014/main" xmlns="" id="{7A807A5E-B68A-410C-AB0D-1D86BD6E42C7}"/>
              </a:ext>
            </a:extLst>
          </p:cNvPr>
          <p:cNvGrpSpPr/>
          <p:nvPr/>
        </p:nvGrpSpPr>
        <p:grpSpPr>
          <a:xfrm>
            <a:off x="0" y="0"/>
            <a:ext cx="9144000" cy="276226"/>
            <a:chOff x="0" y="-127508"/>
            <a:chExt cx="12192000" cy="1361811"/>
          </a:xfrm>
        </p:grpSpPr>
        <p:sp>
          <p:nvSpPr>
            <p:cNvPr id="6"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8" name="文本框 6">
            <a:extLst>
              <a:ext uri="{FF2B5EF4-FFF2-40B4-BE49-F238E27FC236}">
                <a16:creationId xmlns:a16="http://schemas.microsoft.com/office/drawing/2014/main" xmlns="" id="{40492B02-98B6-4E81-9A77-773825039D2E}"/>
              </a:ext>
            </a:extLst>
          </p:cNvPr>
          <p:cNvSpPr txBox="1"/>
          <p:nvPr/>
        </p:nvSpPr>
        <p:spPr>
          <a:xfrm>
            <a:off x="252946" y="4279291"/>
            <a:ext cx="8683517" cy="830997"/>
          </a:xfrm>
          <a:prstGeom prst="rect">
            <a:avLst/>
          </a:prstGeom>
          <a:noFill/>
        </p:spPr>
        <p:txBody>
          <a:bodyPr wrap="square" rtlCol="0">
            <a:spAutoFit/>
          </a:bodyPr>
          <a:lstStyle/>
          <a:p>
            <a:r>
              <a:rPr lang="en-US" altLang="zh-CN" sz="2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Giao</a:t>
            </a:r>
            <a:r>
              <a:rPr lang="en-US" altLang="zh-CN" sz="2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tiếp</a:t>
            </a:r>
            <a:r>
              <a:rPr lang="en-US" altLang="zh-CN" sz="2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b="1" i="1" dirty="0" err="1">
                <a:latin typeface="Arial-Rounded" panose="020B0500000000000000" pitchFamily="34" charset="0"/>
                <a:ea typeface="Arial-Rounded" panose="020B0500000000000000" pitchFamily="34" charset="0"/>
                <a:cs typeface="Arial-Rounded" panose="020B0500000000000000" pitchFamily="34" charset="0"/>
              </a:rPr>
              <a:t>trao</a:t>
            </a:r>
            <a:r>
              <a:rPr lang="en-US" altLang="zh-CN" sz="2400" b="1" i="1"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400" b="1" i="1" dirty="0" err="1">
                <a:latin typeface="Arial-Rounded" panose="020B0500000000000000" pitchFamily="34" charset="0"/>
                <a:ea typeface="Arial-Rounded" panose="020B0500000000000000" pitchFamily="34" charset="0"/>
                <a:cs typeface="Arial-Rounded" panose="020B0500000000000000" pitchFamily="34" charset="0"/>
              </a:rPr>
              <a:t>đổi</a:t>
            </a:r>
            <a:r>
              <a:rPr lang="en-US" altLang="zh-CN" sz="2400" b="1" i="1"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400" b="1" i="1" dirty="0" err="1">
                <a:latin typeface="Arial-Rounded" panose="020B0500000000000000" pitchFamily="34" charset="0"/>
                <a:ea typeface="Arial-Rounded" panose="020B0500000000000000" pitchFamily="34" charset="0"/>
                <a:cs typeface="Arial-Rounded" panose="020B0500000000000000" pitchFamily="34" charset="0"/>
              </a:rPr>
              <a:t>truyền</a:t>
            </a:r>
            <a:r>
              <a:rPr lang="en-US" altLang="zh-CN" sz="2400" b="1" i="1"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400" b="1" i="1" dirty="0" err="1">
                <a:latin typeface="Arial-Rounded" panose="020B0500000000000000" pitchFamily="34" charset="0"/>
                <a:ea typeface="Arial-Rounded" panose="020B0500000000000000" pitchFamily="34" charset="0"/>
                <a:cs typeface="Arial-Rounded" panose="020B0500000000000000" pitchFamily="34" charset="0"/>
              </a:rPr>
              <a:t>tải</a:t>
            </a:r>
            <a:r>
              <a:rPr lang="en-US" altLang="zh-CN" sz="2400" b="1" i="1"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400" b="1" i="1" dirty="0" err="1">
                <a:latin typeface="Arial-Rounded" panose="020B0500000000000000" pitchFamily="34" charset="0"/>
                <a:ea typeface="Arial-Rounded" panose="020B0500000000000000" pitchFamily="34" charset="0"/>
                <a:cs typeface="Arial-Rounded" panose="020B0500000000000000" pitchFamily="34" charset="0"/>
              </a:rPr>
              <a:t>thông</a:t>
            </a:r>
            <a:r>
              <a:rPr lang="en-US" altLang="zh-CN" sz="2400" b="1" i="1" dirty="0">
                <a:latin typeface="Arial-Rounded" panose="020B0500000000000000" pitchFamily="34" charset="0"/>
                <a:ea typeface="Arial-Rounded" panose="020B0500000000000000" pitchFamily="34" charset="0"/>
                <a:cs typeface="Arial-Rounded" panose="020B0500000000000000" pitchFamily="34" charset="0"/>
              </a:rPr>
              <a:t> tin </a:t>
            </a:r>
            <a:r>
              <a:rPr lang="en-US" altLang="zh-CN" sz="2400" b="1" i="1" dirty="0" err="1">
                <a:latin typeface="Arial-Rounded" panose="020B0500000000000000" pitchFamily="34" charset="0"/>
                <a:ea typeface="Arial-Rounded" panose="020B0500000000000000" pitchFamily="34" charset="0"/>
                <a:cs typeface="Arial-Rounded" panose="020B0500000000000000" pitchFamily="34" charset="0"/>
              </a:rPr>
              <a:t>với</a:t>
            </a:r>
            <a:r>
              <a:rPr lang="en-US" altLang="zh-CN" sz="2400" b="1" i="1"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400" b="1" i="1" dirty="0" err="1">
                <a:latin typeface="Arial-Rounded" panose="020B0500000000000000" pitchFamily="34" charset="0"/>
                <a:ea typeface="Arial-Rounded" panose="020B0500000000000000" pitchFamily="34" charset="0"/>
                <a:cs typeface="Arial-Rounded" panose="020B0500000000000000" pitchFamily="34" charset="0"/>
              </a:rPr>
              <a:t>nhau</a:t>
            </a:r>
            <a:r>
              <a:rPr lang="en-US" altLang="zh-CN" sz="2400" b="1" i="1" dirty="0">
                <a:latin typeface="Arial-Rounded" panose="020B0500000000000000" pitchFamily="34" charset="0"/>
                <a:ea typeface="Arial-Rounded" panose="020B0500000000000000" pitchFamily="34" charset="0"/>
                <a:cs typeface="Arial-Rounded" panose="020B0500000000000000" pitchFamily="34" charset="0"/>
              </a:rPr>
              <a:t> ( </a:t>
            </a:r>
            <a:r>
              <a:rPr lang="en-US" altLang="zh-CN" sz="2400" b="1" i="1" dirty="0" err="1">
                <a:latin typeface="Arial-Rounded" panose="020B0500000000000000" pitchFamily="34" charset="0"/>
                <a:ea typeface="Arial-Rounded" panose="020B0500000000000000" pitchFamily="34" charset="0"/>
                <a:cs typeface="Arial-Rounded" panose="020B0500000000000000" pitchFamily="34" charset="0"/>
              </a:rPr>
              <a:t>bằng</a:t>
            </a:r>
            <a:r>
              <a:rPr lang="en-US" altLang="zh-CN" sz="2400" b="1" i="1"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400" b="1" i="1" dirty="0" err="1">
                <a:latin typeface="Arial-Rounded" panose="020B0500000000000000" pitchFamily="34" charset="0"/>
                <a:ea typeface="Arial-Rounded" panose="020B0500000000000000" pitchFamily="34" charset="0"/>
                <a:cs typeface="Arial-Rounded" panose="020B0500000000000000" pitchFamily="34" charset="0"/>
              </a:rPr>
              <a:t>lời</a:t>
            </a:r>
            <a:r>
              <a:rPr lang="en-US" altLang="zh-CN" sz="2400" b="1" i="1"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400" b="1" i="1" dirty="0" err="1">
                <a:latin typeface="Arial-Rounded" panose="020B0500000000000000" pitchFamily="34" charset="0"/>
                <a:ea typeface="Arial-Rounded" panose="020B0500000000000000" pitchFamily="34" charset="0"/>
                <a:cs typeface="Arial-Rounded" panose="020B0500000000000000" pitchFamily="34" charset="0"/>
              </a:rPr>
              <a:t>nói</a:t>
            </a:r>
            <a:r>
              <a:rPr lang="en-US" altLang="zh-CN" sz="2400" b="1" i="1"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400" b="1" i="1" dirty="0" err="1">
                <a:latin typeface="Arial-Rounded" panose="020B0500000000000000" pitchFamily="34" charset="0"/>
                <a:ea typeface="Arial-Rounded" panose="020B0500000000000000" pitchFamily="34" charset="0"/>
                <a:cs typeface="Arial-Rounded" panose="020B0500000000000000" pitchFamily="34" charset="0"/>
              </a:rPr>
              <a:t>cử</a:t>
            </a:r>
            <a:r>
              <a:rPr lang="en-US" altLang="zh-CN" sz="2400" b="1" i="1"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400" b="1" i="1" dirty="0" err="1">
                <a:latin typeface="Arial-Rounded" panose="020B0500000000000000" pitchFamily="34" charset="0"/>
                <a:ea typeface="Arial-Rounded" panose="020B0500000000000000" pitchFamily="34" charset="0"/>
                <a:cs typeface="Arial-Rounded" panose="020B0500000000000000" pitchFamily="34" charset="0"/>
              </a:rPr>
              <a:t>chỉ</a:t>
            </a:r>
            <a:r>
              <a:rPr lang="en-US" altLang="zh-CN" sz="2400" b="1" i="1"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400" b="1" i="1" dirty="0" err="1">
                <a:latin typeface="Arial-Rounded" panose="020B0500000000000000" pitchFamily="34" charset="0"/>
                <a:ea typeface="Arial-Rounded" panose="020B0500000000000000" pitchFamily="34" charset="0"/>
                <a:cs typeface="Arial-Rounded" panose="020B0500000000000000" pitchFamily="34" charset="0"/>
              </a:rPr>
              <a:t>hoặc</a:t>
            </a:r>
            <a:r>
              <a:rPr lang="en-US" altLang="zh-CN" sz="2400" b="1" i="1"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400" b="1" i="1" dirty="0" err="1">
                <a:latin typeface="Arial-Rounded" panose="020B0500000000000000" pitchFamily="34" charset="0"/>
                <a:ea typeface="Arial-Rounded" panose="020B0500000000000000" pitchFamily="34" charset="0"/>
                <a:cs typeface="Arial-Rounded" panose="020B0500000000000000" pitchFamily="34" charset="0"/>
              </a:rPr>
              <a:t>hành</a:t>
            </a:r>
            <a:r>
              <a:rPr lang="en-US" altLang="zh-CN" sz="2400" b="1" i="1"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400" b="1" i="1" dirty="0" err="1">
                <a:latin typeface="Arial-Rounded" panose="020B0500000000000000" pitchFamily="34" charset="0"/>
                <a:ea typeface="Arial-Rounded" panose="020B0500000000000000" pitchFamily="34" charset="0"/>
                <a:cs typeface="Arial-Rounded" panose="020B0500000000000000" pitchFamily="34" charset="0"/>
              </a:rPr>
              <a:t>động</a:t>
            </a:r>
            <a:r>
              <a:rPr lang="en-US" altLang="zh-CN" sz="2400" b="1" i="1" dirty="0">
                <a:latin typeface="Arial-Rounded" panose="020B0500000000000000" pitchFamily="34" charset="0"/>
                <a:ea typeface="Arial-Rounded" panose="020B0500000000000000" pitchFamily="34" charset="0"/>
                <a:cs typeface="Arial-Rounded" panose="020B0500000000000000" pitchFamily="34" charset="0"/>
              </a:rPr>
              <a:t> )</a:t>
            </a:r>
            <a:endParaRPr lang="zh-CN" altLang="en-US" sz="2400" i="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Học tiếng Anh - Học tiếng Anh online - Học tiếng Anh trên mạng - Học tiếng  Anh trực tuyế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527" y="1347208"/>
            <a:ext cx="2544384" cy="21203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Unit 1 : What&amp;#39;s your name ? - Tiếng anh lớp 1 Uni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3600" y="908967"/>
            <a:ext cx="2996801" cy="29968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30" name="Picture 6" descr="Những bức vẽ tranh về gia đình có nội dung sâu sắc"/>
          <p:cNvPicPr>
            <a:picLocks noChangeAspect="1" noChangeArrowheads="1"/>
          </p:cNvPicPr>
          <p:nvPr/>
        </p:nvPicPr>
        <p:blipFill rotWithShape="1">
          <a:blip r:embed="rId6">
            <a:extLst>
              <a:ext uri="{28A0092B-C50C-407E-A947-70E740481C1C}">
                <a14:useLocalDpi xmlns:a14="http://schemas.microsoft.com/office/drawing/2010/main" val="0"/>
              </a:ext>
            </a:extLst>
          </a:blip>
          <a:srcRect l="12464" t="4665" r="9561" b="6839"/>
          <a:stretch/>
        </p:blipFill>
        <p:spPr bwMode="auto">
          <a:xfrm>
            <a:off x="6505575" y="1536761"/>
            <a:ext cx="2324100" cy="1657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3047999" y="356341"/>
            <a:ext cx="3048000" cy="47251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75"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Giải</a:t>
            </a:r>
            <a:r>
              <a:rPr lang="en-US" sz="2475"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75"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nghĩa</a:t>
            </a:r>
            <a:r>
              <a:rPr lang="en-US" sz="2475"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75"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từ</a:t>
            </a:r>
            <a:endParaRPr lang="en-US" sz="2475"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8878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64524"/>
            <a:ext cx="9144000" cy="4998007"/>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7034" y="527769"/>
            <a:ext cx="8547965" cy="2862322"/>
          </a:xfrm>
          <a:prstGeom prst="rect">
            <a:avLst/>
          </a:prstGeom>
          <a:noFill/>
        </p:spPr>
        <p:txBody>
          <a:bodyPr wrap="square" rtlCol="0">
            <a:spAutoFit/>
          </a:bodyPr>
          <a:lstStyle/>
          <a:p>
            <a:pPr algn="just"/>
            <a:endParaRPr lang="en-US" sz="1800" dirty="0"/>
          </a:p>
          <a:p>
            <a:pPr algn="just"/>
            <a:r>
              <a:rPr lang="vi-VN" sz="1800" dirty="0" smtClean="0"/>
              <a:t>Quang </a:t>
            </a:r>
            <a:r>
              <a:rPr lang="vi-VN" sz="1800" dirty="0"/>
              <a:t>được mời lên nói đầu tiên. Cậu lúng túng, đỏ mặt. Quang cảm thấy nói với bạn bên cạnh thì dễ, nhưng nói trước cả lớp thì sao mà khó thế. Thầy bảo: “Sáng nay ngủ dậy, em đã làm gì? Em cố nhớ </a:t>
            </a:r>
            <a:r>
              <a:rPr lang="vi-VN" sz="1800" dirty="0" smtClean="0"/>
              <a:t>xe</a:t>
            </a:r>
            <a:r>
              <a:rPr lang="en-US" sz="1800" dirty="0" smtClean="0"/>
              <a:t>m</a:t>
            </a:r>
            <a:r>
              <a:rPr lang="vi-VN" sz="1800" dirty="0" smtClean="0"/>
              <a:t>” </a:t>
            </a:r>
            <a:endParaRPr lang="vi-VN" sz="1800" dirty="0"/>
          </a:p>
          <a:p>
            <a:pPr algn="just"/>
            <a:r>
              <a:rPr lang="vi-VN" sz="1800" dirty="0"/>
              <a:t>Quang ngập ngừng</a:t>
            </a:r>
            <a:r>
              <a:rPr lang="en-US" sz="1800" dirty="0"/>
              <a:t>,</a:t>
            </a:r>
            <a:r>
              <a:rPr lang="vi-VN" sz="1800" dirty="0"/>
              <a:t> vừa nói vừa gãi đầu</a:t>
            </a:r>
            <a:r>
              <a:rPr lang="en-US" sz="1800" dirty="0"/>
              <a:t>: “ E</a:t>
            </a:r>
            <a:r>
              <a:rPr lang="vi-VN" sz="1800" dirty="0"/>
              <a:t>m</a:t>
            </a:r>
            <a:r>
              <a:rPr lang="en-US" sz="1800" dirty="0"/>
              <a:t>…”</a:t>
            </a:r>
            <a:endParaRPr lang="vi-VN" sz="1800" dirty="0"/>
          </a:p>
          <a:p>
            <a:pPr algn="just"/>
            <a:r>
              <a:rPr lang="en-US" sz="1800" dirty="0"/>
              <a:t> </a:t>
            </a:r>
            <a:r>
              <a:rPr lang="vi-VN" sz="1800" dirty="0"/>
              <a:t>   Thầy giáo nhắc: “ Rồi gì nữa?</a:t>
            </a:r>
            <a:r>
              <a:rPr lang="en-US" sz="1800" dirty="0"/>
              <a:t>”</a:t>
            </a:r>
            <a:endParaRPr lang="vi-VN" sz="1800" dirty="0"/>
          </a:p>
          <a:p>
            <a:pPr algn="just"/>
            <a:r>
              <a:rPr lang="en-US" sz="1800" dirty="0"/>
              <a:t> </a:t>
            </a:r>
            <a:r>
              <a:rPr lang="vi-VN" sz="1800" dirty="0"/>
              <a:t>   Quang lại gãi đầu: “ À… ờ… Em ngủ dậy.”  Và cậu nói tiếp: “ Rồi… ờ…”</a:t>
            </a:r>
          </a:p>
          <a:p>
            <a:pPr algn="just"/>
            <a:r>
              <a:rPr lang="vi-VN" sz="1800" dirty="0"/>
              <a:t>    Thầy giáo mỉm cười, kiên nhẫn nghe Quang nói. Thầy bảo: “Thế là được rồi đấy!”</a:t>
            </a:r>
          </a:p>
          <a:p>
            <a:pPr algn="just"/>
            <a:endParaRPr lang="vi-VN" sz="1800" dirty="0"/>
          </a:p>
        </p:txBody>
      </p:sp>
      <p:sp>
        <p:nvSpPr>
          <p:cNvPr id="8" name="TextBox 7"/>
          <p:cNvSpPr txBox="1"/>
          <p:nvPr/>
        </p:nvSpPr>
        <p:spPr>
          <a:xfrm>
            <a:off x="2837208" y="107498"/>
            <a:ext cx="1939955" cy="461665"/>
          </a:xfrm>
          <a:prstGeom prst="rect">
            <a:avLst/>
          </a:prstGeom>
          <a:noFill/>
        </p:spPr>
        <p:txBody>
          <a:bodyPr wrap="none" rtlCol="0">
            <a:spAutoFit/>
          </a:bodyPr>
          <a:lstStyle/>
          <a:p>
            <a:r>
              <a:rPr lang="en-US" sz="2400" b="1" dirty="0" err="1">
                <a:solidFill>
                  <a:srgbClr val="FF0000"/>
                </a:solidFill>
              </a:rPr>
              <a:t>Một</a:t>
            </a:r>
            <a:r>
              <a:rPr lang="en-US" sz="2400" b="1" dirty="0">
                <a:solidFill>
                  <a:srgbClr val="FF0000"/>
                </a:solidFill>
              </a:rPr>
              <a:t> </a:t>
            </a:r>
            <a:r>
              <a:rPr lang="en-US" sz="2400" b="1" dirty="0" err="1">
                <a:solidFill>
                  <a:srgbClr val="FF0000"/>
                </a:solidFill>
              </a:rPr>
              <a:t>giờ</a:t>
            </a:r>
            <a:r>
              <a:rPr lang="en-US" sz="2400" b="1" dirty="0">
                <a:solidFill>
                  <a:srgbClr val="FF0000"/>
                </a:solidFill>
              </a:rPr>
              <a:t> </a:t>
            </a:r>
            <a:r>
              <a:rPr lang="en-US" sz="2400" b="1" dirty="0" err="1">
                <a:solidFill>
                  <a:srgbClr val="FF0000"/>
                </a:solidFill>
              </a:rPr>
              <a:t>học</a:t>
            </a:r>
            <a:endParaRPr lang="en-US" sz="2400" b="1" dirty="0">
              <a:solidFill>
                <a:srgbClr val="FF0000"/>
              </a:solidFill>
            </a:endParaRPr>
          </a:p>
        </p:txBody>
      </p:sp>
      <p:sp>
        <p:nvSpPr>
          <p:cNvPr id="15" name="Oval 14"/>
          <p:cNvSpPr/>
          <p:nvPr/>
        </p:nvSpPr>
        <p:spPr>
          <a:xfrm>
            <a:off x="134410" y="922598"/>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2</a:t>
            </a:r>
            <a:endParaRPr lang="en-US" sz="2000" b="1" dirty="0"/>
          </a:p>
        </p:txBody>
      </p:sp>
      <p:sp>
        <p:nvSpPr>
          <p:cNvPr id="27" name="TextBox 26"/>
          <p:cNvSpPr txBox="1"/>
          <p:nvPr/>
        </p:nvSpPr>
        <p:spPr>
          <a:xfrm>
            <a:off x="7046755" y="-111970"/>
            <a:ext cx="1898244" cy="646331"/>
          </a:xfrm>
          <a:prstGeom prst="rect">
            <a:avLst/>
          </a:prstGeom>
          <a:solidFill>
            <a:srgbClr val="00B0F0"/>
          </a:solidFill>
        </p:spPr>
        <p:txBody>
          <a:bodyPr wrap="square" rtlCol="0">
            <a:spAutoFit/>
          </a:bodyPr>
          <a:lstStyle/>
          <a:p>
            <a:pPr algn="ctr"/>
            <a:r>
              <a:rPr lang="en-US" sz="1800" dirty="0" err="1"/>
              <a:t>Đọc</a:t>
            </a:r>
            <a:r>
              <a:rPr lang="en-US" sz="1800" dirty="0"/>
              <a:t> </a:t>
            </a:r>
            <a:r>
              <a:rPr lang="en-US" sz="1800" dirty="0" err="1"/>
              <a:t>nối</a:t>
            </a:r>
            <a:r>
              <a:rPr lang="en-US" sz="1800" dirty="0"/>
              <a:t> </a:t>
            </a:r>
            <a:r>
              <a:rPr lang="en-US" sz="1800" dirty="0" err="1"/>
              <a:t>tiếp</a:t>
            </a:r>
            <a:r>
              <a:rPr lang="en-US" sz="1800" dirty="0"/>
              <a:t> </a:t>
            </a:r>
            <a:r>
              <a:rPr lang="en-US" sz="1800" dirty="0" err="1"/>
              <a:t>đoạn</a:t>
            </a:r>
            <a:r>
              <a:rPr lang="en-US" sz="1800" dirty="0"/>
              <a:t> </a:t>
            </a:r>
            <a:r>
              <a:rPr lang="en-US" sz="1800" dirty="0" err="1"/>
              <a:t>lần</a:t>
            </a:r>
            <a:r>
              <a:rPr lang="en-US" sz="1800" dirty="0"/>
              <a:t> 2</a:t>
            </a:r>
          </a:p>
        </p:txBody>
      </p:sp>
    </p:spTree>
    <p:extLst>
      <p:ext uri="{BB962C8B-B14F-4D97-AF65-F5344CB8AC3E}">
        <p14:creationId xmlns:p14="http://schemas.microsoft.com/office/powerpoint/2010/main" val="32461240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4524"/>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28"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032054" y="3768132"/>
            <a:ext cx="1469971" cy="1375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74" b="97059" l="0" r="100000"/>
                    </a14:imgEffect>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81232" y="-67093"/>
            <a:ext cx="2215399" cy="2152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92223" y="1275435"/>
            <a:ext cx="847977" cy="646331"/>
          </a:xfrm>
          <a:prstGeom prst="rect">
            <a:avLst/>
          </a:prstGeom>
          <a:solidFill>
            <a:schemeClr val="accent2">
              <a:lumMod val="60000"/>
              <a:lumOff val="40000"/>
            </a:schemeClr>
          </a:solidFill>
        </p:spPr>
        <p:txBody>
          <a:bodyPr wrap="square" rtlCol="0">
            <a:spAutoFit/>
          </a:bodyPr>
          <a:lstStyle/>
          <a:p>
            <a:pPr algn="ctr"/>
            <a:r>
              <a:rPr lang="en-US" sz="1800"/>
              <a:t>Giải nghĩa</a:t>
            </a:r>
          </a:p>
        </p:txBody>
      </p:sp>
      <p:sp>
        <p:nvSpPr>
          <p:cNvPr id="5" name="Oval 4"/>
          <p:cNvSpPr/>
          <p:nvPr/>
        </p:nvSpPr>
        <p:spPr>
          <a:xfrm>
            <a:off x="2534507" y="532564"/>
            <a:ext cx="3751103" cy="1165608"/>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859862" y="761963"/>
            <a:ext cx="2998327" cy="707886"/>
          </a:xfrm>
          <a:prstGeom prst="rect">
            <a:avLst/>
          </a:prstGeom>
          <a:noFill/>
        </p:spPr>
        <p:txBody>
          <a:bodyPr wrap="square" rtlCol="0">
            <a:spAutoFit/>
          </a:bodyPr>
          <a:lstStyle/>
          <a:p>
            <a:r>
              <a:rPr lang="vi-VN" sz="2000" b="1" i="1" dirty="0">
                <a:solidFill>
                  <a:srgbClr val="FF0000"/>
                </a:solidFill>
              </a:rPr>
              <a:t>lúng túng</a:t>
            </a:r>
            <a:r>
              <a:rPr lang="vi-VN" sz="2000" i="1" dirty="0"/>
              <a:t>: không biết nói và làm thế nào</a:t>
            </a:r>
            <a:endParaRPr lang="en-US" sz="2000" dirty="0"/>
          </a:p>
        </p:txBody>
      </p:sp>
      <p:sp>
        <p:nvSpPr>
          <p:cNvPr id="15" name="Oval 14"/>
          <p:cNvSpPr/>
          <p:nvPr/>
        </p:nvSpPr>
        <p:spPr>
          <a:xfrm>
            <a:off x="1221983" y="1921767"/>
            <a:ext cx="3214920" cy="1496728"/>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371600" y="2208407"/>
            <a:ext cx="3019061" cy="1015663"/>
          </a:xfrm>
          <a:prstGeom prst="rect">
            <a:avLst/>
          </a:prstGeom>
          <a:noFill/>
        </p:spPr>
        <p:txBody>
          <a:bodyPr wrap="square" rtlCol="0">
            <a:spAutoFit/>
          </a:bodyPr>
          <a:lstStyle/>
          <a:p>
            <a:r>
              <a:rPr lang="vi-VN" sz="2000" b="1" i="1" dirty="0">
                <a:solidFill>
                  <a:srgbClr val="FF0000"/>
                </a:solidFill>
              </a:rPr>
              <a:t>kiên nhẫn</a:t>
            </a:r>
            <a:r>
              <a:rPr lang="vi-VN" sz="2000" b="1" i="1" dirty="0"/>
              <a:t>: </a:t>
            </a:r>
            <a:r>
              <a:rPr lang="vi-VN" sz="2000" i="1" dirty="0"/>
              <a:t>Tiếp tục làm việc đã định mà không nản lòng</a:t>
            </a:r>
            <a:endParaRPr lang="en-US" sz="2000" dirty="0"/>
          </a:p>
        </p:txBody>
      </p:sp>
      <p:pic>
        <p:nvPicPr>
          <p:cNvPr id="1030"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4156" l="8475" r="96610">
                        <a14:foregroundMark x1="43220" y1="20779" x2="43220" y2="20779"/>
                        <a14:foregroundMark x1="23729" y1="17532" x2="23729" y2="17532"/>
                        <a14:foregroundMark x1="92373" y1="70779" x2="92373" y2="70779"/>
                        <a14:foregroundMark x1="87288" y1="66234" x2="87288" y2="66234"/>
                        <a14:foregroundMark x1="80508" y1="66234" x2="80508" y2="66234"/>
                      </a14:backgroundRemoval>
                    </a14:imgEffect>
                  </a14:imgLayer>
                </a14:imgProps>
              </a:ext>
              <a:ext uri="{28A0092B-C50C-407E-A947-70E740481C1C}">
                <a14:useLocalDpi xmlns:a14="http://schemas.microsoft.com/office/drawing/2010/main" val="0"/>
              </a:ext>
            </a:extLst>
          </a:blip>
          <a:srcRect/>
          <a:stretch>
            <a:fillRect/>
          </a:stretch>
        </p:blipFill>
        <p:spPr bwMode="auto">
          <a:xfrm>
            <a:off x="5310188" y="198790"/>
            <a:ext cx="975423" cy="1273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3377" l="9091" r="88112"/>
                    </a14:imgEffect>
                  </a14:imgLayer>
                </a14:imgProps>
              </a:ext>
              <a:ext uri="{28A0092B-C50C-407E-A947-70E740481C1C}">
                <a14:useLocalDpi xmlns:a14="http://schemas.microsoft.com/office/drawing/2010/main" val="0"/>
              </a:ext>
            </a:extLst>
          </a:blip>
          <a:srcRect/>
          <a:stretch>
            <a:fillRect/>
          </a:stretch>
        </p:blipFill>
        <p:spPr bwMode="auto">
          <a:xfrm>
            <a:off x="313572" y="2564598"/>
            <a:ext cx="1195418" cy="1203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5722" l="9032" r="89032"/>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7953637" y="262057"/>
            <a:ext cx="1190363" cy="1436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418388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64524"/>
            <a:ext cx="9144000" cy="4998007"/>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62015" y="1640099"/>
            <a:ext cx="8547965" cy="2031325"/>
          </a:xfrm>
          <a:prstGeom prst="rect">
            <a:avLst/>
          </a:prstGeom>
          <a:noFill/>
        </p:spPr>
        <p:txBody>
          <a:bodyPr wrap="square" rtlCol="0">
            <a:spAutoFit/>
          </a:bodyPr>
          <a:lstStyle/>
          <a:p>
            <a:pPr algn="just"/>
            <a:r>
              <a:rPr lang="en-US" sz="1800" dirty="0" smtClean="0"/>
              <a:t>   </a:t>
            </a:r>
            <a:r>
              <a:rPr lang="vi-VN" sz="1800" dirty="0" smtClean="0"/>
              <a:t>Nhưng </a:t>
            </a:r>
            <a:r>
              <a:rPr lang="vi-VN" sz="1800" dirty="0"/>
              <a:t>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a:t>
            </a:r>
            <a:endParaRPr lang="en-US" sz="1800" dirty="0" smtClean="0"/>
          </a:p>
          <a:p>
            <a:pPr algn="just"/>
            <a:r>
              <a:rPr lang="en-US" sz="1800" dirty="0" smtClean="0"/>
              <a:t>    </a:t>
            </a:r>
            <a:r>
              <a:rPr lang="vi-VN" sz="1800" dirty="0" smtClean="0"/>
              <a:t>Thầy </a:t>
            </a:r>
            <a:r>
              <a:rPr lang="vi-VN" sz="1800" dirty="0"/>
              <a:t>giáo vỗ tay, các bạn vỗ tay theo, Quang cũng vỗ tay. </a:t>
            </a:r>
            <a:r>
              <a:rPr lang="en-US" sz="1800" dirty="0"/>
              <a:t>C</a:t>
            </a:r>
            <a:r>
              <a:rPr lang="vi-VN" sz="1800" dirty="0"/>
              <a:t>ả lớp tràn ngập tiếng vỗ tay.</a:t>
            </a:r>
          </a:p>
          <a:p>
            <a:pPr algn="just"/>
            <a:endParaRPr lang="vi-VN" sz="1800" dirty="0"/>
          </a:p>
        </p:txBody>
      </p:sp>
      <p:sp>
        <p:nvSpPr>
          <p:cNvPr id="8" name="TextBox 7"/>
          <p:cNvSpPr txBox="1"/>
          <p:nvPr/>
        </p:nvSpPr>
        <p:spPr>
          <a:xfrm>
            <a:off x="2837208" y="107498"/>
            <a:ext cx="1939955" cy="461665"/>
          </a:xfrm>
          <a:prstGeom prst="rect">
            <a:avLst/>
          </a:prstGeom>
          <a:noFill/>
        </p:spPr>
        <p:txBody>
          <a:bodyPr wrap="none" rtlCol="0">
            <a:spAutoFit/>
          </a:bodyPr>
          <a:lstStyle/>
          <a:p>
            <a:r>
              <a:rPr lang="en-US" sz="2400" b="1" dirty="0" err="1">
                <a:solidFill>
                  <a:srgbClr val="FF0000"/>
                </a:solidFill>
              </a:rPr>
              <a:t>Một</a:t>
            </a:r>
            <a:r>
              <a:rPr lang="en-US" sz="2400" b="1" dirty="0">
                <a:solidFill>
                  <a:srgbClr val="FF0000"/>
                </a:solidFill>
              </a:rPr>
              <a:t> </a:t>
            </a:r>
            <a:r>
              <a:rPr lang="en-US" sz="2400" b="1" dirty="0" err="1">
                <a:solidFill>
                  <a:srgbClr val="FF0000"/>
                </a:solidFill>
              </a:rPr>
              <a:t>giờ</a:t>
            </a:r>
            <a:r>
              <a:rPr lang="en-US" sz="2400" b="1" dirty="0">
                <a:solidFill>
                  <a:srgbClr val="FF0000"/>
                </a:solidFill>
              </a:rPr>
              <a:t> </a:t>
            </a:r>
            <a:r>
              <a:rPr lang="en-US" sz="2400" b="1" dirty="0" err="1">
                <a:solidFill>
                  <a:srgbClr val="FF0000"/>
                </a:solidFill>
              </a:rPr>
              <a:t>học</a:t>
            </a:r>
            <a:endParaRPr lang="en-US" sz="2400" b="1" dirty="0">
              <a:solidFill>
                <a:srgbClr val="FF0000"/>
              </a:solidFill>
            </a:endParaRPr>
          </a:p>
        </p:txBody>
      </p:sp>
      <p:sp>
        <p:nvSpPr>
          <p:cNvPr id="16" name="Oval 15"/>
          <p:cNvSpPr/>
          <p:nvPr/>
        </p:nvSpPr>
        <p:spPr>
          <a:xfrm>
            <a:off x="276945" y="1634426"/>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3</a:t>
            </a:r>
            <a:endParaRPr lang="en-US" sz="2000" b="1" dirty="0"/>
          </a:p>
        </p:txBody>
      </p:sp>
      <p:sp>
        <p:nvSpPr>
          <p:cNvPr id="27" name="TextBox 26"/>
          <p:cNvSpPr txBox="1"/>
          <p:nvPr/>
        </p:nvSpPr>
        <p:spPr>
          <a:xfrm>
            <a:off x="7046755" y="-111970"/>
            <a:ext cx="1898244" cy="646331"/>
          </a:xfrm>
          <a:prstGeom prst="rect">
            <a:avLst/>
          </a:prstGeom>
          <a:solidFill>
            <a:srgbClr val="00B0F0"/>
          </a:solidFill>
        </p:spPr>
        <p:txBody>
          <a:bodyPr wrap="square" rtlCol="0">
            <a:spAutoFit/>
          </a:bodyPr>
          <a:lstStyle/>
          <a:p>
            <a:pPr algn="ctr"/>
            <a:r>
              <a:rPr lang="en-US" sz="1800" dirty="0" err="1"/>
              <a:t>Đọc</a:t>
            </a:r>
            <a:r>
              <a:rPr lang="en-US" sz="1800" dirty="0"/>
              <a:t> </a:t>
            </a:r>
            <a:r>
              <a:rPr lang="en-US" sz="1800" dirty="0" err="1"/>
              <a:t>nối</a:t>
            </a:r>
            <a:r>
              <a:rPr lang="en-US" sz="1800" dirty="0"/>
              <a:t> </a:t>
            </a:r>
            <a:r>
              <a:rPr lang="en-US" sz="1800" dirty="0" err="1"/>
              <a:t>tiếp</a:t>
            </a:r>
            <a:r>
              <a:rPr lang="en-US" sz="1800" dirty="0"/>
              <a:t> </a:t>
            </a:r>
            <a:r>
              <a:rPr lang="en-US" sz="1800" dirty="0" err="1"/>
              <a:t>đoạn</a:t>
            </a:r>
            <a:r>
              <a:rPr lang="en-US" sz="1800" dirty="0"/>
              <a:t> </a:t>
            </a:r>
            <a:r>
              <a:rPr lang="en-US" sz="1800" dirty="0" err="1"/>
              <a:t>lần</a:t>
            </a:r>
            <a:r>
              <a:rPr lang="en-US" sz="1800" dirty="0"/>
              <a:t> 2</a:t>
            </a:r>
          </a:p>
        </p:txBody>
      </p:sp>
    </p:spTree>
    <p:extLst>
      <p:ext uri="{BB962C8B-B14F-4D97-AF65-F5344CB8AC3E}">
        <p14:creationId xmlns:p14="http://schemas.microsoft.com/office/powerpoint/2010/main" val="33426728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4524"/>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28"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032054" y="3768132"/>
            <a:ext cx="1469971" cy="1375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74" b="97059" l="0" r="100000"/>
                    </a14:imgEffect>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81232" y="-67093"/>
            <a:ext cx="2215399" cy="2152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92223" y="1275435"/>
            <a:ext cx="847977" cy="646331"/>
          </a:xfrm>
          <a:prstGeom prst="rect">
            <a:avLst/>
          </a:prstGeom>
          <a:solidFill>
            <a:schemeClr val="accent2">
              <a:lumMod val="60000"/>
              <a:lumOff val="40000"/>
            </a:schemeClr>
          </a:solidFill>
        </p:spPr>
        <p:txBody>
          <a:bodyPr wrap="square" rtlCol="0">
            <a:spAutoFit/>
          </a:bodyPr>
          <a:lstStyle/>
          <a:p>
            <a:pPr algn="ctr"/>
            <a:r>
              <a:rPr lang="en-US" sz="1800"/>
              <a:t>Giải nghĩa</a:t>
            </a:r>
          </a:p>
        </p:txBody>
      </p:sp>
      <p:sp>
        <p:nvSpPr>
          <p:cNvPr id="22" name="Oval 21"/>
          <p:cNvSpPr/>
          <p:nvPr/>
        </p:nvSpPr>
        <p:spPr>
          <a:xfrm>
            <a:off x="2296631" y="1858833"/>
            <a:ext cx="4188063" cy="1549179"/>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709139" y="2188712"/>
            <a:ext cx="3455528" cy="1015663"/>
          </a:xfrm>
          <a:prstGeom prst="rect">
            <a:avLst/>
          </a:prstGeom>
          <a:noFill/>
        </p:spPr>
        <p:txBody>
          <a:bodyPr wrap="square" rtlCol="0">
            <a:spAutoFit/>
          </a:bodyPr>
          <a:lstStyle/>
          <a:p>
            <a:r>
              <a:rPr lang="vi-VN" sz="2000" i="1" dirty="0"/>
              <a:t> </a:t>
            </a:r>
            <a:r>
              <a:rPr lang="vi-VN" sz="2000" b="1" i="1" dirty="0">
                <a:solidFill>
                  <a:srgbClr val="FF0000"/>
                </a:solidFill>
              </a:rPr>
              <a:t>tự tin</a:t>
            </a:r>
            <a:r>
              <a:rPr lang="vi-VN" sz="2000" b="1" i="1" dirty="0"/>
              <a:t>: </a:t>
            </a:r>
            <a:r>
              <a:rPr lang="vi-VN" sz="2000" i="1" dirty="0"/>
              <a:t>là</a:t>
            </a:r>
            <a:r>
              <a:rPr lang="vi-VN" sz="2000" b="1" i="1" dirty="0"/>
              <a:t> </a:t>
            </a:r>
            <a:r>
              <a:rPr lang="vi-VN" sz="2000" i="1" dirty="0"/>
              <a:t>tin tưởng vào khả năng của bản thân, chủ động trong mọi việc</a:t>
            </a:r>
            <a:endParaRPr lang="vi-VN" sz="2000" dirty="0"/>
          </a:p>
        </p:txBody>
      </p:sp>
      <p:pic>
        <p:nvPicPr>
          <p:cNvPr id="1033" name="Picture 9"/>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935" b="97419" l="4762" r="94444">
                        <a14:foregroundMark x1="48413" y1="48387" x2="48413" y2="48387"/>
                        <a14:foregroundMark x1="69841" y1="47742" x2="69841" y2="47742"/>
                      </a14:backgroundRemoval>
                    </a14:imgEffect>
                  </a14:imgLayer>
                </a14:imgProps>
              </a:ext>
              <a:ext uri="{28A0092B-C50C-407E-A947-70E740481C1C}">
                <a14:useLocalDpi xmlns:a14="http://schemas.microsoft.com/office/drawing/2010/main" val="0"/>
              </a:ext>
            </a:extLst>
          </a:blip>
          <a:srcRect/>
          <a:stretch>
            <a:fillRect/>
          </a:stretch>
        </p:blipFill>
        <p:spPr bwMode="auto">
          <a:xfrm>
            <a:off x="1508989" y="1839075"/>
            <a:ext cx="1200150"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5722" l="9032" r="89032"/>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7953637" y="262057"/>
            <a:ext cx="1190363" cy="1436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837317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4524"/>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2200588" y="140044"/>
            <a:ext cx="4139275" cy="461665"/>
          </a:xfrm>
          <a:prstGeom prst="rect">
            <a:avLst/>
          </a:prstGeom>
          <a:noFill/>
        </p:spPr>
        <p:txBody>
          <a:bodyPr wrap="none" rtlCol="0">
            <a:spAutoFit/>
          </a:bodyPr>
          <a:lstStyle/>
          <a:p>
            <a:r>
              <a:rPr lang="en-US" sz="2400" dirty="0">
                <a:solidFill>
                  <a:srgbClr val="0070C0"/>
                </a:solidFill>
              </a:rPr>
              <a:t>VIDEO:</a:t>
            </a:r>
            <a:r>
              <a:rPr lang="en-US" sz="2400" dirty="0"/>
              <a:t> </a:t>
            </a:r>
            <a:r>
              <a:rPr lang="en-US" sz="2400" dirty="0" err="1">
                <a:solidFill>
                  <a:srgbClr val="FF0000"/>
                </a:solidFill>
              </a:rPr>
              <a:t>Những</a:t>
            </a:r>
            <a:r>
              <a:rPr lang="en-US" sz="2400" dirty="0">
                <a:solidFill>
                  <a:srgbClr val="FF0000"/>
                </a:solidFill>
              </a:rPr>
              <a:t> </a:t>
            </a:r>
            <a:r>
              <a:rPr lang="en-US" sz="2400" dirty="0" err="1">
                <a:solidFill>
                  <a:srgbClr val="FF0000"/>
                </a:solidFill>
              </a:rPr>
              <a:t>em</a:t>
            </a:r>
            <a:r>
              <a:rPr lang="en-US" sz="2400" dirty="0">
                <a:solidFill>
                  <a:srgbClr val="FF0000"/>
                </a:solidFill>
              </a:rPr>
              <a:t> </a:t>
            </a:r>
            <a:r>
              <a:rPr lang="en-US" sz="2400" dirty="0" err="1">
                <a:solidFill>
                  <a:srgbClr val="FF0000"/>
                </a:solidFill>
              </a:rPr>
              <a:t>bé</a:t>
            </a:r>
            <a:r>
              <a:rPr lang="en-US" sz="2400" dirty="0">
                <a:solidFill>
                  <a:srgbClr val="FF0000"/>
                </a:solidFill>
              </a:rPr>
              <a:t> </a:t>
            </a:r>
            <a:r>
              <a:rPr lang="en-US" sz="2400" dirty="0" err="1">
                <a:solidFill>
                  <a:srgbClr val="FF0000"/>
                </a:solidFill>
              </a:rPr>
              <a:t>ngoan</a:t>
            </a:r>
            <a:endParaRPr lang="en-US" sz="2400" dirty="0">
              <a:solidFill>
                <a:srgbClr val="FF0000"/>
              </a:solidFill>
            </a:endParaRPr>
          </a:p>
        </p:txBody>
      </p:sp>
      <p:sp>
        <p:nvSpPr>
          <p:cNvPr id="8" name="TextBox 7"/>
          <p:cNvSpPr txBox="1"/>
          <p:nvPr/>
        </p:nvSpPr>
        <p:spPr>
          <a:xfrm>
            <a:off x="974762" y="4154613"/>
            <a:ext cx="6963766" cy="830997"/>
          </a:xfrm>
          <a:prstGeom prst="rect">
            <a:avLst/>
          </a:prstGeom>
          <a:noFill/>
        </p:spPr>
        <p:txBody>
          <a:bodyPr wrap="none" rtlCol="0">
            <a:spAutoFit/>
          </a:bodyPr>
          <a:lstStyle/>
          <a:p>
            <a:r>
              <a:rPr lang="en-US" sz="2400" dirty="0" err="1">
                <a:solidFill>
                  <a:schemeClr val="bg1"/>
                </a:solidFill>
              </a:rPr>
              <a:t>Bạn</a:t>
            </a:r>
            <a:r>
              <a:rPr lang="en-US" sz="2400" dirty="0">
                <a:solidFill>
                  <a:schemeClr val="bg1"/>
                </a:solidFill>
              </a:rPr>
              <a:t> </a:t>
            </a:r>
            <a:r>
              <a:rPr lang="en-US" sz="2400" dirty="0" err="1">
                <a:solidFill>
                  <a:schemeClr val="bg1"/>
                </a:solidFill>
              </a:rPr>
              <a:t>nhỏ</a:t>
            </a:r>
            <a:r>
              <a:rPr lang="en-US" sz="2400" dirty="0">
                <a:solidFill>
                  <a:schemeClr val="bg1"/>
                </a:solidFill>
              </a:rPr>
              <a:t> </a:t>
            </a:r>
            <a:r>
              <a:rPr lang="en-US" sz="2400" dirty="0" err="1">
                <a:solidFill>
                  <a:schemeClr val="bg1"/>
                </a:solidFill>
              </a:rPr>
              <a:t>trong</a:t>
            </a:r>
            <a:r>
              <a:rPr lang="en-US" sz="2400" dirty="0">
                <a:solidFill>
                  <a:schemeClr val="bg1"/>
                </a:solidFill>
              </a:rPr>
              <a:t> </a:t>
            </a:r>
            <a:r>
              <a:rPr lang="en-US" sz="2400" dirty="0" err="1">
                <a:solidFill>
                  <a:schemeClr val="bg1"/>
                </a:solidFill>
              </a:rPr>
              <a:t>bài</a:t>
            </a:r>
            <a:r>
              <a:rPr lang="en-US" sz="2400" dirty="0">
                <a:solidFill>
                  <a:schemeClr val="bg1"/>
                </a:solidFill>
              </a:rPr>
              <a:t> </a:t>
            </a:r>
            <a:r>
              <a:rPr lang="en-US" sz="2400" dirty="0" err="1">
                <a:solidFill>
                  <a:schemeClr val="bg1"/>
                </a:solidFill>
              </a:rPr>
              <a:t>hát</a:t>
            </a:r>
            <a:r>
              <a:rPr lang="en-US" sz="2400" dirty="0">
                <a:solidFill>
                  <a:schemeClr val="bg1"/>
                </a:solidFill>
              </a:rPr>
              <a:t> </a:t>
            </a:r>
            <a:r>
              <a:rPr lang="en-US" sz="2400" dirty="0" err="1">
                <a:solidFill>
                  <a:schemeClr val="bg1"/>
                </a:solidFill>
              </a:rPr>
              <a:t>được</a:t>
            </a:r>
            <a:r>
              <a:rPr lang="en-US" sz="2400" dirty="0">
                <a:solidFill>
                  <a:schemeClr val="bg1"/>
                </a:solidFill>
              </a:rPr>
              <a:t> </a:t>
            </a:r>
            <a:r>
              <a:rPr lang="en-US" sz="2400" dirty="0" err="1">
                <a:solidFill>
                  <a:schemeClr val="bg1"/>
                </a:solidFill>
              </a:rPr>
              <a:t>ai</a:t>
            </a:r>
            <a:r>
              <a:rPr lang="en-US" sz="2400" dirty="0">
                <a:solidFill>
                  <a:schemeClr val="bg1"/>
                </a:solidFill>
              </a:rPr>
              <a:t> </a:t>
            </a:r>
            <a:r>
              <a:rPr lang="en-US" sz="2400" dirty="0" err="1">
                <a:solidFill>
                  <a:schemeClr val="bg1"/>
                </a:solidFill>
              </a:rPr>
              <a:t>khen</a:t>
            </a:r>
            <a:r>
              <a:rPr lang="en-US" sz="2400" dirty="0">
                <a:solidFill>
                  <a:schemeClr val="bg1"/>
                </a:solidFill>
              </a:rPr>
              <a:t>?</a:t>
            </a:r>
          </a:p>
          <a:p>
            <a:r>
              <a:rPr lang="en-US" sz="2400" dirty="0" err="1">
                <a:solidFill>
                  <a:schemeClr val="bg1"/>
                </a:solidFill>
              </a:rPr>
              <a:t>Những</a:t>
            </a:r>
            <a:r>
              <a:rPr lang="en-US" sz="2400" dirty="0">
                <a:solidFill>
                  <a:schemeClr val="bg1"/>
                </a:solidFill>
              </a:rPr>
              <a:t> </a:t>
            </a:r>
            <a:r>
              <a:rPr lang="en-US" sz="2400" dirty="0" err="1">
                <a:solidFill>
                  <a:schemeClr val="bg1"/>
                </a:solidFill>
              </a:rPr>
              <a:t>việc</a:t>
            </a:r>
            <a:r>
              <a:rPr lang="en-US" sz="2400" dirty="0">
                <a:solidFill>
                  <a:schemeClr val="bg1"/>
                </a:solidFill>
              </a:rPr>
              <a:t> </a:t>
            </a:r>
            <a:r>
              <a:rPr lang="en-US" sz="2400" dirty="0" err="1">
                <a:solidFill>
                  <a:schemeClr val="bg1"/>
                </a:solidFill>
              </a:rPr>
              <a:t>làm</a:t>
            </a:r>
            <a:r>
              <a:rPr lang="en-US" sz="2400" dirty="0">
                <a:solidFill>
                  <a:schemeClr val="bg1"/>
                </a:solidFill>
              </a:rPr>
              <a:t> </a:t>
            </a:r>
            <a:r>
              <a:rPr lang="en-US" sz="2400" dirty="0" err="1">
                <a:solidFill>
                  <a:schemeClr val="bg1"/>
                </a:solidFill>
              </a:rPr>
              <a:t>nào</a:t>
            </a:r>
            <a:r>
              <a:rPr lang="en-US" sz="2400" dirty="0">
                <a:solidFill>
                  <a:schemeClr val="bg1"/>
                </a:solidFill>
              </a:rPr>
              <a:t> </a:t>
            </a:r>
            <a:r>
              <a:rPr lang="en-US" sz="2400" dirty="0" err="1">
                <a:solidFill>
                  <a:schemeClr val="bg1"/>
                </a:solidFill>
              </a:rPr>
              <a:t>của</a:t>
            </a:r>
            <a:r>
              <a:rPr lang="en-US" sz="2400" dirty="0">
                <a:solidFill>
                  <a:schemeClr val="bg1"/>
                </a:solidFill>
              </a:rPr>
              <a:t> </a:t>
            </a:r>
            <a:r>
              <a:rPr lang="en-US" sz="2400" dirty="0" err="1">
                <a:solidFill>
                  <a:schemeClr val="bg1"/>
                </a:solidFill>
              </a:rPr>
              <a:t>bạn</a:t>
            </a:r>
            <a:r>
              <a:rPr lang="en-US" sz="2400" dirty="0">
                <a:solidFill>
                  <a:schemeClr val="bg1"/>
                </a:solidFill>
              </a:rPr>
              <a:t> </a:t>
            </a:r>
            <a:r>
              <a:rPr lang="en-US" sz="2400" dirty="0" err="1">
                <a:solidFill>
                  <a:schemeClr val="bg1"/>
                </a:solidFill>
              </a:rPr>
              <a:t>nhỏ</a:t>
            </a:r>
            <a:r>
              <a:rPr lang="en-US" sz="2400" dirty="0">
                <a:solidFill>
                  <a:schemeClr val="bg1"/>
                </a:solidFill>
              </a:rPr>
              <a:t> </a:t>
            </a:r>
            <a:r>
              <a:rPr lang="en-US" sz="2400" dirty="0" err="1">
                <a:solidFill>
                  <a:schemeClr val="bg1"/>
                </a:solidFill>
              </a:rPr>
              <a:t>được</a:t>
            </a:r>
            <a:r>
              <a:rPr lang="en-US" sz="2400" dirty="0">
                <a:solidFill>
                  <a:schemeClr val="bg1"/>
                </a:solidFill>
              </a:rPr>
              <a:t> </a:t>
            </a:r>
            <a:r>
              <a:rPr lang="en-US" sz="2400" dirty="0" err="1">
                <a:solidFill>
                  <a:schemeClr val="bg1"/>
                </a:solidFill>
              </a:rPr>
              <a:t>cô</a:t>
            </a:r>
            <a:r>
              <a:rPr lang="en-US" sz="2400" dirty="0">
                <a:solidFill>
                  <a:schemeClr val="bg1"/>
                </a:solidFill>
              </a:rPr>
              <a:t> </a:t>
            </a:r>
            <a:r>
              <a:rPr lang="en-US" sz="2400" dirty="0" err="1">
                <a:solidFill>
                  <a:schemeClr val="bg1"/>
                </a:solidFill>
              </a:rPr>
              <a:t>khen</a:t>
            </a:r>
            <a:r>
              <a:rPr lang="en-US" sz="2400" dirty="0">
                <a:solidFill>
                  <a:schemeClr val="bg1"/>
                </a:solidFill>
              </a:rPr>
              <a:t>? </a:t>
            </a:r>
          </a:p>
        </p:txBody>
      </p:sp>
      <p:pic>
        <p:nvPicPr>
          <p:cNvPr id="9" name="6583397264127387172 (1).mp4">
            <a:hlinkClick r:id="" action="ppaction://media"/>
          </p:cNvPr>
          <p:cNvPicPr>
            <a:picLocks noRot="1" noChangeAspect="1"/>
          </p:cNvPicPr>
          <p:nvPr>
            <a:videoFile r:link="rId1"/>
          </p:nvPr>
        </p:nvPicPr>
        <p:blipFill>
          <a:blip r:embed="rId3"/>
          <a:stretch>
            <a:fillRect/>
          </a:stretch>
        </p:blipFill>
        <p:spPr>
          <a:xfrm>
            <a:off x="962527" y="571500"/>
            <a:ext cx="6305550" cy="4572000"/>
          </a:xfrm>
          <a:prstGeom prst="rect">
            <a:avLst/>
          </a:prstGeom>
        </p:spPr>
      </p:pic>
    </p:spTree>
    <p:extLst>
      <p:ext uri="{BB962C8B-B14F-4D97-AF65-F5344CB8AC3E}">
        <p14:creationId xmlns:p14="http://schemas.microsoft.com/office/powerpoint/2010/main" val="36921618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6706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fill="hold" display="0">
                  <p:stCondLst>
                    <p:cond delay="indefinite"/>
                  </p:stCondLst>
                  <p:endCondLst>
                    <p:cond evt="onNext" delay="0">
                      <p:tgtEl>
                        <p:sldTgt/>
                      </p:tgtEl>
                    </p:cond>
                    <p:cond evt="onPrev" delay="0">
                      <p:tgtEl>
                        <p:sldTgt/>
                      </p:tgtEl>
                    </p:cond>
                  </p:endCondLst>
                </p:cTn>
                <p:tgtEl>
                  <p:spTgt spid="9"/>
                </p:tgtEl>
              </p:cMediaNode>
            </p:vide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f5.photo.talk.zdn.vn/8107107095079709515/066fcbbf8024767a2f35.jpg"/>
          <p:cNvPicPr>
            <a:picLocks noChangeAspect="1" noChangeArrowheads="1"/>
          </p:cNvPicPr>
          <p:nvPr/>
        </p:nvPicPr>
        <p:blipFill>
          <a:blip r:embed="rId2"/>
          <a:srcRect/>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64524"/>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77456" y="621342"/>
            <a:ext cx="8547965" cy="4524315"/>
          </a:xfrm>
          <a:prstGeom prst="rect">
            <a:avLst/>
          </a:prstGeom>
          <a:noFill/>
        </p:spPr>
        <p:txBody>
          <a:bodyPr wrap="square" rtlCol="0">
            <a:spAutoFit/>
          </a:bodyPr>
          <a:lstStyle/>
          <a:p>
            <a:pPr algn="just"/>
            <a:r>
              <a:rPr lang="en-US" sz="1800" dirty="0"/>
              <a:t>   </a:t>
            </a:r>
            <a:r>
              <a:rPr lang="vi-VN" sz="1800" dirty="0"/>
              <a:t> Thầy giáo nói: “Chúng ta cần học cách giao tiếp tự tin. Vì thế hôm nay chúng ta sẽ tập nói trước lớp về bất cứ điều gì mình thích.”.</a:t>
            </a:r>
          </a:p>
          <a:p>
            <a:pPr algn="just"/>
            <a:r>
              <a:rPr lang="vi-VN" sz="1800" dirty="0"/>
              <a:t>    Quang được mời lên nói đầu tiên. Cậu lúng túng, đỏ mặt. Quang cảm thấy nói với bạn bên cạnh thì dễ, nhưng nói trước cả lớp thì sao mà khó thế. Thầy bảo: “Sáng nay ngủ dậy, em đã làm gì? Em cố nhớ </a:t>
            </a:r>
            <a:r>
              <a:rPr lang="vi-VN" sz="1800" dirty="0" smtClean="0"/>
              <a:t>xem” </a:t>
            </a:r>
            <a:endParaRPr lang="vi-VN" sz="1800" dirty="0"/>
          </a:p>
          <a:p>
            <a:pPr algn="just"/>
            <a:r>
              <a:rPr lang="vi-VN" sz="1800" dirty="0"/>
              <a:t>Quang ngập ngừng</a:t>
            </a:r>
            <a:r>
              <a:rPr lang="en-US" sz="1800" dirty="0"/>
              <a:t>,</a:t>
            </a:r>
            <a:r>
              <a:rPr lang="vi-VN" sz="1800" dirty="0"/>
              <a:t> vừa nói vừa gãi đầu</a:t>
            </a:r>
            <a:r>
              <a:rPr lang="en-US" sz="1800" dirty="0"/>
              <a:t>: “ E</a:t>
            </a:r>
            <a:r>
              <a:rPr lang="vi-VN" sz="1800" dirty="0"/>
              <a:t>m</a:t>
            </a:r>
            <a:r>
              <a:rPr lang="en-US" sz="1800" dirty="0"/>
              <a:t>…”</a:t>
            </a:r>
            <a:endParaRPr lang="vi-VN" sz="1800" dirty="0"/>
          </a:p>
          <a:p>
            <a:pPr algn="just"/>
            <a:r>
              <a:rPr lang="en-US" sz="1800" dirty="0"/>
              <a:t> </a:t>
            </a:r>
            <a:r>
              <a:rPr lang="vi-VN" sz="1800" dirty="0"/>
              <a:t>   Thầy giáo nhắc: “ Rồi gì nữa?</a:t>
            </a:r>
            <a:r>
              <a:rPr lang="en-US" sz="1800" dirty="0"/>
              <a:t>”</a:t>
            </a:r>
            <a:endParaRPr lang="vi-VN" sz="1800" dirty="0"/>
          </a:p>
          <a:p>
            <a:pPr algn="just"/>
            <a:r>
              <a:rPr lang="en-US" sz="1800" dirty="0"/>
              <a:t> </a:t>
            </a:r>
            <a:r>
              <a:rPr lang="vi-VN" sz="1800" dirty="0"/>
              <a:t>   Quang lại gãy đầu: “ À… ờ… Em ngủ dậy.”  Và cậu nói tiếp: “ Rồi… ờ…”</a:t>
            </a:r>
          </a:p>
          <a:p>
            <a:pPr algn="just"/>
            <a:r>
              <a:rPr lang="vi-VN" sz="1800" dirty="0"/>
              <a:t>    Thầy giáo mỉm cười, kiên nhẫn nghe Quang nói. Thầy bảo: “Thế là được rồi đấy!”</a:t>
            </a:r>
          </a:p>
          <a:p>
            <a:pPr algn="just"/>
            <a:r>
              <a:rPr lang="en-US" sz="1800" dirty="0"/>
              <a:t> </a:t>
            </a:r>
            <a:r>
              <a:rPr lang="vi-VN" sz="1800" dirty="0"/>
              <a:t>   Nhưng 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a:t>
            </a:r>
            <a:endParaRPr lang="en-US" sz="1800" dirty="0" smtClean="0"/>
          </a:p>
          <a:p>
            <a:pPr algn="just"/>
            <a:r>
              <a:rPr lang="en-US" sz="1800" dirty="0" smtClean="0"/>
              <a:t>    </a:t>
            </a:r>
            <a:r>
              <a:rPr lang="vi-VN" sz="1800" dirty="0" smtClean="0"/>
              <a:t>Thầy </a:t>
            </a:r>
            <a:r>
              <a:rPr lang="vi-VN" sz="1800" dirty="0"/>
              <a:t>giáo vỗ tay, các bạn vỗ tay theo, Quang cũng vỗ tay. </a:t>
            </a:r>
            <a:r>
              <a:rPr lang="en-US" sz="1800" dirty="0"/>
              <a:t>C</a:t>
            </a:r>
            <a:r>
              <a:rPr lang="vi-VN" sz="1800" dirty="0"/>
              <a:t>ả lớp tràn ngập tiếng vỗ tay. </a:t>
            </a:r>
            <a:endParaRPr lang="en-US" sz="1800" dirty="0"/>
          </a:p>
        </p:txBody>
      </p:sp>
      <p:sp>
        <p:nvSpPr>
          <p:cNvPr id="8" name="TextBox 7"/>
          <p:cNvSpPr txBox="1"/>
          <p:nvPr/>
        </p:nvSpPr>
        <p:spPr>
          <a:xfrm>
            <a:off x="2979448" y="142935"/>
            <a:ext cx="1939955" cy="461665"/>
          </a:xfrm>
          <a:prstGeom prst="rect">
            <a:avLst/>
          </a:prstGeom>
          <a:noFill/>
        </p:spPr>
        <p:txBody>
          <a:bodyPr wrap="none" rtlCol="0">
            <a:spAutoFit/>
          </a:bodyPr>
          <a:lstStyle/>
          <a:p>
            <a:r>
              <a:rPr lang="en-US" sz="2400" b="1" dirty="0" err="1">
                <a:solidFill>
                  <a:srgbClr val="FF0000"/>
                </a:solidFill>
              </a:rPr>
              <a:t>Một</a:t>
            </a:r>
            <a:r>
              <a:rPr lang="en-US" sz="2400" b="1" dirty="0">
                <a:solidFill>
                  <a:srgbClr val="FF0000"/>
                </a:solidFill>
              </a:rPr>
              <a:t> </a:t>
            </a:r>
            <a:r>
              <a:rPr lang="en-US" sz="2400" b="1" dirty="0" err="1">
                <a:solidFill>
                  <a:srgbClr val="FF0000"/>
                </a:solidFill>
              </a:rPr>
              <a:t>giờ</a:t>
            </a:r>
            <a:r>
              <a:rPr lang="en-US" sz="2400" b="1" dirty="0">
                <a:solidFill>
                  <a:srgbClr val="FF0000"/>
                </a:solidFill>
              </a:rPr>
              <a:t> </a:t>
            </a:r>
            <a:r>
              <a:rPr lang="en-US" sz="2400" b="1" dirty="0" err="1">
                <a:solidFill>
                  <a:srgbClr val="FF0000"/>
                </a:solidFill>
              </a:rPr>
              <a:t>học</a:t>
            </a:r>
            <a:endParaRPr lang="en-US" sz="2400" b="1" dirty="0">
              <a:solidFill>
                <a:srgbClr val="FF0000"/>
              </a:solidFill>
            </a:endParaRPr>
          </a:p>
        </p:txBody>
      </p:sp>
      <p:sp>
        <p:nvSpPr>
          <p:cNvPr id="23" name="TextBox 22"/>
          <p:cNvSpPr txBox="1"/>
          <p:nvPr/>
        </p:nvSpPr>
        <p:spPr>
          <a:xfrm>
            <a:off x="7102021" y="166542"/>
            <a:ext cx="1898244" cy="369332"/>
          </a:xfrm>
          <a:prstGeom prst="rect">
            <a:avLst/>
          </a:prstGeom>
          <a:solidFill>
            <a:srgbClr val="00B0F0"/>
          </a:solidFill>
        </p:spPr>
        <p:txBody>
          <a:bodyPr wrap="square" rtlCol="0">
            <a:spAutoFit/>
          </a:bodyPr>
          <a:lstStyle/>
          <a:p>
            <a:pPr algn="ctr"/>
            <a:r>
              <a:rPr lang="en-US" sz="1800"/>
              <a:t>Đọc theo nhóm</a:t>
            </a:r>
          </a:p>
        </p:txBody>
      </p:sp>
      <p:sp>
        <p:nvSpPr>
          <p:cNvPr id="28" name="TextBox 27"/>
          <p:cNvSpPr txBox="1"/>
          <p:nvPr/>
        </p:nvSpPr>
        <p:spPr>
          <a:xfrm>
            <a:off x="7056112" y="168458"/>
            <a:ext cx="1898244" cy="369332"/>
          </a:xfrm>
          <a:prstGeom prst="rect">
            <a:avLst/>
          </a:prstGeom>
          <a:solidFill>
            <a:srgbClr val="00B0F0"/>
          </a:solidFill>
        </p:spPr>
        <p:txBody>
          <a:bodyPr wrap="square" rtlCol="0">
            <a:spAutoFit/>
          </a:bodyPr>
          <a:lstStyle/>
          <a:p>
            <a:pPr algn="ctr"/>
            <a:r>
              <a:rPr lang="en-US" sz="1800"/>
              <a:t>Đọc toàn bài</a:t>
            </a:r>
          </a:p>
        </p:txBody>
      </p:sp>
    </p:spTree>
    <p:extLst>
      <p:ext uri="{BB962C8B-B14F-4D97-AF65-F5344CB8AC3E}">
        <p14:creationId xmlns:p14="http://schemas.microsoft.com/office/powerpoint/2010/main" val="14961666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6216626" y="2028287"/>
            <a:ext cx="3131596" cy="313311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892287" y="1709530"/>
            <a:ext cx="4125201" cy="1630018"/>
          </a:xfrm>
          <a:prstGeom prst="roundRect">
            <a:avLst/>
          </a:prstGeom>
          <a:solidFill>
            <a:srgbClr val="00B0F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bg1"/>
                </a:solidFill>
                <a:latin typeface="Arial" pitchFamily="34" charset="0"/>
                <a:cs typeface="Arial" pitchFamily="34" charset="0"/>
              </a:rPr>
              <a:t>Tiết 2</a:t>
            </a:r>
          </a:p>
        </p:txBody>
      </p:sp>
      <p:sp>
        <p:nvSpPr>
          <p:cNvPr id="3" name="Oval 2"/>
          <p:cNvSpPr/>
          <p:nvPr/>
        </p:nvSpPr>
        <p:spPr>
          <a:xfrm>
            <a:off x="2064103" y="1953039"/>
            <a:ext cx="1212574" cy="1143000"/>
          </a:xfrm>
          <a:prstGeom prst="ellipse">
            <a:avLst/>
          </a:prstGeom>
          <a:solidFill>
            <a:srgbClr val="00B0F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0" y="0"/>
            <a:ext cx="2064103" cy="2065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2670390" y="-35406"/>
            <a:ext cx="1746607" cy="1988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954887" y="164387"/>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856324" y="164387"/>
            <a:ext cx="0" cy="190071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8432" y="4911048"/>
            <a:ext cx="632702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8090" y="1709530"/>
            <a:ext cx="0" cy="3143391"/>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7453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7260771" y="2140655"/>
            <a:ext cx="1107278"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2744315" y="1595348"/>
            <a:ext cx="4326579" cy="1598392"/>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988751" y="2040601"/>
              <a:ext cx="3175869" cy="707886"/>
            </a:xfrm>
            <a:prstGeom prst="rect">
              <a:avLst/>
            </a:prstGeom>
            <a:grpFill/>
          </p:spPr>
          <p:txBody>
            <a:bodyPr wrap="none" rtlCol="0">
              <a:spAutoFit/>
            </a:bodyPr>
            <a:lstStyle/>
            <a:p>
              <a:r>
                <a:rPr lang="en-US" sz="4000" b="1" dirty="0" err="1">
                  <a:solidFill>
                    <a:srgbClr val="0418AC"/>
                  </a:solidFill>
                </a:rPr>
                <a:t>Tìm</a:t>
              </a:r>
              <a:r>
                <a:rPr lang="en-US" sz="4000" b="1" dirty="0">
                  <a:solidFill>
                    <a:srgbClr val="0418AC"/>
                  </a:solidFill>
                </a:rPr>
                <a:t> </a:t>
              </a:r>
              <a:r>
                <a:rPr lang="en-US" sz="4000" b="1" dirty="0" err="1">
                  <a:solidFill>
                    <a:srgbClr val="0418AC"/>
                  </a:solidFill>
                </a:rPr>
                <a:t>hiểu</a:t>
              </a:r>
              <a:r>
                <a:rPr lang="en-US" sz="4000" b="1" dirty="0">
                  <a:solidFill>
                    <a:srgbClr val="0418AC"/>
                  </a:solidFill>
                </a:rPr>
                <a:t> </a:t>
              </a:r>
              <a:r>
                <a:rPr lang="en-US" sz="4000" b="1" dirty="0" err="1">
                  <a:solidFill>
                    <a:srgbClr val="0418AC"/>
                  </a:solidFill>
                </a:rPr>
                <a:t>bài</a:t>
              </a:r>
              <a:endParaRPr lang="en-US" sz="4000" b="1" dirty="0">
                <a:solidFill>
                  <a:srgbClr val="0418AC"/>
                </a:solidFill>
              </a:endParaRPr>
            </a:p>
          </p:txBody>
        </p:sp>
      </p:grpSp>
      <p:grpSp>
        <p:nvGrpSpPr>
          <p:cNvPr id="9" name="Group 8"/>
          <p:cNvGrpSpPr/>
          <p:nvPr/>
        </p:nvGrpSpPr>
        <p:grpSpPr>
          <a:xfrm>
            <a:off x="1812964" y="1781988"/>
            <a:ext cx="1175787" cy="1225112"/>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430096" y="3005849"/>
            <a:ext cx="1583773" cy="210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6687388" y="2844987"/>
            <a:ext cx="2456612" cy="22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2637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4581526"/>
            <a:ext cx="9144000" cy="558536"/>
          </a:xfrm>
          <a:prstGeom prst="rect">
            <a:avLst/>
          </a:prstGeom>
        </p:spPr>
      </p:pic>
      <p:grpSp>
        <p:nvGrpSpPr>
          <p:cNvPr id="4" name="Group 3">
            <a:extLst>
              <a:ext uri="{FF2B5EF4-FFF2-40B4-BE49-F238E27FC236}">
                <a16:creationId xmlns:a16="http://schemas.microsoft.com/office/drawing/2014/main" xmlns="" id="{7A807A5E-B68A-410C-AB0D-1D86BD6E42C7}"/>
              </a:ext>
            </a:extLst>
          </p:cNvPr>
          <p:cNvGrpSpPr/>
          <p:nvPr/>
        </p:nvGrpSpPr>
        <p:grpSpPr>
          <a:xfrm>
            <a:off x="0" y="0"/>
            <a:ext cx="9144000" cy="276226"/>
            <a:chOff x="0" y="-127508"/>
            <a:chExt cx="12192000" cy="1361811"/>
          </a:xfrm>
        </p:grpSpPr>
        <p:sp>
          <p:nvSpPr>
            <p:cNvPr id="5"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2762" y1="93333" x2="83916" y2="94242"/>
                        <a14:foregroundMark x1="83392" y1="83939" x2="77448" y2="84848"/>
                        <a14:foregroundMark x1="25175" y1="83030" x2="11713" y2="83939"/>
                        <a14:foregroundMark x1="12762" y1="83939" x2="12238" y2="99697"/>
                      </a14:backgroundRemoval>
                    </a14:imgEffect>
                  </a14:imgLayer>
                </a14:imgProps>
              </a:ext>
              <a:ext uri="{28A0092B-C50C-407E-A947-70E740481C1C}">
                <a14:useLocalDpi xmlns:a14="http://schemas.microsoft.com/office/drawing/2010/main" val="0"/>
              </a:ext>
            </a:extLst>
          </a:blip>
          <a:stretch>
            <a:fillRect/>
          </a:stretch>
        </p:blipFill>
        <p:spPr>
          <a:xfrm>
            <a:off x="2857500" y="3024499"/>
            <a:ext cx="3272698" cy="1885577"/>
          </a:xfrm>
          <a:prstGeom prst="rect">
            <a:avLst/>
          </a:prstGeom>
        </p:spPr>
      </p:pic>
      <p:sp>
        <p:nvSpPr>
          <p:cNvPr id="8" name="Rounded Rectangle 7"/>
          <p:cNvSpPr/>
          <p:nvPr/>
        </p:nvSpPr>
        <p:spPr>
          <a:xfrm>
            <a:off x="127637" y="494678"/>
            <a:ext cx="7463788" cy="4725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1. </a:t>
            </a:r>
            <a:r>
              <a:rPr lang="en-US" sz="2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a:t>
            </a: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a:t>
            </a: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a:t>
            </a: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Rounded Rectangle 8"/>
          <p:cNvSpPr/>
          <p:nvPr/>
        </p:nvSpPr>
        <p:spPr>
          <a:xfrm>
            <a:off x="470536" y="1246441"/>
            <a:ext cx="8425814" cy="1277774"/>
          </a:xfrm>
          <a:prstGeom prst="roundRect">
            <a:avLst/>
          </a:prstGeom>
          <a:solidFill>
            <a:srgbClr val="D9FAD2">
              <a:alpha val="88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nSpc>
                <a:spcPct val="150000"/>
              </a:lnSpc>
            </a:pPr>
            <a:r>
              <a:rPr lang="en-US" sz="27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sz="27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sz="27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học</a:t>
            </a:r>
            <a:r>
              <a:rPr lang="en-US" sz="27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7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sz="27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yêu</a:t>
            </a:r>
            <a:r>
              <a:rPr lang="en-US" sz="27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cầu</a:t>
            </a:r>
            <a:r>
              <a:rPr lang="en-US" sz="27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cả</a:t>
            </a:r>
            <a:r>
              <a:rPr lang="en-US" sz="27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lớp</a:t>
            </a:r>
            <a:r>
              <a:rPr lang="en-US" sz="27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tập</a:t>
            </a:r>
            <a:r>
              <a:rPr lang="en-US" sz="27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nói</a:t>
            </a:r>
            <a:r>
              <a:rPr lang="en-US" sz="27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27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lớp</a:t>
            </a:r>
            <a:r>
              <a:rPr lang="en-US" sz="27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về</a:t>
            </a:r>
            <a:r>
              <a:rPr lang="en-US" sz="27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bất</a:t>
            </a:r>
            <a:r>
              <a:rPr lang="en-US" sz="27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cứ</a:t>
            </a:r>
            <a:r>
              <a:rPr lang="en-US" sz="27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7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sz="27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mình</a:t>
            </a:r>
            <a:r>
              <a:rPr lang="en-US" sz="27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thích</a:t>
            </a:r>
            <a:r>
              <a:rPr lang="en-US" sz="27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1759097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4581526"/>
            <a:ext cx="9144000" cy="558536"/>
          </a:xfrm>
          <a:prstGeom prst="rect">
            <a:avLst/>
          </a:prstGeom>
        </p:spPr>
      </p:pic>
      <p:grpSp>
        <p:nvGrpSpPr>
          <p:cNvPr id="4" name="Group 3">
            <a:extLst>
              <a:ext uri="{FF2B5EF4-FFF2-40B4-BE49-F238E27FC236}">
                <a16:creationId xmlns:a16="http://schemas.microsoft.com/office/drawing/2014/main" xmlns="" id="{7A807A5E-B68A-410C-AB0D-1D86BD6E42C7}"/>
              </a:ext>
            </a:extLst>
          </p:cNvPr>
          <p:cNvGrpSpPr/>
          <p:nvPr/>
        </p:nvGrpSpPr>
        <p:grpSpPr>
          <a:xfrm>
            <a:off x="0" y="0"/>
            <a:ext cx="9144000" cy="276226"/>
            <a:chOff x="0" y="-127508"/>
            <a:chExt cx="12192000" cy="1361811"/>
          </a:xfrm>
        </p:grpSpPr>
        <p:sp>
          <p:nvSpPr>
            <p:cNvPr id="5"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97791">
                        <a14:foregroundMark x1="5581" y1="38041" x2="81047" y2="92816"/>
                        <a14:foregroundMark x1="34651" y1="24163" x2="34651" y2="32000"/>
                        <a14:foregroundMark x1="51395" y1="26776" x2="57558" y2="29388"/>
                        <a14:foregroundMark x1="53256" y1="58531" x2="97791" y2="34612"/>
                        <a14:foregroundMark x1="50814" y1="46776" x2="50116" y2="50694"/>
                        <a14:foregroundMark x1="39651" y1="48082" x2="48953" y2="54122"/>
                        <a14:foregroundMark x1="49535" y1="90612" x2="49535" y2="96327"/>
                        <a14:foregroundMark x1="48256" y1="91102" x2="34651" y2="95837"/>
                      </a14:backgroundRemoval>
                    </a14:imgEffect>
                  </a14:imgLayer>
                </a14:imgProps>
              </a:ext>
              <a:ext uri="{28A0092B-C50C-407E-A947-70E740481C1C}">
                <a14:useLocalDpi xmlns:a14="http://schemas.microsoft.com/office/drawing/2010/main" val="0"/>
              </a:ext>
            </a:extLst>
          </a:blip>
          <a:stretch>
            <a:fillRect/>
          </a:stretch>
        </p:blipFill>
        <p:spPr>
          <a:xfrm>
            <a:off x="3648075" y="2524278"/>
            <a:ext cx="1721887" cy="2452688"/>
          </a:xfrm>
          <a:prstGeom prst="rect">
            <a:avLst/>
          </a:prstGeom>
        </p:spPr>
      </p:pic>
      <p:grpSp>
        <p:nvGrpSpPr>
          <p:cNvPr id="10" name="Group 9"/>
          <p:cNvGrpSpPr/>
          <p:nvPr/>
        </p:nvGrpSpPr>
        <p:grpSpPr>
          <a:xfrm>
            <a:off x="5584107" y="1609648"/>
            <a:ext cx="3197943" cy="1350104"/>
            <a:chOff x="6429710" y="244128"/>
            <a:chExt cx="4209413" cy="1383948"/>
          </a:xfrm>
        </p:grpSpPr>
        <p:sp>
          <p:nvSpPr>
            <p:cNvPr id="11" name="Oval Callout 10"/>
            <p:cNvSpPr/>
            <p:nvPr/>
          </p:nvSpPr>
          <p:spPr>
            <a:xfrm>
              <a:off x="6429711" y="244128"/>
              <a:ext cx="4209412" cy="1249608"/>
            </a:xfrm>
            <a:prstGeom prst="wedgeEllipseCallout">
              <a:avLst>
                <a:gd name="adj1" fmla="val -67509"/>
                <a:gd name="adj2" fmla="val 44309"/>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2" name="Rectangle 11"/>
            <p:cNvSpPr/>
            <p:nvPr/>
          </p:nvSpPr>
          <p:spPr>
            <a:xfrm>
              <a:off x="6429710" y="539629"/>
              <a:ext cx="4209413" cy="1088447"/>
            </a:xfrm>
            <a:prstGeom prst="rect">
              <a:avLst/>
            </a:prstGeom>
          </p:spPr>
          <p:txBody>
            <a:bodyPr wrap="square">
              <a:spAutoFit/>
            </a:bodyPr>
            <a:lstStyle/>
            <a:p>
              <a:pPr algn="ctr"/>
              <a:r>
                <a:rPr lang="en-US" sz="2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Ai </a:t>
              </a:r>
              <a:r>
                <a:rPr lang="en-US" sz="2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là</a:t>
              </a:r>
              <a:r>
                <a:rPr lang="en-US" sz="2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sz="2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gọi</a:t>
              </a:r>
              <a:r>
                <a:rPr lang="en-US" sz="2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sz="2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nói</a:t>
              </a:r>
              <a:r>
                <a:rPr lang="en-US" sz="2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tiên</a:t>
              </a:r>
              <a:r>
                <a:rPr lang="en-US" sz="2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13" name="Group 12"/>
          <p:cNvGrpSpPr/>
          <p:nvPr/>
        </p:nvGrpSpPr>
        <p:grpSpPr>
          <a:xfrm>
            <a:off x="1674916" y="2177040"/>
            <a:ext cx="1759012" cy="580871"/>
            <a:chOff x="610337" y="194995"/>
            <a:chExt cx="4277453" cy="1249608"/>
          </a:xfrm>
        </p:grpSpPr>
        <p:sp>
          <p:nvSpPr>
            <p:cNvPr id="14" name="Oval Callout 13"/>
            <p:cNvSpPr/>
            <p:nvPr/>
          </p:nvSpPr>
          <p:spPr>
            <a:xfrm>
              <a:off x="678378" y="194995"/>
              <a:ext cx="4209412" cy="1249608"/>
            </a:xfrm>
            <a:prstGeom prst="wedgeEllipseCallout">
              <a:avLst>
                <a:gd name="adj1" fmla="val 73969"/>
                <a:gd name="adj2" fmla="val 45090"/>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5" name="Rectangle 14"/>
            <p:cNvSpPr/>
            <p:nvPr/>
          </p:nvSpPr>
          <p:spPr>
            <a:xfrm>
              <a:off x="610337" y="343052"/>
              <a:ext cx="4209413" cy="893847"/>
            </a:xfrm>
            <a:prstGeom prst="rect">
              <a:avLst/>
            </a:prstGeom>
          </p:spPr>
          <p:txBody>
            <a:bodyPr wrap="square">
              <a:spAutoFit/>
            </a:bodyPr>
            <a:lstStyle/>
            <a:p>
              <a:pPr algn="ctr"/>
              <a:r>
                <a:rPr lang="en-US" sz="2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a:t>
              </a:r>
              <a:r>
                <a:rPr lang="en-US" sz="2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Quang</a:t>
              </a:r>
              <a:endParaRPr lang="en-US" sz="2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p:cNvGrpSpPr/>
          <p:nvPr/>
        </p:nvGrpSpPr>
        <p:grpSpPr>
          <a:xfrm>
            <a:off x="4572000" y="450200"/>
            <a:ext cx="3883742" cy="1464554"/>
            <a:chOff x="6429711" y="244128"/>
            <a:chExt cx="4209412" cy="1249608"/>
          </a:xfrm>
        </p:grpSpPr>
        <p:sp>
          <p:nvSpPr>
            <p:cNvPr id="20" name="Oval Callout 19"/>
            <p:cNvSpPr/>
            <p:nvPr/>
          </p:nvSpPr>
          <p:spPr>
            <a:xfrm>
              <a:off x="6429711" y="244128"/>
              <a:ext cx="4209412" cy="1249608"/>
            </a:xfrm>
            <a:prstGeom prst="wedgeEllipseCallout">
              <a:avLst>
                <a:gd name="adj1" fmla="val -53212"/>
                <a:gd name="adj2" fmla="val 86502"/>
              </a:avLst>
            </a:prstGeom>
          </p:spPr>
          <p:style>
            <a:lnRef idx="2">
              <a:schemeClr val="accent6"/>
            </a:lnRef>
            <a:fillRef idx="1">
              <a:schemeClr val="lt1"/>
            </a:fillRef>
            <a:effectRef idx="0">
              <a:schemeClr val="accent6"/>
            </a:effectRef>
            <a:fontRef idx="minor">
              <a:schemeClr val="dk1"/>
            </a:fontRef>
          </p:style>
          <p:txBody>
            <a:bodyPr rtlCol="0" anchor="ctr"/>
            <a:lstStyle/>
            <a:p>
              <a:endParaRPr lang="en-US" sz="1050"/>
            </a:p>
          </p:txBody>
        </p:sp>
        <p:sp>
          <p:nvSpPr>
            <p:cNvPr id="21" name="Rectangle 20"/>
            <p:cNvSpPr/>
            <p:nvPr/>
          </p:nvSpPr>
          <p:spPr>
            <a:xfrm>
              <a:off x="6547101" y="480212"/>
              <a:ext cx="3974631" cy="905989"/>
            </a:xfrm>
            <a:prstGeom prst="rect">
              <a:avLst/>
            </a:prstGeom>
          </p:spPr>
          <p:txBody>
            <a:bodyPr wrap="square">
              <a:spAutoFit/>
            </a:bodyPr>
            <a:lstStyle/>
            <a:p>
              <a:pPr algn="ctr"/>
              <a:r>
                <a:rPr lang="en-US" sz="2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sz="2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ngữ</a:t>
              </a:r>
              <a:r>
                <a:rPr lang="en-US" sz="2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nào</a:t>
              </a:r>
              <a:r>
                <a:rPr lang="en-US" sz="2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thể</a:t>
              </a:r>
              <a:r>
                <a:rPr lang="en-US" sz="2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hiện</a:t>
              </a:r>
              <a:r>
                <a:rPr lang="en-US" sz="2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cảm</a:t>
              </a:r>
              <a:r>
                <a:rPr lang="en-US" sz="2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xúc</a:t>
              </a:r>
              <a:r>
                <a:rPr lang="en-US" sz="2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sz="2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Quang</a:t>
              </a:r>
              <a:r>
                <a:rPr lang="en-US" sz="2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sz="2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2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sz="2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nói</a:t>
              </a:r>
              <a:r>
                <a:rPr lang="en-US" sz="2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2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lớp</a:t>
              </a:r>
              <a:r>
                <a:rPr lang="en-US" sz="2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2" name="Cloud Callout 21"/>
          <p:cNvSpPr/>
          <p:nvPr/>
        </p:nvSpPr>
        <p:spPr>
          <a:xfrm>
            <a:off x="2274797" y="828065"/>
            <a:ext cx="1899457" cy="967365"/>
          </a:xfrm>
          <a:prstGeom prst="cloudCallout">
            <a:avLst>
              <a:gd name="adj1" fmla="val 45187"/>
              <a:gd name="adj2" fmla="val 12157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100" dirty="0" err="1">
                <a:latin typeface="Arial-Rounded" panose="020B0500000000000000" pitchFamily="34" charset="0"/>
                <a:ea typeface="Arial-Rounded" panose="020B0500000000000000" pitchFamily="34" charset="0"/>
                <a:cs typeface="Arial-Rounded" panose="020B0500000000000000" pitchFamily="34" charset="0"/>
              </a:rPr>
              <a:t>Lúng</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túng</a:t>
            </a:r>
            <a:endParaRPr lang="en-US" sz="21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Cloud Callout 22"/>
          <p:cNvSpPr/>
          <p:nvPr/>
        </p:nvSpPr>
        <p:spPr>
          <a:xfrm>
            <a:off x="5136747" y="845780"/>
            <a:ext cx="1899457" cy="967365"/>
          </a:xfrm>
          <a:prstGeom prst="cloudCallout">
            <a:avLst>
              <a:gd name="adj1" fmla="val -70650"/>
              <a:gd name="adj2" fmla="val 11665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1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mặt</a:t>
            </a:r>
            <a:endParaRPr lang="en-US" sz="21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Cloud Callout 23"/>
          <p:cNvSpPr/>
          <p:nvPr/>
        </p:nvSpPr>
        <p:spPr>
          <a:xfrm>
            <a:off x="6086475" y="2467475"/>
            <a:ext cx="2600326" cy="967365"/>
          </a:xfrm>
          <a:prstGeom prst="cloudCallout">
            <a:avLst>
              <a:gd name="adj1" fmla="val -89838"/>
              <a:gd name="adj2" fmla="val 2606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100" dirty="0" err="1">
                <a:latin typeface="Arial-Rounded" panose="020B0500000000000000" pitchFamily="34" charset="0"/>
                <a:ea typeface="Arial-Rounded" panose="020B0500000000000000" pitchFamily="34" charset="0"/>
                <a:cs typeface="Arial-Rounded" panose="020B0500000000000000" pitchFamily="34" charset="0"/>
              </a:rPr>
              <a:t>Ngập</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ngừng</a:t>
            </a:r>
            <a:endParaRPr lang="en-US" sz="21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Cloud Callout 24"/>
          <p:cNvSpPr/>
          <p:nvPr/>
        </p:nvSpPr>
        <p:spPr>
          <a:xfrm>
            <a:off x="705635" y="2177040"/>
            <a:ext cx="2304731" cy="967365"/>
          </a:xfrm>
          <a:prstGeom prst="cloudCallout">
            <a:avLst>
              <a:gd name="adj1" fmla="val 81750"/>
              <a:gd name="adj2" fmla="val 5462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100" dirty="0" err="1">
                <a:latin typeface="Arial-Rounded" panose="020B0500000000000000" pitchFamily="34" charset="0"/>
                <a:ea typeface="Arial-Rounded" panose="020B0500000000000000" pitchFamily="34" charset="0"/>
                <a:cs typeface="Arial-Rounded" panose="020B0500000000000000" pitchFamily="34" charset="0"/>
              </a:rPr>
              <a:t>Gãi</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đầu</a:t>
            </a:r>
            <a:endParaRPr lang="en-US" sz="21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27388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out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out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p:cTn id="44" dur="500" fill="hold"/>
                                        <p:tgtEl>
                                          <p:spTgt spid="23"/>
                                        </p:tgtEl>
                                        <p:attrNameLst>
                                          <p:attrName>ppt_w</p:attrName>
                                        </p:attrNameLst>
                                      </p:cBhvr>
                                      <p:tavLst>
                                        <p:tav tm="0">
                                          <p:val>
                                            <p:fltVal val="0"/>
                                          </p:val>
                                        </p:tav>
                                        <p:tav tm="100000">
                                          <p:val>
                                            <p:strVal val="#ppt_w"/>
                                          </p:val>
                                        </p:tav>
                                      </p:tavLst>
                                    </p:anim>
                                    <p:anim calcmode="lin" valueType="num">
                                      <p:cBhvr>
                                        <p:cTn id="45" dur="500" fill="hold"/>
                                        <p:tgtEl>
                                          <p:spTgt spid="23"/>
                                        </p:tgtEl>
                                        <p:attrNameLst>
                                          <p:attrName>ppt_h</p:attrName>
                                        </p:attrNameLst>
                                      </p:cBhvr>
                                      <p:tavLst>
                                        <p:tav tm="0">
                                          <p:val>
                                            <p:fltVal val="0"/>
                                          </p:val>
                                        </p:tav>
                                        <p:tav tm="100000">
                                          <p:val>
                                            <p:strVal val="#ppt_h"/>
                                          </p:val>
                                        </p:tav>
                                      </p:tavLst>
                                    </p:anim>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500" fill="hold"/>
                                        <p:tgtEl>
                                          <p:spTgt spid="24"/>
                                        </p:tgtEl>
                                        <p:attrNameLst>
                                          <p:attrName>ppt_w</p:attrName>
                                        </p:attrNameLst>
                                      </p:cBhvr>
                                      <p:tavLst>
                                        <p:tav tm="0">
                                          <p:val>
                                            <p:fltVal val="0"/>
                                          </p:val>
                                        </p:tav>
                                        <p:tav tm="100000">
                                          <p:val>
                                            <p:strVal val="#ppt_w"/>
                                          </p:val>
                                        </p:tav>
                                      </p:tavLst>
                                    </p:anim>
                                    <p:anim calcmode="lin" valueType="num">
                                      <p:cBhvr>
                                        <p:cTn id="52" dur="500" fill="hold"/>
                                        <p:tgtEl>
                                          <p:spTgt spid="24"/>
                                        </p:tgtEl>
                                        <p:attrNameLst>
                                          <p:attrName>ppt_h</p:attrName>
                                        </p:attrNameLst>
                                      </p:cBhvr>
                                      <p:tavLst>
                                        <p:tav tm="0">
                                          <p:val>
                                            <p:fltVal val="0"/>
                                          </p:val>
                                        </p:tav>
                                        <p:tav tm="100000">
                                          <p:val>
                                            <p:strVal val="#ppt_h"/>
                                          </p:val>
                                        </p:tav>
                                      </p:tavLst>
                                    </p:anim>
                                    <p:animEffect transition="in" filter="fade">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4581526"/>
            <a:ext cx="9144000" cy="558536"/>
          </a:xfrm>
          <a:prstGeom prst="rect">
            <a:avLst/>
          </a:prstGeom>
        </p:spPr>
      </p:pic>
      <p:grpSp>
        <p:nvGrpSpPr>
          <p:cNvPr id="4" name="Group 3">
            <a:extLst>
              <a:ext uri="{FF2B5EF4-FFF2-40B4-BE49-F238E27FC236}">
                <a16:creationId xmlns:a16="http://schemas.microsoft.com/office/drawing/2014/main" xmlns="" id="{7A807A5E-B68A-410C-AB0D-1D86BD6E42C7}"/>
              </a:ext>
            </a:extLst>
          </p:cNvPr>
          <p:cNvGrpSpPr/>
          <p:nvPr/>
        </p:nvGrpSpPr>
        <p:grpSpPr>
          <a:xfrm>
            <a:off x="0" y="0"/>
            <a:ext cx="9144000" cy="276226"/>
            <a:chOff x="0" y="-127508"/>
            <a:chExt cx="12192000" cy="1361811"/>
          </a:xfrm>
        </p:grpSpPr>
        <p:sp>
          <p:nvSpPr>
            <p:cNvPr id="5"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8" name="Rounded Rectangle 7"/>
          <p:cNvSpPr/>
          <p:nvPr/>
        </p:nvSpPr>
        <p:spPr>
          <a:xfrm>
            <a:off x="127636" y="494678"/>
            <a:ext cx="8940164" cy="4725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2. Theo </a:t>
            </a:r>
            <a:r>
              <a:rPr lang="en-US" sz="2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lúc</a:t>
            </a: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Quang</a:t>
            </a: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cảm</a:t>
            </a: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lúng</a:t>
            </a: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túng</a:t>
            </a: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Rounded Rectangle 8"/>
          <p:cNvSpPr/>
          <p:nvPr/>
        </p:nvSpPr>
        <p:spPr>
          <a:xfrm>
            <a:off x="470536" y="1246441"/>
            <a:ext cx="8425814" cy="1277774"/>
          </a:xfrm>
          <a:prstGeom prst="roundRect">
            <a:avLst/>
          </a:prstGeom>
          <a:solidFill>
            <a:srgbClr val="D9FAD2">
              <a:alpha val="88000"/>
            </a:srgbClr>
          </a:solidFill>
          <a:ln/>
        </p:spPr>
        <p:style>
          <a:lnRef idx="1">
            <a:schemeClr val="accent6"/>
          </a:lnRef>
          <a:fillRef idx="2">
            <a:schemeClr val="accent6"/>
          </a:fillRef>
          <a:effectRef idx="1">
            <a:schemeClr val="accent6"/>
          </a:effectRef>
          <a:fontRef idx="minor">
            <a:schemeClr val="dk1"/>
          </a:fontRef>
        </p:style>
        <p:txBody>
          <a:bodyPr rtlCol="0" anchor="ctr"/>
          <a:lstStyle/>
          <a:p>
            <a:pPr>
              <a:lnSpc>
                <a:spcPct val="150000"/>
              </a:lnSpc>
            </a:pPr>
            <a:r>
              <a:rPr lang="en-US" sz="27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Quang</a:t>
            </a:r>
            <a:r>
              <a:rPr lang="en-US" sz="27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cảm</a:t>
            </a:r>
            <a:r>
              <a:rPr lang="en-US" sz="27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7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nói</a:t>
            </a:r>
            <a:r>
              <a:rPr lang="en-US" sz="27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với</a:t>
            </a:r>
            <a:r>
              <a:rPr lang="en-US" sz="27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a:t>
            </a:r>
            <a:r>
              <a:rPr lang="en-US" sz="27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bên</a:t>
            </a:r>
            <a:r>
              <a:rPr lang="en-US" sz="27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cạnh</a:t>
            </a:r>
            <a:r>
              <a:rPr lang="en-US" sz="27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thì</a:t>
            </a:r>
            <a:r>
              <a:rPr lang="en-US" sz="27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dễ</a:t>
            </a:r>
            <a:r>
              <a:rPr lang="en-US" sz="27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nhưng</a:t>
            </a:r>
            <a:r>
              <a:rPr lang="en-US" sz="27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nói</a:t>
            </a:r>
            <a:r>
              <a:rPr lang="en-US" sz="27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27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cả</a:t>
            </a:r>
            <a:r>
              <a:rPr lang="en-US" sz="27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lớp</a:t>
            </a:r>
            <a:r>
              <a:rPr lang="en-US" sz="27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thì</a:t>
            </a:r>
            <a:r>
              <a:rPr lang="en-US" sz="27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sz="27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mà</a:t>
            </a:r>
            <a:r>
              <a:rPr lang="en-US" sz="27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khó</a:t>
            </a:r>
            <a:r>
              <a:rPr lang="en-US" sz="27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7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thế</a:t>
            </a:r>
            <a:r>
              <a:rPr lang="en-US" sz="27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1235" b="99012" l="0" r="99681"/>
                    </a14:imgEffect>
                  </a14:imgLayer>
                </a14:imgProps>
              </a:ext>
              <a:ext uri="{28A0092B-C50C-407E-A947-70E740481C1C}">
                <a14:useLocalDpi xmlns:a14="http://schemas.microsoft.com/office/drawing/2010/main" val="0"/>
              </a:ext>
            </a:extLst>
          </a:blip>
          <a:stretch>
            <a:fillRect/>
          </a:stretch>
        </p:blipFill>
        <p:spPr>
          <a:xfrm>
            <a:off x="3287316" y="3402538"/>
            <a:ext cx="2569369" cy="1662291"/>
          </a:xfrm>
          <a:prstGeom prst="rect">
            <a:avLst/>
          </a:prstGeom>
        </p:spPr>
      </p:pic>
    </p:spTree>
    <p:extLst>
      <p:ext uri="{BB962C8B-B14F-4D97-AF65-F5344CB8AC3E}">
        <p14:creationId xmlns:p14="http://schemas.microsoft.com/office/powerpoint/2010/main" val="3466700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4581526"/>
            <a:ext cx="9144000" cy="558536"/>
          </a:xfrm>
          <a:prstGeom prst="rect">
            <a:avLst/>
          </a:prstGeom>
        </p:spPr>
      </p:pic>
      <p:grpSp>
        <p:nvGrpSpPr>
          <p:cNvPr id="3" name="Group 2">
            <a:extLst>
              <a:ext uri="{FF2B5EF4-FFF2-40B4-BE49-F238E27FC236}">
                <a16:creationId xmlns:a16="http://schemas.microsoft.com/office/drawing/2014/main" xmlns="" id="{7A807A5E-B68A-410C-AB0D-1D86BD6E42C7}"/>
              </a:ext>
            </a:extLst>
          </p:cNvPr>
          <p:cNvGrpSpPr/>
          <p:nvPr/>
        </p:nvGrpSpPr>
        <p:grpSpPr>
          <a:xfrm>
            <a:off x="0" y="0"/>
            <a:ext cx="9144000" cy="276226"/>
            <a:chOff x="0" y="-127508"/>
            <a:chExt cx="12192000" cy="1361811"/>
          </a:xfrm>
        </p:grpSpPr>
        <p:sp>
          <p:nvSpPr>
            <p:cNvPr id="4"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7" name="Rounded Rectangle 6"/>
          <p:cNvSpPr/>
          <p:nvPr/>
        </p:nvSpPr>
        <p:spPr>
          <a:xfrm>
            <a:off x="-643889" y="402775"/>
            <a:ext cx="8940164" cy="4725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3. Theo </a:t>
            </a:r>
            <a:r>
              <a:rPr lang="en-US" sz="2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Quang</a:t>
            </a: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trở</a:t>
            </a: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nên</a:t>
            </a: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tự</a:t>
            </a: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tin?</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447" y="1001834"/>
            <a:ext cx="3308747" cy="3308747"/>
          </a:xfrm>
          <a:prstGeom prst="ellipse">
            <a:avLst/>
          </a:prstGeom>
          <a:ln>
            <a:noFill/>
          </a:ln>
          <a:effectLst>
            <a:softEdge rad="112500"/>
          </a:effectLst>
        </p:spPr>
      </p:pic>
      <p:grpSp>
        <p:nvGrpSpPr>
          <p:cNvPr id="18" name="Group 17"/>
          <p:cNvGrpSpPr/>
          <p:nvPr/>
        </p:nvGrpSpPr>
        <p:grpSpPr>
          <a:xfrm>
            <a:off x="4752976" y="887531"/>
            <a:ext cx="4295318" cy="1768676"/>
            <a:chOff x="6337300" y="1183375"/>
            <a:chExt cx="5727091" cy="2358234"/>
          </a:xfrm>
        </p:grpSpPr>
        <p:sp>
          <p:nvSpPr>
            <p:cNvPr id="14" name="圆角矩形 5"/>
            <p:cNvSpPr/>
            <p:nvPr/>
          </p:nvSpPr>
          <p:spPr>
            <a:xfrm>
              <a:off x="6337300" y="1410760"/>
              <a:ext cx="4953000" cy="1675338"/>
            </a:xfrm>
            <a:prstGeom prst="roundRect">
              <a:avLst/>
            </a:prstGeom>
            <a:noFill/>
            <a:ln w="1905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0070C0"/>
                </a:solidFill>
                <a:latin typeface="字魂36号-正文宋楷" panose="02000000000000000000" pitchFamily="2" charset="-122"/>
                <a:ea typeface="字魂36号-正文宋楷" panose="02000000000000000000" pitchFamily="2" charset="-122"/>
              </a:endParaRPr>
            </a:p>
          </p:txBody>
        </p:sp>
        <p:pic>
          <p:nvPicPr>
            <p:cNvPr id="15"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6289" y="1866741"/>
              <a:ext cx="1208102" cy="1674868"/>
            </a:xfrm>
            <a:prstGeom prst="rect">
              <a:avLst/>
            </a:prstGeom>
          </p:spPr>
        </p:pic>
        <p:sp>
          <p:nvSpPr>
            <p:cNvPr id="17" name="Rounded Rectangle 16"/>
            <p:cNvSpPr/>
            <p:nvPr/>
          </p:nvSpPr>
          <p:spPr>
            <a:xfrm>
              <a:off x="6337300" y="1183375"/>
              <a:ext cx="4612921" cy="19027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b="1" dirty="0" err="1">
                  <a:solidFill>
                    <a:srgbClr val="0070C0"/>
                  </a:solidFill>
                  <a:latin typeface="Times New Roman" pitchFamily="18" charset="0"/>
                  <a:ea typeface="Arial-Rounded" panose="020B0500000000000000" pitchFamily="34" charset="0"/>
                  <a:cs typeface="Times New Roman" pitchFamily="18" charset="0"/>
                </a:rPr>
                <a:t>Nhờ</a:t>
              </a:r>
              <a:r>
                <a:rPr lang="en-US" sz="2400" b="1" dirty="0">
                  <a:solidFill>
                    <a:srgbClr val="0070C0"/>
                  </a:solidFill>
                  <a:latin typeface="Times New Roman" pitchFamily="18" charset="0"/>
                  <a:ea typeface="Arial-Rounded" panose="020B0500000000000000" pitchFamily="34" charset="0"/>
                  <a:cs typeface="Times New Roman" pitchFamily="18" charset="0"/>
                </a:rPr>
                <a:t> </a:t>
              </a:r>
              <a:r>
                <a:rPr lang="en-US" sz="2400" b="1" dirty="0" err="1">
                  <a:solidFill>
                    <a:srgbClr val="0070C0"/>
                  </a:solidFill>
                  <a:latin typeface="Times New Roman" pitchFamily="18" charset="0"/>
                  <a:ea typeface="Arial-Rounded" panose="020B0500000000000000" pitchFamily="34" charset="0"/>
                  <a:cs typeface="Times New Roman" pitchFamily="18" charset="0"/>
                </a:rPr>
                <a:t>được</a:t>
              </a:r>
              <a:r>
                <a:rPr lang="en-US" sz="2400" b="1" dirty="0">
                  <a:solidFill>
                    <a:srgbClr val="0070C0"/>
                  </a:solidFill>
                  <a:latin typeface="Times New Roman" pitchFamily="18" charset="0"/>
                  <a:ea typeface="Arial-Rounded" panose="020B0500000000000000" pitchFamily="34" charset="0"/>
                  <a:cs typeface="Times New Roman" pitchFamily="18" charset="0"/>
                </a:rPr>
                <a:t> </a:t>
              </a:r>
              <a:r>
                <a:rPr lang="en-US" sz="2400" b="1" dirty="0" err="1">
                  <a:solidFill>
                    <a:srgbClr val="0070C0"/>
                  </a:solidFill>
                  <a:latin typeface="Times New Roman" pitchFamily="18" charset="0"/>
                  <a:ea typeface="Arial-Rounded" panose="020B0500000000000000" pitchFamily="34" charset="0"/>
                  <a:cs typeface="Times New Roman" pitchFamily="18" charset="0"/>
                </a:rPr>
                <a:t>thầy</a:t>
              </a:r>
              <a:r>
                <a:rPr lang="en-US" sz="2400" b="1" dirty="0">
                  <a:solidFill>
                    <a:srgbClr val="0070C0"/>
                  </a:solidFill>
                  <a:latin typeface="Times New Roman" pitchFamily="18" charset="0"/>
                  <a:ea typeface="Arial-Rounded" panose="020B0500000000000000" pitchFamily="34" charset="0"/>
                  <a:cs typeface="Times New Roman" pitchFamily="18" charset="0"/>
                </a:rPr>
                <a:t> </a:t>
              </a:r>
              <a:r>
                <a:rPr lang="en-US" sz="2400" b="1" dirty="0" err="1">
                  <a:solidFill>
                    <a:srgbClr val="0070C0"/>
                  </a:solidFill>
                  <a:latin typeface="Times New Roman" pitchFamily="18" charset="0"/>
                  <a:ea typeface="Arial-Rounded" panose="020B0500000000000000" pitchFamily="34" charset="0"/>
                  <a:cs typeface="Times New Roman" pitchFamily="18" charset="0"/>
                </a:rPr>
                <a:t>giáo</a:t>
              </a:r>
              <a:r>
                <a:rPr lang="en-US" sz="2400" b="1" dirty="0">
                  <a:solidFill>
                    <a:srgbClr val="0070C0"/>
                  </a:solidFill>
                  <a:latin typeface="Times New Roman" pitchFamily="18" charset="0"/>
                  <a:ea typeface="Arial-Rounded" panose="020B0500000000000000" pitchFamily="34" charset="0"/>
                  <a:cs typeface="Times New Roman" pitchFamily="18" charset="0"/>
                </a:rPr>
                <a:t> </a:t>
              </a:r>
              <a:r>
                <a:rPr lang="en-US" sz="2400" b="1" dirty="0" err="1">
                  <a:solidFill>
                    <a:srgbClr val="0070C0"/>
                  </a:solidFill>
                  <a:latin typeface="Times New Roman" pitchFamily="18" charset="0"/>
                  <a:ea typeface="Arial-Rounded" panose="020B0500000000000000" pitchFamily="34" charset="0"/>
                  <a:cs typeface="Times New Roman" pitchFamily="18" charset="0"/>
                </a:rPr>
                <a:t>và</a:t>
              </a:r>
              <a:r>
                <a:rPr lang="en-US" sz="2400" b="1" dirty="0">
                  <a:solidFill>
                    <a:srgbClr val="0070C0"/>
                  </a:solidFill>
                  <a:latin typeface="Times New Roman" pitchFamily="18" charset="0"/>
                  <a:ea typeface="Arial-Rounded" panose="020B0500000000000000" pitchFamily="34" charset="0"/>
                  <a:cs typeface="Times New Roman" pitchFamily="18" charset="0"/>
                </a:rPr>
                <a:t> </a:t>
              </a:r>
              <a:r>
                <a:rPr lang="en-US" sz="2400" b="1" dirty="0" err="1">
                  <a:solidFill>
                    <a:srgbClr val="0070C0"/>
                  </a:solidFill>
                  <a:latin typeface="Times New Roman" pitchFamily="18" charset="0"/>
                  <a:ea typeface="Arial-Rounded" panose="020B0500000000000000" pitchFamily="34" charset="0"/>
                  <a:cs typeface="Times New Roman" pitchFamily="18" charset="0"/>
                </a:rPr>
                <a:t>bạn</a:t>
              </a:r>
              <a:r>
                <a:rPr lang="en-US" sz="2400" b="1" dirty="0">
                  <a:solidFill>
                    <a:srgbClr val="0070C0"/>
                  </a:solidFill>
                  <a:latin typeface="Times New Roman" pitchFamily="18" charset="0"/>
                  <a:ea typeface="Arial-Rounded" panose="020B0500000000000000" pitchFamily="34" charset="0"/>
                  <a:cs typeface="Times New Roman" pitchFamily="18" charset="0"/>
                </a:rPr>
                <a:t> </a:t>
              </a:r>
              <a:r>
                <a:rPr lang="en-US" sz="2400" b="1" dirty="0" err="1">
                  <a:solidFill>
                    <a:srgbClr val="0070C0"/>
                  </a:solidFill>
                  <a:latin typeface="Times New Roman" pitchFamily="18" charset="0"/>
                  <a:ea typeface="Arial-Rounded" panose="020B0500000000000000" pitchFamily="34" charset="0"/>
                  <a:cs typeface="Times New Roman" pitchFamily="18" charset="0"/>
                </a:rPr>
                <a:t>bè</a:t>
              </a:r>
              <a:r>
                <a:rPr lang="en-US" sz="2400" b="1" dirty="0">
                  <a:solidFill>
                    <a:srgbClr val="0070C0"/>
                  </a:solidFill>
                  <a:latin typeface="Times New Roman" pitchFamily="18" charset="0"/>
                  <a:ea typeface="Arial-Rounded" panose="020B0500000000000000" pitchFamily="34" charset="0"/>
                  <a:cs typeface="Times New Roman" pitchFamily="18" charset="0"/>
                </a:rPr>
                <a:t> </a:t>
              </a:r>
              <a:r>
                <a:rPr lang="en-US" sz="2400" b="1" dirty="0" err="1">
                  <a:solidFill>
                    <a:srgbClr val="0070C0"/>
                  </a:solidFill>
                  <a:latin typeface="Times New Roman" pitchFamily="18" charset="0"/>
                  <a:ea typeface="Arial-Rounded" panose="020B0500000000000000" pitchFamily="34" charset="0"/>
                  <a:cs typeface="Times New Roman" pitchFamily="18" charset="0"/>
                </a:rPr>
                <a:t>động</a:t>
              </a:r>
              <a:r>
                <a:rPr lang="en-US" sz="2400" b="1" dirty="0">
                  <a:solidFill>
                    <a:srgbClr val="0070C0"/>
                  </a:solidFill>
                  <a:latin typeface="Times New Roman" pitchFamily="18" charset="0"/>
                  <a:ea typeface="Arial-Rounded" panose="020B0500000000000000" pitchFamily="34" charset="0"/>
                  <a:cs typeface="Times New Roman" pitchFamily="18" charset="0"/>
                </a:rPr>
                <a:t> </a:t>
              </a:r>
              <a:r>
                <a:rPr lang="en-US" sz="2400" b="1" dirty="0" err="1">
                  <a:solidFill>
                    <a:srgbClr val="0070C0"/>
                  </a:solidFill>
                  <a:latin typeface="Times New Roman" pitchFamily="18" charset="0"/>
                  <a:ea typeface="Arial-Rounded" panose="020B0500000000000000" pitchFamily="34" charset="0"/>
                  <a:cs typeface="Times New Roman" pitchFamily="18" charset="0"/>
                </a:rPr>
                <a:t>viên</a:t>
              </a:r>
              <a:r>
                <a:rPr lang="en-US" sz="2400" b="1" dirty="0">
                  <a:solidFill>
                    <a:srgbClr val="0070C0"/>
                  </a:solidFill>
                  <a:latin typeface="Times New Roman" pitchFamily="18" charset="0"/>
                  <a:ea typeface="Arial-Rounded" panose="020B0500000000000000" pitchFamily="34" charset="0"/>
                  <a:cs typeface="Times New Roman" pitchFamily="18" charset="0"/>
                </a:rPr>
                <a:t>, </a:t>
              </a:r>
              <a:r>
                <a:rPr lang="en-US" sz="2400" b="1" dirty="0" err="1">
                  <a:solidFill>
                    <a:srgbClr val="0070C0"/>
                  </a:solidFill>
                  <a:latin typeface="Times New Roman" pitchFamily="18" charset="0"/>
                  <a:ea typeface="Arial-Rounded" panose="020B0500000000000000" pitchFamily="34" charset="0"/>
                  <a:cs typeface="Times New Roman" pitchFamily="18" charset="0"/>
                </a:rPr>
                <a:t>cổ</a:t>
              </a:r>
              <a:r>
                <a:rPr lang="en-US" sz="2400" b="1" dirty="0">
                  <a:solidFill>
                    <a:srgbClr val="0070C0"/>
                  </a:solidFill>
                  <a:latin typeface="Times New Roman" pitchFamily="18" charset="0"/>
                  <a:ea typeface="Arial-Rounded" panose="020B0500000000000000" pitchFamily="34" charset="0"/>
                  <a:cs typeface="Times New Roman" pitchFamily="18" charset="0"/>
                </a:rPr>
                <a:t> </a:t>
              </a:r>
              <a:r>
                <a:rPr lang="en-US" sz="2400" b="1" dirty="0" err="1">
                  <a:solidFill>
                    <a:srgbClr val="0070C0"/>
                  </a:solidFill>
                  <a:latin typeface="Times New Roman" pitchFamily="18" charset="0"/>
                  <a:ea typeface="Arial-Rounded" panose="020B0500000000000000" pitchFamily="34" charset="0"/>
                  <a:cs typeface="Times New Roman" pitchFamily="18" charset="0"/>
                </a:rPr>
                <a:t>vũ</a:t>
              </a:r>
              <a:r>
                <a:rPr lang="en-US" sz="2400" b="1" dirty="0">
                  <a:solidFill>
                    <a:srgbClr val="0070C0"/>
                  </a:solidFill>
                  <a:latin typeface="Times New Roman" pitchFamily="18" charset="0"/>
                  <a:ea typeface="Arial-Rounded" panose="020B0500000000000000" pitchFamily="34" charset="0"/>
                  <a:cs typeface="Times New Roman" pitchFamily="18" charset="0"/>
                </a:rPr>
                <a:t>.</a:t>
              </a:r>
            </a:p>
          </p:txBody>
        </p:sp>
      </p:grpSp>
      <p:grpSp>
        <p:nvGrpSpPr>
          <p:cNvPr id="19" name="Group 18"/>
          <p:cNvGrpSpPr/>
          <p:nvPr/>
        </p:nvGrpSpPr>
        <p:grpSpPr>
          <a:xfrm>
            <a:off x="3951217" y="3313445"/>
            <a:ext cx="4516508" cy="1424723"/>
            <a:chOff x="5268289" y="1850835"/>
            <a:chExt cx="6022011" cy="1899631"/>
          </a:xfrm>
        </p:grpSpPr>
        <p:sp>
          <p:nvSpPr>
            <p:cNvPr id="20" name="圆角矩形 5"/>
            <p:cNvSpPr/>
            <p:nvPr/>
          </p:nvSpPr>
          <p:spPr>
            <a:xfrm>
              <a:off x="6337300" y="1850835"/>
              <a:ext cx="4953000" cy="1062197"/>
            </a:xfrm>
            <a:prstGeom prst="roundRect">
              <a:avLst/>
            </a:prstGeom>
            <a:noFill/>
            <a:ln w="1905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0070C0"/>
                </a:solidFill>
                <a:latin typeface="字魂36号-正文宋楷" panose="02000000000000000000" pitchFamily="2" charset="-122"/>
                <a:ea typeface="字魂36号-正文宋楷" panose="02000000000000000000" pitchFamily="2" charset="-122"/>
              </a:endParaRPr>
            </a:p>
          </p:txBody>
        </p:sp>
        <p:pic>
          <p:nvPicPr>
            <p:cNvPr id="21"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8289" y="2075598"/>
              <a:ext cx="1208102" cy="1674868"/>
            </a:xfrm>
            <a:prstGeom prst="rect">
              <a:avLst/>
            </a:prstGeom>
          </p:spPr>
        </p:pic>
        <p:sp>
          <p:nvSpPr>
            <p:cNvPr id="22" name="Rounded Rectangle 21"/>
            <p:cNvSpPr/>
            <p:nvPr/>
          </p:nvSpPr>
          <p:spPr>
            <a:xfrm>
              <a:off x="6507339" y="1985018"/>
              <a:ext cx="4612921" cy="7396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b="1" dirty="0" err="1">
                  <a:solidFill>
                    <a:srgbClr val="0070C0"/>
                  </a:solidFill>
                  <a:latin typeface="Times New Roman" pitchFamily="18" charset="0"/>
                  <a:ea typeface="Arial-Rounded" panose="020B0500000000000000" pitchFamily="34" charset="0"/>
                  <a:cs typeface="Times New Roman" pitchFamily="18" charset="0"/>
                </a:rPr>
                <a:t>Quang</a:t>
              </a:r>
              <a:r>
                <a:rPr lang="en-US" sz="2400" b="1" dirty="0">
                  <a:solidFill>
                    <a:srgbClr val="0070C0"/>
                  </a:solidFill>
                  <a:latin typeface="Times New Roman" pitchFamily="18" charset="0"/>
                  <a:ea typeface="Arial-Rounded" panose="020B0500000000000000" pitchFamily="34" charset="0"/>
                  <a:cs typeface="Times New Roman" pitchFamily="18" charset="0"/>
                </a:rPr>
                <a:t> </a:t>
              </a:r>
              <a:r>
                <a:rPr lang="en-US" sz="2400" b="1" dirty="0" err="1">
                  <a:solidFill>
                    <a:srgbClr val="0070C0"/>
                  </a:solidFill>
                  <a:latin typeface="Times New Roman" pitchFamily="18" charset="0"/>
                  <a:ea typeface="Arial-Rounded" panose="020B0500000000000000" pitchFamily="34" charset="0"/>
                  <a:cs typeface="Times New Roman" pitchFamily="18" charset="0"/>
                </a:rPr>
                <a:t>đã</a:t>
              </a:r>
              <a:r>
                <a:rPr lang="en-US" sz="2400" b="1" dirty="0">
                  <a:solidFill>
                    <a:srgbClr val="0070C0"/>
                  </a:solidFill>
                  <a:latin typeface="Times New Roman" pitchFamily="18" charset="0"/>
                  <a:ea typeface="Arial-Rounded" panose="020B0500000000000000" pitchFamily="34" charset="0"/>
                  <a:cs typeface="Times New Roman" pitchFamily="18" charset="0"/>
                </a:rPr>
                <a:t> </a:t>
              </a:r>
              <a:r>
                <a:rPr lang="en-US" sz="2400" b="1" dirty="0" err="1">
                  <a:solidFill>
                    <a:srgbClr val="0070C0"/>
                  </a:solidFill>
                  <a:latin typeface="Times New Roman" pitchFamily="18" charset="0"/>
                  <a:ea typeface="Arial-Rounded" panose="020B0500000000000000" pitchFamily="34" charset="0"/>
                  <a:cs typeface="Times New Roman" pitchFamily="18" charset="0"/>
                </a:rPr>
                <a:t>rất</a:t>
              </a:r>
              <a:r>
                <a:rPr lang="en-US" sz="2400" b="1" dirty="0">
                  <a:solidFill>
                    <a:srgbClr val="0070C0"/>
                  </a:solidFill>
                  <a:latin typeface="Times New Roman" pitchFamily="18" charset="0"/>
                  <a:ea typeface="Arial-Rounded" panose="020B0500000000000000" pitchFamily="34" charset="0"/>
                  <a:cs typeface="Times New Roman" pitchFamily="18" charset="0"/>
                </a:rPr>
                <a:t> </a:t>
              </a:r>
              <a:r>
                <a:rPr lang="en-US" sz="2400" b="1" dirty="0" err="1">
                  <a:solidFill>
                    <a:srgbClr val="0070C0"/>
                  </a:solidFill>
                  <a:latin typeface="Times New Roman" pitchFamily="18" charset="0"/>
                  <a:ea typeface="Arial-Rounded" panose="020B0500000000000000" pitchFamily="34" charset="0"/>
                  <a:cs typeface="Times New Roman" pitchFamily="18" charset="0"/>
                </a:rPr>
                <a:t>cố</a:t>
              </a:r>
              <a:r>
                <a:rPr lang="en-US" sz="2400" b="1" dirty="0">
                  <a:solidFill>
                    <a:srgbClr val="0070C0"/>
                  </a:solidFill>
                  <a:latin typeface="Times New Roman" pitchFamily="18" charset="0"/>
                  <a:ea typeface="Arial-Rounded" panose="020B0500000000000000" pitchFamily="34" charset="0"/>
                  <a:cs typeface="Times New Roman" pitchFamily="18" charset="0"/>
                </a:rPr>
                <a:t> </a:t>
              </a:r>
              <a:r>
                <a:rPr lang="en-US" sz="2400" b="1" dirty="0" err="1">
                  <a:solidFill>
                    <a:srgbClr val="0070C0"/>
                  </a:solidFill>
                  <a:latin typeface="Times New Roman" pitchFamily="18" charset="0"/>
                  <a:ea typeface="Arial-Rounded" panose="020B0500000000000000" pitchFamily="34" charset="0"/>
                  <a:cs typeface="Times New Roman" pitchFamily="18" charset="0"/>
                </a:rPr>
                <a:t>gắng</a:t>
              </a:r>
              <a:r>
                <a:rPr lang="en-US" sz="2400" b="1" dirty="0">
                  <a:solidFill>
                    <a:srgbClr val="0070C0"/>
                  </a:solidFill>
                  <a:latin typeface="Times New Roman" pitchFamily="18" charset="0"/>
                  <a:ea typeface="Arial-Rounded" panose="020B0500000000000000" pitchFamily="34" charset="0"/>
                  <a:cs typeface="Times New Roman" pitchFamily="18" charset="0"/>
                </a:rPr>
                <a:t> .</a:t>
              </a:r>
            </a:p>
          </p:txBody>
        </p:sp>
      </p:grpSp>
    </p:spTree>
    <p:extLst>
      <p:ext uri="{BB962C8B-B14F-4D97-AF65-F5344CB8AC3E}">
        <p14:creationId xmlns:p14="http://schemas.microsoft.com/office/powerpoint/2010/main" val="2275121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ou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4581526"/>
            <a:ext cx="9144000" cy="558536"/>
          </a:xfrm>
          <a:prstGeom prst="rect">
            <a:avLst/>
          </a:prstGeom>
        </p:spPr>
      </p:pic>
      <p:grpSp>
        <p:nvGrpSpPr>
          <p:cNvPr id="3" name="Group 2">
            <a:extLst>
              <a:ext uri="{FF2B5EF4-FFF2-40B4-BE49-F238E27FC236}">
                <a16:creationId xmlns:a16="http://schemas.microsoft.com/office/drawing/2014/main" xmlns="" id="{7A807A5E-B68A-410C-AB0D-1D86BD6E42C7}"/>
              </a:ext>
            </a:extLst>
          </p:cNvPr>
          <p:cNvGrpSpPr/>
          <p:nvPr/>
        </p:nvGrpSpPr>
        <p:grpSpPr>
          <a:xfrm>
            <a:off x="0" y="0"/>
            <a:ext cx="9144000" cy="276226"/>
            <a:chOff x="0" y="-127508"/>
            <a:chExt cx="12192000" cy="1361811"/>
          </a:xfrm>
        </p:grpSpPr>
        <p:sp>
          <p:nvSpPr>
            <p:cNvPr id="4"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6" name="Rounded Rectangle 5"/>
          <p:cNvSpPr/>
          <p:nvPr/>
        </p:nvSpPr>
        <p:spPr>
          <a:xfrm>
            <a:off x="661988" y="383725"/>
            <a:ext cx="7820025" cy="4725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FF0000"/>
                </a:solidFill>
                <a:latin typeface="Times New Roman" pitchFamily="18" charset="0"/>
                <a:ea typeface="Arial-Rounded" panose="020B0500000000000000" pitchFamily="34" charset="0"/>
                <a:cs typeface="Times New Roman" pitchFamily="18" charset="0"/>
              </a:rPr>
              <a:t>4. </a:t>
            </a:r>
            <a:r>
              <a:rPr lang="en-US" sz="2700" b="1" dirty="0" err="1">
                <a:solidFill>
                  <a:srgbClr val="FF0000"/>
                </a:solidFill>
                <a:latin typeface="Times New Roman" pitchFamily="18" charset="0"/>
                <a:ea typeface="Arial-Rounded" panose="020B0500000000000000" pitchFamily="34" charset="0"/>
                <a:cs typeface="Times New Roman" pitchFamily="18" charset="0"/>
              </a:rPr>
              <a:t>Khi</a:t>
            </a:r>
            <a:r>
              <a:rPr lang="en-US" sz="2700" b="1" dirty="0">
                <a:solidFill>
                  <a:srgbClr val="FF0000"/>
                </a:solidFill>
                <a:latin typeface="Times New Roman" pitchFamily="18" charset="0"/>
                <a:ea typeface="Arial-Rounded" panose="020B0500000000000000" pitchFamily="34" charset="0"/>
                <a:cs typeface="Times New Roman" pitchFamily="18" charset="0"/>
              </a:rPr>
              <a:t> </a:t>
            </a:r>
            <a:r>
              <a:rPr lang="en-US" sz="2700" b="1" dirty="0" err="1">
                <a:solidFill>
                  <a:srgbClr val="FF0000"/>
                </a:solidFill>
                <a:latin typeface="Times New Roman" pitchFamily="18" charset="0"/>
                <a:ea typeface="Arial-Rounded" panose="020B0500000000000000" pitchFamily="34" charset="0"/>
                <a:cs typeface="Times New Roman" pitchFamily="18" charset="0"/>
              </a:rPr>
              <a:t>nói</a:t>
            </a:r>
            <a:r>
              <a:rPr lang="en-US" sz="2700" b="1" dirty="0">
                <a:solidFill>
                  <a:srgbClr val="FF0000"/>
                </a:solidFill>
                <a:latin typeface="Times New Roman" pitchFamily="18" charset="0"/>
                <a:ea typeface="Arial-Rounded" panose="020B0500000000000000" pitchFamily="34" charset="0"/>
                <a:cs typeface="Times New Roman" pitchFamily="18" charset="0"/>
              </a:rPr>
              <a:t> </a:t>
            </a:r>
            <a:r>
              <a:rPr lang="en-US" sz="2700" b="1" dirty="0" err="1">
                <a:solidFill>
                  <a:srgbClr val="FF0000"/>
                </a:solidFill>
                <a:latin typeface="Times New Roman" pitchFamily="18" charset="0"/>
                <a:ea typeface="Arial-Rounded" panose="020B0500000000000000" pitchFamily="34" charset="0"/>
                <a:cs typeface="Times New Roman" pitchFamily="18" charset="0"/>
              </a:rPr>
              <a:t>trước</a:t>
            </a:r>
            <a:r>
              <a:rPr lang="en-US" sz="2700" b="1" dirty="0">
                <a:solidFill>
                  <a:srgbClr val="FF0000"/>
                </a:solidFill>
                <a:latin typeface="Times New Roman" pitchFamily="18" charset="0"/>
                <a:ea typeface="Arial-Rounded" panose="020B0500000000000000" pitchFamily="34" charset="0"/>
                <a:cs typeface="Times New Roman" pitchFamily="18" charset="0"/>
              </a:rPr>
              <a:t> </a:t>
            </a:r>
            <a:r>
              <a:rPr lang="en-US" sz="2700" b="1" dirty="0" err="1">
                <a:solidFill>
                  <a:srgbClr val="FF0000"/>
                </a:solidFill>
                <a:latin typeface="Times New Roman" pitchFamily="18" charset="0"/>
                <a:ea typeface="Arial-Rounded" panose="020B0500000000000000" pitchFamily="34" charset="0"/>
                <a:cs typeface="Times New Roman" pitchFamily="18" charset="0"/>
              </a:rPr>
              <a:t>lớp</a:t>
            </a:r>
            <a:r>
              <a:rPr lang="en-US" sz="2700" b="1" dirty="0">
                <a:solidFill>
                  <a:srgbClr val="FF0000"/>
                </a:solidFill>
                <a:latin typeface="Times New Roman" pitchFamily="18" charset="0"/>
                <a:ea typeface="Arial-Rounded" panose="020B0500000000000000" pitchFamily="34" charset="0"/>
                <a:cs typeface="Times New Roman" pitchFamily="18" charset="0"/>
              </a:rPr>
              <a:t>, </a:t>
            </a:r>
            <a:r>
              <a:rPr lang="en-US" sz="2700" b="1" dirty="0" err="1">
                <a:solidFill>
                  <a:srgbClr val="FF0000"/>
                </a:solidFill>
                <a:latin typeface="Times New Roman" pitchFamily="18" charset="0"/>
                <a:ea typeface="Arial-Rounded" panose="020B0500000000000000" pitchFamily="34" charset="0"/>
                <a:cs typeface="Times New Roman" pitchFamily="18" charset="0"/>
              </a:rPr>
              <a:t>em</a:t>
            </a:r>
            <a:r>
              <a:rPr lang="en-US" sz="2700" b="1" dirty="0">
                <a:solidFill>
                  <a:srgbClr val="FF0000"/>
                </a:solidFill>
                <a:latin typeface="Times New Roman" pitchFamily="18" charset="0"/>
                <a:ea typeface="Arial-Rounded" panose="020B0500000000000000" pitchFamily="34" charset="0"/>
                <a:cs typeface="Times New Roman" pitchFamily="18" charset="0"/>
              </a:rPr>
              <a:t> </a:t>
            </a:r>
            <a:r>
              <a:rPr lang="en-US" sz="2700" b="1" dirty="0" err="1">
                <a:solidFill>
                  <a:srgbClr val="FF0000"/>
                </a:solidFill>
                <a:latin typeface="Times New Roman" pitchFamily="18" charset="0"/>
                <a:ea typeface="Arial-Rounded" panose="020B0500000000000000" pitchFamily="34" charset="0"/>
                <a:cs typeface="Times New Roman" pitchFamily="18" charset="0"/>
              </a:rPr>
              <a:t>cảm</a:t>
            </a:r>
            <a:r>
              <a:rPr lang="en-US" sz="2700" b="1" dirty="0">
                <a:solidFill>
                  <a:srgbClr val="FF0000"/>
                </a:solidFill>
                <a:latin typeface="Times New Roman" pitchFamily="18" charset="0"/>
                <a:ea typeface="Arial-Rounded" panose="020B0500000000000000" pitchFamily="34" charset="0"/>
                <a:cs typeface="Times New Roman" pitchFamily="18" charset="0"/>
              </a:rPr>
              <a:t> </a:t>
            </a:r>
            <a:r>
              <a:rPr lang="en-US" sz="2700" b="1" dirty="0" err="1">
                <a:solidFill>
                  <a:srgbClr val="FF0000"/>
                </a:solidFill>
                <a:latin typeface="Times New Roman" pitchFamily="18" charset="0"/>
                <a:ea typeface="Arial-Rounded" panose="020B0500000000000000" pitchFamily="34" charset="0"/>
                <a:cs typeface="Times New Roman" pitchFamily="18" charset="0"/>
              </a:rPr>
              <a:t>thấy</a:t>
            </a:r>
            <a:r>
              <a:rPr lang="en-US" sz="2700" b="1" dirty="0">
                <a:solidFill>
                  <a:srgbClr val="FF0000"/>
                </a:solidFill>
                <a:latin typeface="Times New Roman" pitchFamily="18" charset="0"/>
                <a:ea typeface="Arial-Rounded" panose="020B0500000000000000" pitchFamily="34" charset="0"/>
                <a:cs typeface="Times New Roman" pitchFamily="18" charset="0"/>
              </a:rPr>
              <a:t> </a:t>
            </a:r>
            <a:r>
              <a:rPr lang="en-US" sz="2700" b="1" dirty="0" err="1">
                <a:solidFill>
                  <a:srgbClr val="FF0000"/>
                </a:solidFill>
                <a:latin typeface="Times New Roman" pitchFamily="18" charset="0"/>
                <a:ea typeface="Arial-Rounded" panose="020B0500000000000000" pitchFamily="34" charset="0"/>
                <a:cs typeface="Times New Roman" pitchFamily="18" charset="0"/>
              </a:rPr>
              <a:t>như</a:t>
            </a:r>
            <a:r>
              <a:rPr lang="en-US" sz="2700" b="1" dirty="0">
                <a:solidFill>
                  <a:srgbClr val="FF0000"/>
                </a:solidFill>
                <a:latin typeface="Times New Roman" pitchFamily="18" charset="0"/>
                <a:ea typeface="Arial-Rounded" panose="020B0500000000000000" pitchFamily="34" charset="0"/>
                <a:cs typeface="Times New Roman" pitchFamily="18" charset="0"/>
              </a:rPr>
              <a:t> </a:t>
            </a:r>
            <a:r>
              <a:rPr lang="en-US" sz="2700" b="1" dirty="0" err="1">
                <a:solidFill>
                  <a:srgbClr val="FF0000"/>
                </a:solidFill>
                <a:latin typeface="Times New Roman" pitchFamily="18" charset="0"/>
                <a:ea typeface="Arial-Rounded" panose="020B0500000000000000" pitchFamily="34" charset="0"/>
                <a:cs typeface="Times New Roman" pitchFamily="18" charset="0"/>
              </a:rPr>
              <a:t>thế</a:t>
            </a:r>
            <a:r>
              <a:rPr lang="en-US" sz="2700" b="1" dirty="0">
                <a:solidFill>
                  <a:srgbClr val="FF0000"/>
                </a:solidFill>
                <a:latin typeface="Times New Roman" pitchFamily="18" charset="0"/>
                <a:ea typeface="Arial-Rounded" panose="020B0500000000000000" pitchFamily="34" charset="0"/>
                <a:cs typeface="Times New Roman" pitchFamily="18" charset="0"/>
              </a:rPr>
              <a:t> </a:t>
            </a:r>
            <a:r>
              <a:rPr lang="en-US" sz="2700" b="1" dirty="0" err="1">
                <a:solidFill>
                  <a:srgbClr val="FF0000"/>
                </a:solidFill>
                <a:latin typeface="Times New Roman" pitchFamily="18" charset="0"/>
                <a:ea typeface="Arial-Rounded" panose="020B0500000000000000" pitchFamily="34" charset="0"/>
                <a:cs typeface="Times New Roman" pitchFamily="18" charset="0"/>
              </a:rPr>
              <a:t>nào</a:t>
            </a:r>
            <a:r>
              <a:rPr lang="en-US" sz="2700" b="1" dirty="0">
                <a:solidFill>
                  <a:srgbClr val="FF0000"/>
                </a:solidFill>
                <a:latin typeface="Times New Roman" pitchFamily="18" charset="0"/>
                <a:ea typeface="Arial-Rounded" panose="020B0500000000000000" pitchFamily="34" charset="0"/>
                <a:cs typeface="Times New Roman" pitchFamily="18" charset="0"/>
              </a:rPr>
              <a:t> ?</a:t>
            </a:r>
          </a:p>
        </p:txBody>
      </p:sp>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31" b="100000" l="409" r="98636">
                        <a14:foregroundMark x1="10778" y1="16793" x2="34106" y2="81313"/>
                        <a14:foregroundMark x1="13779" y1="19949" x2="37108" y2="19192"/>
                        <a14:foregroundMark x1="9550" y1="46591" x2="47885" y2="42677"/>
                        <a14:foregroundMark x1="23329" y1="47727" x2="21692" y2="58081"/>
                        <a14:foregroundMark x1="18690" y1="47348" x2="14598" y2="55051"/>
                        <a14:foregroundMark x1="24966" y1="46970" x2="22510" y2="59975"/>
                        <a14:foregroundMark x1="75443" y1="50000" x2="91269" y2="44949"/>
                        <a14:foregroundMark x1="52524" y1="41162" x2="64939" y2="47348"/>
                        <a14:foregroundMark x1="68759" y1="68939" x2="68349" y2="79672"/>
                        <a14:foregroundMark x1="64939" y1="39141" x2="73806" y2="38763"/>
                        <a14:foregroundMark x1="27967" y1="37626" x2="34516" y2="38384"/>
                      </a14:backgroundRemoval>
                    </a14:imgEffect>
                  </a14:imgLayer>
                </a14:imgProps>
              </a:ext>
              <a:ext uri="{28A0092B-C50C-407E-A947-70E740481C1C}">
                <a14:useLocalDpi xmlns:a14="http://schemas.microsoft.com/office/drawing/2010/main" val="0"/>
              </a:ext>
            </a:extLst>
          </a:blip>
          <a:srcRect l="-3333" t="6164" r="3333" b="14170"/>
          <a:stretch/>
        </p:blipFill>
        <p:spPr>
          <a:xfrm>
            <a:off x="2590800" y="1518285"/>
            <a:ext cx="3876676" cy="3359786"/>
          </a:xfrm>
          <a:prstGeom prst="rect">
            <a:avLst/>
          </a:prstGeom>
        </p:spPr>
      </p:pic>
      <p:sp>
        <p:nvSpPr>
          <p:cNvPr id="9" name="Cloud Callout 8"/>
          <p:cNvSpPr/>
          <p:nvPr/>
        </p:nvSpPr>
        <p:spPr>
          <a:xfrm>
            <a:off x="6543675" y="1057205"/>
            <a:ext cx="2600326" cy="967365"/>
          </a:xfrm>
          <a:prstGeom prst="cloudCallout">
            <a:avLst>
              <a:gd name="adj1" fmla="val -53941"/>
              <a:gd name="adj2" fmla="val 9696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1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Cloud Callout 9"/>
          <p:cNvSpPr/>
          <p:nvPr/>
        </p:nvSpPr>
        <p:spPr>
          <a:xfrm>
            <a:off x="209869" y="1267832"/>
            <a:ext cx="2304731" cy="967365"/>
          </a:xfrm>
          <a:prstGeom prst="cloudCallout">
            <a:avLst>
              <a:gd name="adj1" fmla="val 67698"/>
              <a:gd name="adj2" fmla="val 84162"/>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1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578256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44"/>
          <p:cNvPicPr>
            <a:picLocks noChangeAspect="1"/>
          </p:cNvPicPr>
          <p:nvPr/>
        </p:nvPicPr>
        <p:blipFill rotWithShape="1">
          <a:blip r:embed="rId2" cstate="print">
            <a:extLst>
              <a:ext uri="{28A0092B-C50C-407E-A947-70E740481C1C}">
                <a14:useLocalDpi xmlns:a14="http://schemas.microsoft.com/office/drawing/2010/main" val="0"/>
              </a:ext>
            </a:extLst>
          </a:blip>
          <a:srcRect l="15498" r="13695" b="5297"/>
          <a:stretch/>
        </p:blipFill>
        <p:spPr>
          <a:xfrm>
            <a:off x="1" y="2502757"/>
            <a:ext cx="1974419" cy="2640743"/>
          </a:xfrm>
          <a:prstGeom prst="rect">
            <a:avLst/>
          </a:prstGeom>
        </p:spPr>
      </p:pic>
      <p:pic>
        <p:nvPicPr>
          <p:cNvPr id="6" name="图片 1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813" y="3843254"/>
            <a:ext cx="1394093" cy="1394093"/>
          </a:xfrm>
          <a:prstGeom prst="rect">
            <a:avLst/>
          </a:prstGeom>
        </p:spPr>
      </p:pic>
      <p:pic>
        <p:nvPicPr>
          <p:cNvPr id="7" name="图片 5">
            <a:extLst>
              <a:ext uri="{FF2B5EF4-FFF2-40B4-BE49-F238E27FC236}">
                <a16:creationId xmlns:a16="http://schemas.microsoft.com/office/drawing/2014/main" xmlns="" id="{32E29622-6938-4F27-BA2F-8E57C68A08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287" y="-726809"/>
            <a:ext cx="7876999" cy="4905275"/>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0" r="98667"/>
                    </a14:imgEffect>
                  </a14:imgLayer>
                </a14:imgProps>
              </a:ext>
              <a:ext uri="{28A0092B-C50C-407E-A947-70E740481C1C}">
                <a14:useLocalDpi xmlns:a14="http://schemas.microsoft.com/office/drawing/2010/main" val="0"/>
              </a:ext>
            </a:extLst>
          </a:blip>
          <a:srcRect l="29795" r="30586"/>
          <a:stretch/>
        </p:blipFill>
        <p:spPr>
          <a:xfrm>
            <a:off x="7377765" y="1017873"/>
            <a:ext cx="1581154" cy="3990937"/>
          </a:xfrm>
          <a:prstGeom prst="rect">
            <a:avLst/>
          </a:prstGeom>
        </p:spPr>
      </p:pic>
      <p:sp>
        <p:nvSpPr>
          <p:cNvPr id="9" name="Rectangle 11">
            <a:extLst>
              <a:ext uri="{FF2B5EF4-FFF2-40B4-BE49-F238E27FC236}">
                <a16:creationId xmlns:a16="http://schemas.microsoft.com/office/drawing/2014/main" xmlns="" id="{3AD24F28-1415-40B3-A995-3C246C286D7F}"/>
              </a:ext>
            </a:extLst>
          </p:cNvPr>
          <p:cNvSpPr>
            <a:spLocks noChangeArrowheads="1"/>
          </p:cNvSpPr>
          <p:nvPr/>
        </p:nvSpPr>
        <p:spPr bwMode="gray">
          <a:xfrm rot="21292743">
            <a:off x="1974333" y="1817183"/>
            <a:ext cx="5388432" cy="600164"/>
          </a:xfrm>
          <a:prstGeom prst="rect">
            <a:avLst/>
          </a:prstGeom>
          <a:noFill/>
          <a:ln>
            <a:noFill/>
          </a:ln>
        </p:spPr>
        <p:txBody>
          <a:bodyPr wrap="square">
            <a:spAutoFit/>
          </a:bodyPr>
          <a:lstStyle/>
          <a:p>
            <a:pPr algn="ctr" defTabSz="914378">
              <a:defRPr/>
            </a:pPr>
            <a:r>
              <a:rPr lang="en-US" altLang="zh-CN" sz="33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rPr>
              <a:t>Luyện</a:t>
            </a:r>
            <a:r>
              <a:rPr lang="en-US" altLang="zh-CN" sz="33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rPr>
              <a:t> </a:t>
            </a:r>
            <a:r>
              <a:rPr lang="en-US" altLang="zh-CN" sz="33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rPr>
              <a:t>đọc</a:t>
            </a:r>
            <a:r>
              <a:rPr lang="en-US" altLang="zh-CN" sz="33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rPr>
              <a:t> </a:t>
            </a:r>
            <a:r>
              <a:rPr lang="en-US" altLang="zh-CN" sz="33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rPr>
              <a:t>lại</a:t>
            </a:r>
            <a:endParaRPr lang="zh-CN" altLang="en-US" sz="33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endParaRPr>
          </a:p>
        </p:txBody>
      </p:sp>
      <p:pic>
        <p:nvPicPr>
          <p:cNvPr id="10" name="图片 12">
            <a:extLst>
              <a:ext uri="{FF2B5EF4-FFF2-40B4-BE49-F238E27FC236}">
                <a16:creationId xmlns:a16="http://schemas.microsoft.com/office/drawing/2014/main" xmlns="" id="{37A7A021-B942-4826-8E86-0E1DA4522F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14812">
            <a:off x="196388" y="203300"/>
            <a:ext cx="826323" cy="826323"/>
          </a:xfrm>
          <a:prstGeom prst="rect">
            <a:avLst/>
          </a:prstGeom>
        </p:spPr>
      </p:pic>
    </p:spTree>
    <p:extLst>
      <p:ext uri="{BB962C8B-B14F-4D97-AF65-F5344CB8AC3E}">
        <p14:creationId xmlns:p14="http://schemas.microsoft.com/office/powerpoint/2010/main" val="54729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750" fill="hold"/>
                                        <p:tgtEl>
                                          <p:spTgt spid="9"/>
                                        </p:tgtEl>
                                        <p:attrNameLst>
                                          <p:attrName>ppt_w</p:attrName>
                                        </p:attrNameLst>
                                      </p:cBhvr>
                                      <p:tavLst>
                                        <p:tav tm="0">
                                          <p:val>
                                            <p:fltVal val="0"/>
                                          </p:val>
                                        </p:tav>
                                        <p:tav tm="100000">
                                          <p:val>
                                            <p:strVal val="#ppt_w"/>
                                          </p:val>
                                        </p:tav>
                                      </p:tavLst>
                                    </p:anim>
                                    <p:anim calcmode="lin" valueType="num">
                                      <p:cBhvr>
                                        <p:cTn id="23" dur="750" fill="hold"/>
                                        <p:tgtEl>
                                          <p:spTgt spid="9"/>
                                        </p:tgtEl>
                                        <p:attrNameLst>
                                          <p:attrName>ppt_h</p:attrName>
                                        </p:attrNameLst>
                                      </p:cBhvr>
                                      <p:tavLst>
                                        <p:tav tm="0">
                                          <p:val>
                                            <p:fltVal val="0"/>
                                          </p:val>
                                        </p:tav>
                                        <p:tav tm="100000">
                                          <p:val>
                                            <p:strVal val="#ppt_h"/>
                                          </p:val>
                                        </p:tav>
                                      </p:tavLst>
                                    </p:anim>
                                    <p:animEffect transition="in" filter="fade">
                                      <p:cBhvr>
                                        <p:cTn id="24" dur="750"/>
                                        <p:tgtEl>
                                          <p:spTgt spid="9"/>
                                        </p:tgtEl>
                                      </p:cBhvr>
                                    </p:animEffect>
                                  </p:childTnLst>
                                </p:cTn>
                              </p:par>
                            </p:childTnLst>
                          </p:cTn>
                        </p:par>
                        <p:par>
                          <p:cTn id="25" fill="hold">
                            <p:stCondLst>
                              <p:cond delay="1750"/>
                            </p:stCondLst>
                            <p:childTnLst>
                              <p:par>
                                <p:cTn id="26" presetID="53" presetClass="entr" presetSubtype="16"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147777" y="28389"/>
            <a:ext cx="4848446" cy="5086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430096" y="3005849"/>
            <a:ext cx="1583773" cy="210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6687388" y="2844987"/>
            <a:ext cx="2456612" cy="22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0" y="64524"/>
            <a:ext cx="9144000" cy="4998007"/>
            <a:chOff x="0" y="0"/>
            <a:chExt cx="9144000" cy="5132867"/>
          </a:xfrm>
        </p:grpSpPr>
        <p:cxnSp>
          <p:nvCxnSpPr>
            <p:cNvPr id="10" name="Straight Connector 9"/>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402503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1000"/>
                                        <p:tgtEl>
                                          <p:spTgt spid="1027"/>
                                        </p:tgtEl>
                                      </p:cBhvr>
                                    </p:animEffect>
                                    <p:anim calcmode="lin" valueType="num">
                                      <p:cBhvr>
                                        <p:cTn id="13" dur="1000" fill="hold"/>
                                        <p:tgtEl>
                                          <p:spTgt spid="1027"/>
                                        </p:tgtEl>
                                        <p:attrNameLst>
                                          <p:attrName>ppt_x</p:attrName>
                                        </p:attrNameLst>
                                      </p:cBhvr>
                                      <p:tavLst>
                                        <p:tav tm="0">
                                          <p:val>
                                            <p:strVal val="#ppt_x"/>
                                          </p:val>
                                        </p:tav>
                                        <p:tav tm="100000">
                                          <p:val>
                                            <p:strVal val="#ppt_x"/>
                                          </p:val>
                                        </p:tav>
                                      </p:tavLst>
                                    </p:anim>
                                    <p:anim calcmode="lin" valueType="num">
                                      <p:cBhvr>
                                        <p:cTn id="14" dur="1000" fill="hold"/>
                                        <p:tgtEl>
                                          <p:spTgt spid="10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64524"/>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77456" y="621342"/>
            <a:ext cx="8547965" cy="4216539"/>
          </a:xfrm>
          <a:prstGeom prst="rect">
            <a:avLst/>
          </a:prstGeom>
          <a:noFill/>
        </p:spPr>
        <p:txBody>
          <a:bodyPr wrap="square" rtlCol="0">
            <a:spAutoFit/>
          </a:bodyPr>
          <a:lstStyle/>
          <a:p>
            <a:pPr algn="just"/>
            <a:r>
              <a:rPr lang="en-US" sz="2100" dirty="0"/>
              <a:t>   </a:t>
            </a:r>
            <a:r>
              <a:rPr lang="vi-VN" sz="1900" dirty="0"/>
              <a:t>Quang được mời lên nói đầu tiên. Cậu lúng túng, đỏ mặt. Quang cảm thấy nói với bạn bên cạnh thì dễ, nhưng nói trước cả lớp thì sao mà khó thế. Thầy bảo: “Sáng nay ngủ dậy, em đã làm gì? Em cố nhớ </a:t>
            </a:r>
            <a:r>
              <a:rPr lang="vi-VN" sz="1900" dirty="0" smtClean="0"/>
              <a:t>xe</a:t>
            </a:r>
            <a:r>
              <a:rPr lang="en-US" sz="1900" dirty="0" smtClean="0"/>
              <a:t>m</a:t>
            </a:r>
            <a:r>
              <a:rPr lang="vi-VN" sz="1900" dirty="0" smtClean="0"/>
              <a:t>” </a:t>
            </a:r>
            <a:endParaRPr lang="vi-VN" sz="1900" dirty="0"/>
          </a:p>
          <a:p>
            <a:pPr algn="just"/>
            <a:r>
              <a:rPr lang="vi-VN" sz="1900" dirty="0"/>
              <a:t>Quang ngập ngừng</a:t>
            </a:r>
            <a:r>
              <a:rPr lang="en-US" sz="1900" dirty="0"/>
              <a:t>,</a:t>
            </a:r>
            <a:r>
              <a:rPr lang="vi-VN" sz="1900" dirty="0"/>
              <a:t> vừa nói vừa gãi đầu</a:t>
            </a:r>
            <a:r>
              <a:rPr lang="en-US" sz="1900" dirty="0"/>
              <a:t>: “ E</a:t>
            </a:r>
            <a:r>
              <a:rPr lang="vi-VN" sz="1900" dirty="0"/>
              <a:t>m</a:t>
            </a:r>
            <a:r>
              <a:rPr lang="en-US" sz="1900" dirty="0"/>
              <a:t>…”</a:t>
            </a:r>
            <a:endParaRPr lang="vi-VN" sz="1900" dirty="0"/>
          </a:p>
          <a:p>
            <a:pPr algn="just"/>
            <a:r>
              <a:rPr lang="en-US" sz="1900" dirty="0"/>
              <a:t> </a:t>
            </a:r>
            <a:r>
              <a:rPr lang="vi-VN" sz="1900" dirty="0"/>
              <a:t>   Thầy giáo nhắc: “ Rồi gì nữa?</a:t>
            </a:r>
            <a:r>
              <a:rPr lang="en-US" sz="1900" dirty="0"/>
              <a:t>”</a:t>
            </a:r>
            <a:endParaRPr lang="vi-VN" sz="1900" dirty="0"/>
          </a:p>
          <a:p>
            <a:pPr algn="just"/>
            <a:r>
              <a:rPr lang="en-US" sz="1900" dirty="0"/>
              <a:t> </a:t>
            </a:r>
            <a:r>
              <a:rPr lang="vi-VN" sz="1900" dirty="0"/>
              <a:t>   Quang lại gãi đầu: “ À… ờ… Em ngủ dậy.”  Và cậu nói tiếp: “ Rồi… ờ…”</a:t>
            </a:r>
          </a:p>
          <a:p>
            <a:pPr algn="just"/>
            <a:r>
              <a:rPr lang="vi-VN" sz="1900" dirty="0"/>
              <a:t>    Thầy giáo mỉm cười, kiên nhẫn nghe Quang nói. Thầy bảo: “Thế là được rồi đấy!”</a:t>
            </a:r>
          </a:p>
          <a:p>
            <a:pPr algn="just"/>
            <a:r>
              <a:rPr lang="vi-VN" sz="1900" dirty="0"/>
              <a:t>   Nhưng 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a:t>
            </a:r>
            <a:endParaRPr lang="en-US" sz="1900" dirty="0" smtClean="0"/>
          </a:p>
          <a:p>
            <a:pPr algn="just"/>
            <a:r>
              <a:rPr lang="en-US" sz="1900" dirty="0" smtClean="0"/>
              <a:t>   </a:t>
            </a:r>
            <a:r>
              <a:rPr lang="vi-VN" sz="1900" dirty="0" smtClean="0"/>
              <a:t>Thầy </a:t>
            </a:r>
            <a:r>
              <a:rPr lang="vi-VN" sz="1900" dirty="0"/>
              <a:t>giáo vỗ tay, các bạn vỗ tay theo, Quang cũng vỗ tay. </a:t>
            </a:r>
            <a:r>
              <a:rPr lang="en-US" sz="1900" dirty="0"/>
              <a:t>C</a:t>
            </a:r>
            <a:r>
              <a:rPr lang="vi-VN" sz="1900" dirty="0"/>
              <a:t>ả lớp tràn ngập tiếng vỗ tay.</a:t>
            </a:r>
          </a:p>
        </p:txBody>
      </p:sp>
      <p:sp>
        <p:nvSpPr>
          <p:cNvPr id="8" name="TextBox 7"/>
          <p:cNvSpPr txBox="1"/>
          <p:nvPr/>
        </p:nvSpPr>
        <p:spPr>
          <a:xfrm>
            <a:off x="3050568" y="148936"/>
            <a:ext cx="1939955" cy="461665"/>
          </a:xfrm>
          <a:prstGeom prst="rect">
            <a:avLst/>
          </a:prstGeom>
          <a:noFill/>
        </p:spPr>
        <p:txBody>
          <a:bodyPr wrap="none" rtlCol="0">
            <a:spAutoFit/>
          </a:bodyPr>
          <a:lstStyle/>
          <a:p>
            <a:r>
              <a:rPr lang="en-US" sz="2400" b="1" dirty="0" err="1">
                <a:solidFill>
                  <a:srgbClr val="FF0000"/>
                </a:solidFill>
              </a:rPr>
              <a:t>Một</a:t>
            </a:r>
            <a:r>
              <a:rPr lang="en-US" sz="2400" b="1" dirty="0">
                <a:solidFill>
                  <a:srgbClr val="FF0000"/>
                </a:solidFill>
              </a:rPr>
              <a:t> </a:t>
            </a:r>
            <a:r>
              <a:rPr lang="en-US" sz="2400" b="1" dirty="0" err="1">
                <a:solidFill>
                  <a:srgbClr val="FF0000"/>
                </a:solidFill>
              </a:rPr>
              <a:t>giờ</a:t>
            </a:r>
            <a:r>
              <a:rPr lang="en-US" sz="2400" b="1" dirty="0">
                <a:solidFill>
                  <a:srgbClr val="FF0000"/>
                </a:solidFill>
              </a:rPr>
              <a:t> </a:t>
            </a:r>
            <a:r>
              <a:rPr lang="en-US" sz="2400" b="1" dirty="0" err="1">
                <a:solidFill>
                  <a:srgbClr val="FF0000"/>
                </a:solidFill>
              </a:rPr>
              <a:t>học</a:t>
            </a:r>
            <a:endParaRPr lang="en-US" sz="2400" b="1" dirty="0">
              <a:solidFill>
                <a:srgbClr val="FF0000"/>
              </a:solidFill>
            </a:endParaRPr>
          </a:p>
        </p:txBody>
      </p:sp>
      <p:sp>
        <p:nvSpPr>
          <p:cNvPr id="28" name="TextBox 27"/>
          <p:cNvSpPr txBox="1"/>
          <p:nvPr/>
        </p:nvSpPr>
        <p:spPr>
          <a:xfrm>
            <a:off x="7148709" y="252010"/>
            <a:ext cx="1898244" cy="369332"/>
          </a:xfrm>
          <a:prstGeom prst="rect">
            <a:avLst/>
          </a:prstGeom>
          <a:solidFill>
            <a:srgbClr val="00B0F0"/>
          </a:solidFill>
        </p:spPr>
        <p:txBody>
          <a:bodyPr wrap="square" rtlCol="0">
            <a:spAutoFit/>
          </a:bodyPr>
          <a:lstStyle/>
          <a:p>
            <a:pPr algn="ctr"/>
            <a:r>
              <a:rPr lang="en-US" sz="1800" dirty="0" err="1"/>
              <a:t>Luyện</a:t>
            </a:r>
            <a:r>
              <a:rPr lang="en-US" sz="1800" dirty="0"/>
              <a:t> </a:t>
            </a:r>
            <a:r>
              <a:rPr lang="en-US" sz="1800" dirty="0" err="1"/>
              <a:t>đọc</a:t>
            </a:r>
            <a:r>
              <a:rPr lang="en-US" sz="1800" dirty="0"/>
              <a:t> </a:t>
            </a:r>
            <a:r>
              <a:rPr lang="en-US" sz="1800" dirty="0" err="1"/>
              <a:t>lại</a:t>
            </a:r>
            <a:endParaRPr lang="en-US" sz="1800" dirty="0"/>
          </a:p>
        </p:txBody>
      </p:sp>
    </p:spTree>
    <p:extLst>
      <p:ext uri="{BB962C8B-B14F-4D97-AF65-F5344CB8AC3E}">
        <p14:creationId xmlns:p14="http://schemas.microsoft.com/office/powerpoint/2010/main" val="20770577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6238" y="1036675"/>
            <a:ext cx="8001444" cy="2742991"/>
          </a:xfrm>
          <a:prstGeom prst="rect">
            <a:avLst/>
          </a:prstGeom>
        </p:spPr>
      </p:pic>
      <p:sp>
        <p:nvSpPr>
          <p:cNvPr id="5" name="Rectangle 33"/>
          <p:cNvSpPr/>
          <p:nvPr/>
        </p:nvSpPr>
        <p:spPr>
          <a:xfrm>
            <a:off x="2945075" y="1199495"/>
            <a:ext cx="5275803" cy="553998"/>
          </a:xfrm>
          <a:prstGeom prst="rect">
            <a:avLst/>
          </a:prstGeom>
        </p:spPr>
        <p:txBody>
          <a:bodyPr wrap="none">
            <a:spAutoFit/>
          </a:bodyPr>
          <a:lstStyle/>
          <a:p>
            <a:r>
              <a:rPr lang="en-US" altLang="zh-CN" sz="3000" b="1" dirty="0" err="1">
                <a:solidFill>
                  <a:srgbClr val="FF0000"/>
                </a:solidFill>
                <a:cs typeface="+mn-ea"/>
                <a:sym typeface="+mn-lt"/>
              </a:rPr>
              <a:t>Luyện</a:t>
            </a:r>
            <a:r>
              <a:rPr lang="en-US" altLang="zh-CN" sz="3000" b="1" dirty="0">
                <a:solidFill>
                  <a:srgbClr val="FF0000"/>
                </a:solidFill>
                <a:cs typeface="+mn-ea"/>
                <a:sym typeface="+mn-lt"/>
              </a:rPr>
              <a:t> </a:t>
            </a:r>
            <a:r>
              <a:rPr lang="en-US" altLang="zh-CN" sz="3000" b="1" dirty="0" err="1">
                <a:solidFill>
                  <a:srgbClr val="FF0000"/>
                </a:solidFill>
                <a:cs typeface="+mn-ea"/>
                <a:sym typeface="+mn-lt"/>
              </a:rPr>
              <a:t>tập</a:t>
            </a:r>
            <a:r>
              <a:rPr lang="en-US" altLang="zh-CN" sz="3000" b="1" dirty="0">
                <a:solidFill>
                  <a:srgbClr val="FF0000"/>
                </a:solidFill>
                <a:cs typeface="+mn-ea"/>
                <a:sym typeface="+mn-lt"/>
              </a:rPr>
              <a:t> </a:t>
            </a:r>
            <a:r>
              <a:rPr lang="en-US" altLang="zh-CN" sz="3000" b="1" dirty="0" err="1">
                <a:solidFill>
                  <a:srgbClr val="FF0000"/>
                </a:solidFill>
                <a:cs typeface="+mn-ea"/>
                <a:sym typeface="+mn-lt"/>
              </a:rPr>
              <a:t>theo</a:t>
            </a:r>
            <a:r>
              <a:rPr lang="en-US" altLang="zh-CN" sz="3000" b="1" dirty="0">
                <a:solidFill>
                  <a:srgbClr val="FF0000"/>
                </a:solidFill>
                <a:cs typeface="+mn-ea"/>
                <a:sym typeface="+mn-lt"/>
              </a:rPr>
              <a:t> </a:t>
            </a:r>
            <a:r>
              <a:rPr lang="en-US" altLang="zh-CN" sz="3000" b="1" dirty="0" err="1">
                <a:solidFill>
                  <a:srgbClr val="FF0000"/>
                </a:solidFill>
                <a:cs typeface="+mn-ea"/>
                <a:sym typeface="+mn-lt"/>
              </a:rPr>
              <a:t>văn</a:t>
            </a:r>
            <a:r>
              <a:rPr lang="en-US" altLang="zh-CN" sz="3000" b="1" dirty="0">
                <a:solidFill>
                  <a:srgbClr val="FF0000"/>
                </a:solidFill>
                <a:cs typeface="+mn-ea"/>
                <a:sym typeface="+mn-lt"/>
              </a:rPr>
              <a:t> </a:t>
            </a:r>
            <a:r>
              <a:rPr lang="en-US" altLang="zh-CN" sz="3000" b="1" dirty="0" err="1">
                <a:solidFill>
                  <a:srgbClr val="FF0000"/>
                </a:solidFill>
                <a:cs typeface="+mn-ea"/>
                <a:sym typeface="+mn-lt"/>
              </a:rPr>
              <a:t>bản</a:t>
            </a:r>
            <a:r>
              <a:rPr lang="en-US" altLang="zh-CN" sz="3000" b="1" dirty="0">
                <a:solidFill>
                  <a:srgbClr val="FF0000"/>
                </a:solidFill>
                <a:cs typeface="+mn-ea"/>
                <a:sym typeface="+mn-lt"/>
              </a:rPr>
              <a:t> </a:t>
            </a:r>
            <a:r>
              <a:rPr lang="en-US" altLang="zh-CN" sz="3000" b="1" dirty="0" err="1">
                <a:solidFill>
                  <a:srgbClr val="FF0000"/>
                </a:solidFill>
                <a:cs typeface="+mn-ea"/>
                <a:sym typeface="+mn-lt"/>
              </a:rPr>
              <a:t>đọc</a:t>
            </a:r>
            <a:endParaRPr lang="en-US" sz="3000" b="1" dirty="0">
              <a:solidFill>
                <a:srgbClr val="FF0000"/>
              </a:solidFill>
              <a:cs typeface="+mn-ea"/>
              <a:sym typeface="+mn-lt"/>
            </a:endParaRPr>
          </a:p>
        </p:txBody>
      </p:sp>
    </p:spTree>
    <p:extLst>
      <p:ext uri="{BB962C8B-B14F-4D97-AF65-F5344CB8AC3E}">
        <p14:creationId xmlns:p14="http://schemas.microsoft.com/office/powerpoint/2010/main" val="78965018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Dơi, chim và họ nhà thú | Mầm Non Đô Thị Sài Đồ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8237" y="688411"/>
            <a:ext cx="2117873" cy="1058936"/>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2767927" y="6459517"/>
            <a:ext cx="9144000" cy="558536"/>
          </a:xfrm>
          <a:prstGeom prst="rect">
            <a:avLst/>
          </a:prstGeom>
        </p:spPr>
      </p:pic>
      <p:sp>
        <p:nvSpPr>
          <p:cNvPr id="11" name="TextBox 10"/>
          <p:cNvSpPr txBox="1"/>
          <p:nvPr/>
        </p:nvSpPr>
        <p:spPr>
          <a:xfrm>
            <a:off x="212221" y="444265"/>
            <a:ext cx="8931779" cy="784782"/>
          </a:xfrm>
          <a:prstGeom prst="rect">
            <a:avLst/>
          </a:prstGeom>
          <a:noFill/>
        </p:spPr>
        <p:txBody>
          <a:bodyPr wrap="square" lIns="91391" tIns="45696" rIns="91391" bIns="45696" rtlCol="0">
            <a:spAutoFit/>
          </a:bodyPr>
          <a:lstStyle/>
          <a:p>
            <a:pPr algn="just"/>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1. </a:t>
            </a:r>
            <a:r>
              <a:rPr lang="en-US" sz="225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ai</a:t>
            </a:r>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dành</a:t>
            </a:r>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ai</a:t>
            </a:r>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ounded Rectangle 14"/>
          <p:cNvSpPr/>
          <p:nvPr/>
        </p:nvSpPr>
        <p:spPr>
          <a:xfrm>
            <a:off x="876487" y="1889502"/>
            <a:ext cx="6692413" cy="76554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100" smtClean="0">
                <a:latin typeface="Arial-Rounded" panose="020B0500000000000000" pitchFamily="34" charset="0"/>
                <a:ea typeface="Arial-Rounded" panose="020B0500000000000000" pitchFamily="34" charset="0"/>
                <a:cs typeface="Arial-Rounded" panose="020B0500000000000000" pitchFamily="34" charset="0"/>
              </a:rPr>
              <a:t>Sáng</a:t>
            </a:r>
            <a:r>
              <a:rPr lang="en-US" sz="21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100" dirty="0">
                <a:latin typeface="Arial-Rounded" panose="020B0500000000000000" pitchFamily="34" charset="0"/>
                <a:ea typeface="Arial-Rounded" panose="020B0500000000000000" pitchFamily="34" charset="0"/>
                <a:cs typeface="Arial-Rounded" panose="020B0500000000000000" pitchFamily="34" charset="0"/>
              </a:rPr>
              <a:t>nay </a:t>
            </a:r>
            <a:r>
              <a:rPr lang="en-US" sz="2100" dirty="0" err="1">
                <a:latin typeface="Arial-Rounded" panose="020B0500000000000000" pitchFamily="34" charset="0"/>
                <a:ea typeface="Arial-Rounded" panose="020B0500000000000000" pitchFamily="34" charset="0"/>
                <a:cs typeface="Arial-Rounded" panose="020B0500000000000000" pitchFamily="34" charset="0"/>
              </a:rPr>
              <a:t>ngủ</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dậy</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em</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gì</a:t>
            </a:r>
            <a:r>
              <a:rPr lang="en-US" sz="21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AutoShape 2" descr="Album - Ảnh Chim Hoạt Hình - Free Transparent PNG Clipart Images Download"/>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pic>
        <p:nvPicPr>
          <p:cNvPr id="8198" name="Picture 6" descr="Linh Ruby (chipchip261841991) - Hồ sơ | Pintere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187" y="1052362"/>
            <a:ext cx="860273" cy="84617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4559084"/>
            <a:ext cx="9144000" cy="558536"/>
          </a:xfrm>
          <a:prstGeom prst="rect">
            <a:avLst/>
          </a:prstGeom>
        </p:spPr>
      </p:pic>
      <p:grpSp>
        <p:nvGrpSpPr>
          <p:cNvPr id="25" name="Group 24">
            <a:extLst>
              <a:ext uri="{FF2B5EF4-FFF2-40B4-BE49-F238E27FC236}">
                <a16:creationId xmlns:a16="http://schemas.microsoft.com/office/drawing/2014/main" xmlns="" id="{7A807A5E-B68A-410C-AB0D-1D86BD6E42C7}"/>
              </a:ext>
            </a:extLst>
          </p:cNvPr>
          <p:cNvGrpSpPr/>
          <p:nvPr/>
        </p:nvGrpSpPr>
        <p:grpSpPr>
          <a:xfrm>
            <a:off x="0" y="0"/>
            <a:ext cx="9144000" cy="276226"/>
            <a:chOff x="0" y="-127508"/>
            <a:chExt cx="12192000" cy="1361811"/>
          </a:xfrm>
        </p:grpSpPr>
        <p:sp>
          <p:nvSpPr>
            <p:cNvPr id="26"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30" name="Rounded Rectangle 29"/>
          <p:cNvSpPr/>
          <p:nvPr/>
        </p:nvSpPr>
        <p:spPr>
          <a:xfrm>
            <a:off x="762186" y="3201232"/>
            <a:ext cx="6692413" cy="76554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100" dirty="0" err="1" smtClean="0">
                <a:latin typeface="Arial-Rounded" panose="020B0500000000000000" pitchFamily="34" charset="0"/>
                <a:ea typeface="Arial-Rounded" panose="020B0500000000000000" pitchFamily="34" charset="0"/>
                <a:cs typeface="Arial-Rounded" panose="020B0500000000000000" pitchFamily="34" charset="0"/>
              </a:rPr>
              <a:t>Rồi</a:t>
            </a:r>
            <a:r>
              <a:rPr lang="en-US" sz="21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smtClean="0">
                <a:latin typeface="Arial-Rounded" panose="020B0500000000000000" pitchFamily="34" charset="0"/>
                <a:ea typeface="Arial-Rounded" panose="020B0500000000000000" pitchFamily="34" charset="0"/>
                <a:cs typeface="Arial-Rounded" panose="020B0500000000000000" pitchFamily="34" charset="0"/>
              </a:rPr>
              <a:t>gì</a:t>
            </a:r>
            <a:r>
              <a:rPr lang="en-US" sz="21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nữa</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050" name="Picture 2" descr="Tranh tô màu con cá, con chim, con ong, con bướm | Trường Mầm Non Hạnh Phúc"/>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87" b="100000" l="0" r="99667"/>
                    </a14:imgEffect>
                  </a14:imgLayer>
                </a14:imgProps>
              </a:ext>
              <a:ext uri="{28A0092B-C50C-407E-A947-70E740481C1C}">
                <a14:useLocalDpi xmlns:a14="http://schemas.microsoft.com/office/drawing/2010/main" val="0"/>
              </a:ext>
            </a:extLst>
          </a:blip>
          <a:srcRect/>
          <a:stretch>
            <a:fillRect/>
          </a:stretch>
        </p:blipFill>
        <p:spPr bwMode="auto">
          <a:xfrm>
            <a:off x="563413" y="2771625"/>
            <a:ext cx="778547" cy="10069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ọ Ong Mật Côn Trùng Phim Hoạt Hình Nhiếp Ảnh - hạnh phúc bee png tải về -  Miễn phí trong suốt Nghệ Thuật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77" b="100000" l="8111" r="90556">
                        <a14:foregroundMark x1="35889" y1="55192" x2="39333" y2="77115"/>
                        <a14:foregroundMark x1="38000" y1="59423" x2="42556" y2="73077"/>
                        <a14:foregroundMark x1="36000" y1="66346" x2="35000" y2="80577"/>
                        <a14:foregroundMark x1="62444" y1="19423" x2="73222" y2="19231"/>
                        <a14:foregroundMark x1="60556" y1="20000" x2="71000" y2="30385"/>
                        <a14:foregroundMark x1="73222" y1="20385" x2="65333" y2="33462"/>
                      </a14:backgroundRemoval>
                    </a14:imgEffect>
                  </a14:imgLayer>
                </a14:imgProps>
              </a:ext>
              <a:ext uri="{28A0092B-C50C-407E-A947-70E740481C1C}">
                <a14:useLocalDpi xmlns:a14="http://schemas.microsoft.com/office/drawing/2010/main" val="0"/>
              </a:ext>
            </a:extLst>
          </a:blip>
          <a:srcRect/>
          <a:stretch>
            <a:fillRect/>
          </a:stretch>
        </p:blipFill>
        <p:spPr bwMode="auto">
          <a:xfrm rot="3116386">
            <a:off x="6559589" y="3028335"/>
            <a:ext cx="1790019" cy="10342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23863" y="4205704"/>
            <a:ext cx="6400800" cy="415498"/>
          </a:xfrm>
          <a:prstGeom prst="rect">
            <a:avLst/>
          </a:prstGeom>
          <a:noFill/>
        </p:spPr>
        <p:txBody>
          <a:bodyPr wrap="square" rtlCol="0">
            <a:spAutoFit/>
          </a:bodyPr>
          <a:lstStyle/>
          <a:p>
            <a:r>
              <a:rPr lang="en-US" sz="21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Đây</a:t>
            </a:r>
            <a:r>
              <a:rPr lang="en-US" sz="21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là</a:t>
            </a:r>
            <a:r>
              <a:rPr lang="en-US" sz="21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1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sz="21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hỏi</a:t>
            </a:r>
            <a:r>
              <a:rPr lang="en-US" sz="21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1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sz="21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dành</a:t>
            </a:r>
            <a:r>
              <a:rPr lang="en-US" sz="21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sz="21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Quang</a:t>
            </a:r>
            <a:r>
              <a:rPr lang="en-US" sz="21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Right Arrow 3"/>
          <p:cNvSpPr/>
          <p:nvPr/>
        </p:nvSpPr>
        <p:spPr>
          <a:xfrm>
            <a:off x="1281491" y="4279327"/>
            <a:ext cx="581025" cy="283863"/>
          </a:xfrm>
          <a:prstGeom prst="rightArrow">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0070C0"/>
              </a:solidFill>
            </a:endParaRPr>
          </a:p>
        </p:txBody>
      </p:sp>
    </p:spTree>
    <p:extLst>
      <p:ext uri="{BB962C8B-B14F-4D97-AF65-F5344CB8AC3E}">
        <p14:creationId xmlns:p14="http://schemas.microsoft.com/office/powerpoint/2010/main" val="192576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198"/>
                                        </p:tgtEl>
                                        <p:attrNameLst>
                                          <p:attrName>style.visibility</p:attrName>
                                        </p:attrNameLst>
                                      </p:cBhvr>
                                      <p:to>
                                        <p:strVal val="visible"/>
                                      </p:to>
                                    </p:set>
                                    <p:animEffect transition="in" filter="fade">
                                      <p:cBhvr>
                                        <p:cTn id="17" dur="1000"/>
                                        <p:tgtEl>
                                          <p:spTgt spid="8198"/>
                                        </p:tgtEl>
                                      </p:cBhvr>
                                    </p:animEffect>
                                    <p:anim calcmode="lin" valueType="num">
                                      <p:cBhvr>
                                        <p:cTn id="18" dur="1000" fill="hold"/>
                                        <p:tgtEl>
                                          <p:spTgt spid="8198"/>
                                        </p:tgtEl>
                                        <p:attrNameLst>
                                          <p:attrName>ppt_x</p:attrName>
                                        </p:attrNameLst>
                                      </p:cBhvr>
                                      <p:tavLst>
                                        <p:tav tm="0">
                                          <p:val>
                                            <p:strVal val="#ppt_x"/>
                                          </p:val>
                                        </p:tav>
                                        <p:tav tm="100000">
                                          <p:val>
                                            <p:strVal val="#ppt_x"/>
                                          </p:val>
                                        </p:tav>
                                      </p:tavLst>
                                    </p:anim>
                                    <p:anim calcmode="lin" valueType="num">
                                      <p:cBhvr>
                                        <p:cTn id="19" dur="1000" fill="hold"/>
                                        <p:tgtEl>
                                          <p:spTgt spid="819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1000"/>
                                        <p:tgtEl>
                                          <p:spTgt spid="2050"/>
                                        </p:tgtEl>
                                      </p:cBhvr>
                                    </p:animEffect>
                                    <p:anim calcmode="lin" valueType="num">
                                      <p:cBhvr>
                                        <p:cTn id="25" dur="1000" fill="hold"/>
                                        <p:tgtEl>
                                          <p:spTgt spid="2050"/>
                                        </p:tgtEl>
                                        <p:attrNameLst>
                                          <p:attrName>ppt_x</p:attrName>
                                        </p:attrNameLst>
                                      </p:cBhvr>
                                      <p:tavLst>
                                        <p:tav tm="0">
                                          <p:val>
                                            <p:strVal val="#ppt_x"/>
                                          </p:val>
                                        </p:tav>
                                        <p:tav tm="100000">
                                          <p:val>
                                            <p:strVal val="#ppt_x"/>
                                          </p:val>
                                        </p:tav>
                                      </p:tavLst>
                                    </p:anim>
                                    <p:anim calcmode="lin" valueType="num">
                                      <p:cBhvr>
                                        <p:cTn id="26" dur="1000" fill="hold"/>
                                        <p:tgtEl>
                                          <p:spTgt spid="205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1000" fill="hold"/>
                                        <p:tgtEl>
                                          <p:spTgt spid="3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fade">
                                      <p:cBhvr>
                                        <p:cTn id="34" dur="1000"/>
                                        <p:tgtEl>
                                          <p:spTgt spid="2052"/>
                                        </p:tgtEl>
                                      </p:cBhvr>
                                    </p:animEffect>
                                    <p:anim calcmode="lin" valueType="num">
                                      <p:cBhvr>
                                        <p:cTn id="35" dur="1000" fill="hold"/>
                                        <p:tgtEl>
                                          <p:spTgt spid="2052"/>
                                        </p:tgtEl>
                                        <p:attrNameLst>
                                          <p:attrName>ppt_x</p:attrName>
                                        </p:attrNameLst>
                                      </p:cBhvr>
                                      <p:tavLst>
                                        <p:tav tm="0">
                                          <p:val>
                                            <p:strVal val="#ppt_x"/>
                                          </p:val>
                                        </p:tav>
                                        <p:tav tm="100000">
                                          <p:val>
                                            <p:strVal val="#ppt_x"/>
                                          </p:val>
                                        </p:tav>
                                      </p:tavLst>
                                    </p:anim>
                                    <p:anim calcmode="lin" valueType="num">
                                      <p:cBhvr>
                                        <p:cTn id="3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left)">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30" grpId="0" animBg="1"/>
      <p:bldP spid="3" grpId="0"/>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p:cNvPicPr>
            <a:picLocks noChangeAspect="1"/>
          </p:cNvPicPr>
          <p:nvPr/>
        </p:nvPicPr>
        <p:blipFill rotWithShape="1">
          <a:blip r:embed="rId2" cstate="print">
            <a:extLst>
              <a:ext uri="{28A0092B-C50C-407E-A947-70E740481C1C}">
                <a14:useLocalDpi xmlns:a14="http://schemas.microsoft.com/office/drawing/2010/main" val="0"/>
              </a:ext>
            </a:extLst>
          </a:blip>
          <a:srcRect l="27294" t="7312" r="32213" b="28914"/>
          <a:stretch>
            <a:fillRect/>
          </a:stretch>
        </p:blipFill>
        <p:spPr>
          <a:xfrm>
            <a:off x="8189025" y="276227"/>
            <a:ext cx="954975" cy="1418279"/>
          </a:xfrm>
          <a:prstGeom prst="rect">
            <a:avLst/>
          </a:prstGeom>
        </p:spPr>
      </p:pic>
      <p:pic>
        <p:nvPicPr>
          <p:cNvPr id="7"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4581526"/>
            <a:ext cx="9144000" cy="558536"/>
          </a:xfrm>
          <a:prstGeom prst="rect">
            <a:avLst/>
          </a:prstGeom>
        </p:spPr>
      </p:pic>
      <p:grpSp>
        <p:nvGrpSpPr>
          <p:cNvPr id="8" name="Group 7">
            <a:extLst>
              <a:ext uri="{FF2B5EF4-FFF2-40B4-BE49-F238E27FC236}">
                <a16:creationId xmlns:a16="http://schemas.microsoft.com/office/drawing/2014/main" xmlns="" id="{7A807A5E-B68A-410C-AB0D-1D86BD6E42C7}"/>
              </a:ext>
            </a:extLst>
          </p:cNvPr>
          <p:cNvGrpSpPr/>
          <p:nvPr/>
        </p:nvGrpSpPr>
        <p:grpSpPr>
          <a:xfrm>
            <a:off x="0" y="0"/>
            <a:ext cx="9144000" cy="276226"/>
            <a:chOff x="0" y="-127508"/>
            <a:chExt cx="12192000" cy="1361811"/>
          </a:xfrm>
        </p:grpSpPr>
        <p:sp>
          <p:nvSpPr>
            <p:cNvPr id="9"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1" name="TextBox 10"/>
          <p:cNvSpPr txBox="1"/>
          <p:nvPr/>
        </p:nvSpPr>
        <p:spPr>
          <a:xfrm>
            <a:off x="158125" y="416317"/>
            <a:ext cx="8081000" cy="784782"/>
          </a:xfrm>
          <a:prstGeom prst="rect">
            <a:avLst/>
          </a:prstGeom>
          <a:noFill/>
        </p:spPr>
        <p:txBody>
          <a:bodyPr wrap="square" lIns="91391" tIns="45696" rIns="91391" bIns="45696" rtlCol="0">
            <a:spAutoFit/>
          </a:bodyPr>
          <a:lstStyle/>
          <a:p>
            <a:pPr algn="just"/>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2. </a:t>
            </a:r>
            <a:r>
              <a:rPr lang="en-US" sz="225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Đóng</a:t>
            </a:r>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vai</a:t>
            </a:r>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Quang</a:t>
            </a:r>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đáp</a:t>
            </a:r>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khen</a:t>
            </a:r>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Quang</a:t>
            </a:r>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tự</a:t>
            </a:r>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tin </a:t>
            </a:r>
            <a:r>
              <a:rPr lang="en-US" sz="225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hơn</a:t>
            </a:r>
            <a:r>
              <a:rPr lang="en-US" sz="225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4" name="Picture 1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7791">
                        <a14:foregroundMark x1="5581" y1="38041" x2="81047" y2="92816"/>
                        <a14:foregroundMark x1="34651" y1="24163" x2="34651" y2="32000"/>
                        <a14:foregroundMark x1="51395" y1="26776" x2="57558" y2="29388"/>
                        <a14:foregroundMark x1="53256" y1="58531" x2="97791" y2="34612"/>
                        <a14:foregroundMark x1="50814" y1="46776" x2="50116" y2="50694"/>
                        <a14:foregroundMark x1="39651" y1="48082" x2="48953" y2="54122"/>
                        <a14:foregroundMark x1="49535" y1="90612" x2="49535" y2="96327"/>
                        <a14:foregroundMark x1="48256" y1="91102" x2="34651" y2="95837"/>
                      </a14:backgroundRemoval>
                    </a14:imgEffect>
                  </a14:imgLayer>
                </a14:imgProps>
              </a:ext>
              <a:ext uri="{28A0092B-C50C-407E-A947-70E740481C1C}">
                <a14:useLocalDpi xmlns:a14="http://schemas.microsoft.com/office/drawing/2010/main" val="0"/>
              </a:ext>
            </a:extLst>
          </a:blip>
          <a:stretch>
            <a:fillRect/>
          </a:stretch>
        </p:blipFill>
        <p:spPr>
          <a:xfrm>
            <a:off x="7477862" y="2925119"/>
            <a:ext cx="1422326" cy="2025988"/>
          </a:xfrm>
          <a:prstGeom prst="rect">
            <a:avLst/>
          </a:prstGeom>
        </p:spPr>
      </p:pic>
      <p:pic>
        <p:nvPicPr>
          <p:cNvPr id="15" name="Picture 14"/>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31" b="100000" l="409" r="98636">
                        <a14:foregroundMark x1="10778" y1="16793" x2="34106" y2="81313"/>
                        <a14:foregroundMark x1="13779" y1="19949" x2="37108" y2="19192"/>
                        <a14:foregroundMark x1="9550" y1="46591" x2="47885" y2="42677"/>
                        <a14:foregroundMark x1="23329" y1="47727" x2="21692" y2="58081"/>
                        <a14:foregroundMark x1="18690" y1="47348" x2="14598" y2="55051"/>
                        <a14:foregroundMark x1="24966" y1="46970" x2="22510" y2="59975"/>
                        <a14:foregroundMark x1="75443" y1="50000" x2="91269" y2="44949"/>
                        <a14:foregroundMark x1="52524" y1="41162" x2="64939" y2="47348"/>
                        <a14:foregroundMark x1="68759" y1="68939" x2="68349" y2="79672"/>
                        <a14:foregroundMark x1="64939" y1="39141" x2="73806" y2="38763"/>
                        <a14:foregroundMark x1="27967" y1="37626" x2="34516" y2="38384"/>
                      </a14:backgroundRemoval>
                    </a14:imgEffect>
                  </a14:imgLayer>
                </a14:imgProps>
              </a:ext>
              <a:ext uri="{28A0092B-C50C-407E-A947-70E740481C1C}">
                <a14:useLocalDpi xmlns:a14="http://schemas.microsoft.com/office/drawing/2010/main" val="0"/>
              </a:ext>
            </a:extLst>
          </a:blip>
          <a:srcRect l="-3333" t="6164" r="3333" b="14170"/>
          <a:stretch/>
        </p:blipFill>
        <p:spPr>
          <a:xfrm>
            <a:off x="-104775" y="2925119"/>
            <a:ext cx="2609850" cy="2261870"/>
          </a:xfrm>
          <a:prstGeom prst="rect">
            <a:avLst/>
          </a:prstGeom>
        </p:spPr>
      </p:pic>
      <p:sp>
        <p:nvSpPr>
          <p:cNvPr id="16" name="Cloud Callout 15"/>
          <p:cNvSpPr/>
          <p:nvPr/>
        </p:nvSpPr>
        <p:spPr>
          <a:xfrm>
            <a:off x="447676" y="1613912"/>
            <a:ext cx="3352800" cy="967365"/>
          </a:xfrm>
          <a:prstGeom prst="cloudCallout">
            <a:avLst>
              <a:gd name="adj1" fmla="val -38884"/>
              <a:gd name="adj2" fmla="val 9400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1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giỏi</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thật</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đấy</a:t>
            </a:r>
            <a:r>
              <a:rPr lang="en-US" sz="21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7" name="Cloud Callout 16"/>
          <p:cNvSpPr/>
          <p:nvPr/>
        </p:nvSpPr>
        <p:spPr>
          <a:xfrm>
            <a:off x="5003101" y="1613233"/>
            <a:ext cx="3185924" cy="967365"/>
          </a:xfrm>
          <a:prstGeom prst="cloudCallout">
            <a:avLst>
              <a:gd name="adj1" fmla="val 48564"/>
              <a:gd name="adj2" fmla="val 8022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100" dirty="0" err="1">
                <a:latin typeface="Arial-Rounded" panose="020B0500000000000000" pitchFamily="34" charset="0"/>
                <a:ea typeface="Arial-Rounded" panose="020B0500000000000000" pitchFamily="34" charset="0"/>
                <a:cs typeface="Arial-Rounded" panose="020B0500000000000000" pitchFamily="34" charset="0"/>
              </a:rPr>
              <a:t>Tớ</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ơn</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1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Cloud Callout 17"/>
          <p:cNvSpPr/>
          <p:nvPr/>
        </p:nvSpPr>
        <p:spPr>
          <a:xfrm>
            <a:off x="1247776" y="1375886"/>
            <a:ext cx="3755324" cy="967365"/>
          </a:xfrm>
          <a:prstGeom prst="cloudCallout">
            <a:avLst>
              <a:gd name="adj1" fmla="val -34826"/>
              <a:gd name="adj2" fmla="val 12157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1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trình</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bày</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tốt</a:t>
            </a:r>
            <a:r>
              <a:rPr lang="en-US" sz="21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Cloud Callout 18"/>
          <p:cNvSpPr/>
          <p:nvPr/>
        </p:nvSpPr>
        <p:spPr>
          <a:xfrm>
            <a:off x="4198626" y="1768799"/>
            <a:ext cx="3521774" cy="967365"/>
          </a:xfrm>
          <a:prstGeom prst="cloudCallout">
            <a:avLst>
              <a:gd name="adj1" fmla="val 48294"/>
              <a:gd name="adj2" fmla="val 9893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1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ơn</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sẽ</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cố</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gắng</a:t>
            </a:r>
            <a:r>
              <a:rPr lang="en-US" sz="2100" dirty="0">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latin typeface="Arial-Rounded" panose="020B0500000000000000" pitchFamily="34" charset="0"/>
                <a:ea typeface="Arial-Rounded" panose="020B0500000000000000" pitchFamily="34" charset="0"/>
                <a:cs typeface="Arial-Rounded" panose="020B0500000000000000" pitchFamily="34" charset="0"/>
              </a:rPr>
              <a:t>hơn</a:t>
            </a:r>
            <a:r>
              <a:rPr lang="en-US" sz="21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60941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xit" presetSubtype="0" fill="hold" grpId="1" nodeType="clickEffect">
                                  <p:stCondLst>
                                    <p:cond delay="0"/>
                                  </p:stCondLst>
                                  <p:childTnLst>
                                    <p:animEffect transition="out" filter="fade">
                                      <p:cBhvr>
                                        <p:cTn id="28" dur="1000"/>
                                        <p:tgtEl>
                                          <p:spTgt spid="16"/>
                                        </p:tgtEl>
                                      </p:cBhvr>
                                    </p:animEffect>
                                    <p:anim calcmode="lin" valueType="num">
                                      <p:cBhvr>
                                        <p:cTn id="29" dur="1000"/>
                                        <p:tgtEl>
                                          <p:spTgt spid="16"/>
                                        </p:tgtEl>
                                        <p:attrNameLst>
                                          <p:attrName>ppt_x</p:attrName>
                                        </p:attrNameLst>
                                      </p:cBhvr>
                                      <p:tavLst>
                                        <p:tav tm="0">
                                          <p:val>
                                            <p:strVal val="ppt_x"/>
                                          </p:val>
                                        </p:tav>
                                        <p:tav tm="100000">
                                          <p:val>
                                            <p:strVal val="ppt_x"/>
                                          </p:val>
                                        </p:tav>
                                      </p:tavLst>
                                    </p:anim>
                                    <p:anim calcmode="lin" valueType="num">
                                      <p:cBhvr>
                                        <p:cTn id="30" dur="1000"/>
                                        <p:tgtEl>
                                          <p:spTgt spid="16"/>
                                        </p:tgtEl>
                                        <p:attrNameLst>
                                          <p:attrName>ppt_y</p:attrName>
                                        </p:attrNameLst>
                                      </p:cBhvr>
                                      <p:tavLst>
                                        <p:tav tm="0">
                                          <p:val>
                                            <p:strVal val="ppt_y"/>
                                          </p:val>
                                        </p:tav>
                                        <p:tav tm="100000">
                                          <p:val>
                                            <p:strVal val="ppt_y+.1"/>
                                          </p:val>
                                        </p:tav>
                                      </p:tavLst>
                                    </p:anim>
                                    <p:set>
                                      <p:cBhvr>
                                        <p:cTn id="31" dur="1" fill="hold">
                                          <p:stCondLst>
                                            <p:cond delay="999"/>
                                          </p:stCondLst>
                                        </p:cTn>
                                        <p:tgtEl>
                                          <p:spTgt spid="16"/>
                                        </p:tgtEl>
                                        <p:attrNameLst>
                                          <p:attrName>style.visibility</p:attrName>
                                        </p:attrNameLst>
                                      </p:cBhvr>
                                      <p:to>
                                        <p:strVal val="hidden"/>
                                      </p:to>
                                    </p:set>
                                  </p:childTnLst>
                                </p:cTn>
                              </p:par>
                              <p:par>
                                <p:cTn id="32" presetID="42" presetClass="exit" presetSubtype="0" fill="hold" grpId="1" nodeType="withEffect">
                                  <p:stCondLst>
                                    <p:cond delay="0"/>
                                  </p:stCondLst>
                                  <p:childTnLst>
                                    <p:animEffect transition="out" filter="fade">
                                      <p:cBhvr>
                                        <p:cTn id="33" dur="1000"/>
                                        <p:tgtEl>
                                          <p:spTgt spid="17"/>
                                        </p:tgtEl>
                                      </p:cBhvr>
                                    </p:animEffect>
                                    <p:anim calcmode="lin" valueType="num">
                                      <p:cBhvr>
                                        <p:cTn id="34" dur="1000"/>
                                        <p:tgtEl>
                                          <p:spTgt spid="17"/>
                                        </p:tgtEl>
                                        <p:attrNameLst>
                                          <p:attrName>ppt_x</p:attrName>
                                        </p:attrNameLst>
                                      </p:cBhvr>
                                      <p:tavLst>
                                        <p:tav tm="0">
                                          <p:val>
                                            <p:strVal val="ppt_x"/>
                                          </p:val>
                                        </p:tav>
                                        <p:tav tm="100000">
                                          <p:val>
                                            <p:strVal val="ppt_x"/>
                                          </p:val>
                                        </p:tav>
                                      </p:tavLst>
                                    </p:anim>
                                    <p:anim calcmode="lin" valueType="num">
                                      <p:cBhvr>
                                        <p:cTn id="35" dur="1000"/>
                                        <p:tgtEl>
                                          <p:spTgt spid="17"/>
                                        </p:tgtEl>
                                        <p:attrNameLst>
                                          <p:attrName>ppt_y</p:attrName>
                                        </p:attrNameLst>
                                      </p:cBhvr>
                                      <p:tavLst>
                                        <p:tav tm="0">
                                          <p:val>
                                            <p:strVal val="ppt_y"/>
                                          </p:val>
                                        </p:tav>
                                        <p:tav tm="100000">
                                          <p:val>
                                            <p:strVal val="ppt_y+.1"/>
                                          </p:val>
                                        </p:tav>
                                      </p:tavLst>
                                    </p:anim>
                                    <p:set>
                                      <p:cBhvr>
                                        <p:cTn id="36" dur="1" fill="hold">
                                          <p:stCondLst>
                                            <p:cond delay="999"/>
                                          </p:stCondLst>
                                        </p:cTn>
                                        <p:tgtEl>
                                          <p:spTgt spid="1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xit" presetSubtype="0" fill="hold" grpId="1" nodeType="clickEffect">
                                  <p:stCondLst>
                                    <p:cond delay="0"/>
                                  </p:stCondLst>
                                  <p:childTnLst>
                                    <p:animEffect transition="out" filter="fade">
                                      <p:cBhvr>
                                        <p:cTn id="47" dur="1000"/>
                                        <p:tgtEl>
                                          <p:spTgt spid="18"/>
                                        </p:tgtEl>
                                      </p:cBhvr>
                                    </p:animEffect>
                                    <p:anim calcmode="lin" valueType="num">
                                      <p:cBhvr>
                                        <p:cTn id="48" dur="1000"/>
                                        <p:tgtEl>
                                          <p:spTgt spid="18"/>
                                        </p:tgtEl>
                                        <p:attrNameLst>
                                          <p:attrName>ppt_x</p:attrName>
                                        </p:attrNameLst>
                                      </p:cBhvr>
                                      <p:tavLst>
                                        <p:tav tm="0">
                                          <p:val>
                                            <p:strVal val="ppt_x"/>
                                          </p:val>
                                        </p:tav>
                                        <p:tav tm="100000">
                                          <p:val>
                                            <p:strVal val="ppt_x"/>
                                          </p:val>
                                        </p:tav>
                                      </p:tavLst>
                                    </p:anim>
                                    <p:anim calcmode="lin" valueType="num">
                                      <p:cBhvr>
                                        <p:cTn id="49" dur="1000"/>
                                        <p:tgtEl>
                                          <p:spTgt spid="18"/>
                                        </p:tgtEl>
                                        <p:attrNameLst>
                                          <p:attrName>ppt_y</p:attrName>
                                        </p:attrNameLst>
                                      </p:cBhvr>
                                      <p:tavLst>
                                        <p:tav tm="0">
                                          <p:val>
                                            <p:strVal val="ppt_y"/>
                                          </p:val>
                                        </p:tav>
                                        <p:tav tm="100000">
                                          <p:val>
                                            <p:strVal val="ppt_y+.1"/>
                                          </p:val>
                                        </p:tav>
                                      </p:tavLst>
                                    </p:anim>
                                    <p:set>
                                      <p:cBhvr>
                                        <p:cTn id="50" dur="1" fill="hold">
                                          <p:stCondLst>
                                            <p:cond delay="999"/>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xit" presetSubtype="0" fill="hold" grpId="1" nodeType="clickEffect">
                                  <p:stCondLst>
                                    <p:cond delay="0"/>
                                  </p:stCondLst>
                                  <p:childTnLst>
                                    <p:animEffect transition="out" filter="fade">
                                      <p:cBhvr>
                                        <p:cTn id="61" dur="1000"/>
                                        <p:tgtEl>
                                          <p:spTgt spid="19"/>
                                        </p:tgtEl>
                                      </p:cBhvr>
                                    </p:animEffect>
                                    <p:anim calcmode="lin" valueType="num">
                                      <p:cBhvr>
                                        <p:cTn id="62" dur="1000"/>
                                        <p:tgtEl>
                                          <p:spTgt spid="19"/>
                                        </p:tgtEl>
                                        <p:attrNameLst>
                                          <p:attrName>ppt_x</p:attrName>
                                        </p:attrNameLst>
                                      </p:cBhvr>
                                      <p:tavLst>
                                        <p:tav tm="0">
                                          <p:val>
                                            <p:strVal val="ppt_x"/>
                                          </p:val>
                                        </p:tav>
                                        <p:tav tm="100000">
                                          <p:val>
                                            <p:strVal val="ppt_x"/>
                                          </p:val>
                                        </p:tav>
                                      </p:tavLst>
                                    </p:anim>
                                    <p:anim calcmode="lin" valueType="num">
                                      <p:cBhvr>
                                        <p:cTn id="63" dur="1000"/>
                                        <p:tgtEl>
                                          <p:spTgt spid="19"/>
                                        </p:tgtEl>
                                        <p:attrNameLst>
                                          <p:attrName>ppt_y</p:attrName>
                                        </p:attrNameLst>
                                      </p:cBhvr>
                                      <p:tavLst>
                                        <p:tav tm="0">
                                          <p:val>
                                            <p:strVal val="ppt_y"/>
                                          </p:val>
                                        </p:tav>
                                        <p:tav tm="100000">
                                          <p:val>
                                            <p:strVal val="ppt_y+.1"/>
                                          </p:val>
                                        </p:tav>
                                      </p:tavLst>
                                    </p:anim>
                                    <p:set>
                                      <p:cBhvr>
                                        <p:cTn id="64"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90"/>
        <p:cNvGrpSpPr/>
        <p:nvPr/>
      </p:nvGrpSpPr>
      <p:grpSpPr>
        <a:xfrm>
          <a:off x="0" y="0"/>
          <a:ext cx="0" cy="0"/>
          <a:chOff x="0" y="0"/>
          <a:chExt cx="0" cy="0"/>
        </a:xfrm>
      </p:grpSpPr>
      <p:sp>
        <p:nvSpPr>
          <p:cNvPr id="3" name="Rectangle 2">
            <a:extLst>
              <a:ext uri="{FF2B5EF4-FFF2-40B4-BE49-F238E27FC236}">
                <a16:creationId xmlns:a16="http://schemas.microsoft.com/office/drawing/2014/main" xmlns="" id="{344AB88F-3A6B-44F3-A7AE-A3AB23060D0C}"/>
              </a:ext>
            </a:extLst>
          </p:cNvPr>
          <p:cNvSpPr/>
          <p:nvPr/>
        </p:nvSpPr>
        <p:spPr>
          <a:xfrm>
            <a:off x="329610" y="977266"/>
            <a:ext cx="5401338" cy="3188969"/>
          </a:xfrm>
          <a:prstGeom prst="rect">
            <a:avLst/>
          </a:prstGeom>
          <a:noFill/>
          <a:ln>
            <a:noFill/>
          </a:ln>
        </p:spPr>
        <p:txBody>
          <a:bodyPr spcFirstLastPara="1" wrap="square" lIns="91425" tIns="91425" rIns="91425" bIns="91425" anchor="ctr" anchorCtr="0">
            <a:noAutofit/>
          </a:bodyPr>
          <a:lstStyle/>
          <a:p>
            <a:pPr algn="ctr">
              <a:lnSpc>
                <a:spcPct val="150000"/>
              </a:lnSpc>
              <a:buClr>
                <a:schemeClr val="dk1"/>
              </a:buClr>
              <a:buSzPts val="5200"/>
            </a:pPr>
            <a:r>
              <a:rPr lang="en-GB" sz="6000" b="1" spc="10" dirty="0">
                <a:solidFill>
                  <a:schemeClr val="dk1"/>
                </a:solidFill>
                <a:latin typeface="Phatdiem" pitchFamily="2" charset="0"/>
                <a:ea typeface="Arial-Rounded" panose="020B0500000000000000" pitchFamily="34" charset="0"/>
                <a:cs typeface="Arial-Rounded" panose="020B0500000000000000" pitchFamily="34" charset="0"/>
              </a:rPr>
              <a:t>HOẠT ĐỘNG TIẾP NỐI</a:t>
            </a:r>
          </a:p>
        </p:txBody>
      </p:sp>
      <p:grpSp>
        <p:nvGrpSpPr>
          <p:cNvPr id="9" name="Group 8"/>
          <p:cNvGrpSpPr/>
          <p:nvPr/>
        </p:nvGrpSpPr>
        <p:grpSpPr>
          <a:xfrm>
            <a:off x="0" y="65410"/>
            <a:ext cx="9144000" cy="4998007"/>
            <a:chOff x="0" y="0"/>
            <a:chExt cx="9144000" cy="5132867"/>
          </a:xfrm>
        </p:grpSpPr>
        <p:cxnSp>
          <p:nvCxnSpPr>
            <p:cNvPr id="10" name="Straight Connector 9"/>
            <p:cNvCxnSpPr/>
            <p:nvPr/>
          </p:nvCxnSpPr>
          <p:spPr>
            <a:xfrm>
              <a:off x="0" y="0"/>
              <a:ext cx="9144000" cy="0"/>
            </a:xfrm>
            <a:prstGeom prst="line">
              <a:avLst/>
            </a:prstGeom>
            <a:ln w="1270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5132867"/>
              <a:ext cx="9144000" cy="0"/>
            </a:xfrm>
            <a:prstGeom prst="line">
              <a:avLst/>
            </a:prstGeom>
            <a:ln w="127000">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xmlns="" id="{3DC8453C-C512-4489-80A2-2910095B8E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1480" y="2976914"/>
            <a:ext cx="2952520" cy="2166585"/>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5">
            <a:extLst>
              <a:ext uri="{FF2B5EF4-FFF2-40B4-BE49-F238E27FC236}">
                <a16:creationId xmlns:a16="http://schemas.microsoft.com/office/drawing/2014/main" xmlns="" id="{32E29622-6938-4F27-BA2F-8E57C68A0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79" y="-215824"/>
            <a:ext cx="8074574" cy="5028311"/>
          </a:xfrm>
          <a:prstGeom prst="rect">
            <a:avLst/>
          </a:prstGeom>
        </p:spPr>
      </p:pic>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4581526"/>
            <a:ext cx="9144000" cy="558536"/>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9144000" cy="276226"/>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pic>
        <p:nvPicPr>
          <p:cNvPr id="7" name="图片 39">
            <a:extLst>
              <a:ext uri="{FF2B5EF4-FFF2-40B4-BE49-F238E27FC236}">
                <a16:creationId xmlns:a16="http://schemas.microsoft.com/office/drawing/2014/main" xmlns="" id="{B6A43CE9-BBC5-4E98-BF98-A297DCD679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21860">
            <a:off x="1229667" y="653244"/>
            <a:ext cx="2148294" cy="1817788"/>
          </a:xfrm>
          <a:prstGeom prst="rect">
            <a:avLst/>
          </a:prstGeom>
        </p:spPr>
      </p:pic>
      <p:sp>
        <p:nvSpPr>
          <p:cNvPr id="11" name="TextBox 10">
            <a:extLst>
              <a:ext uri="{FF2B5EF4-FFF2-40B4-BE49-F238E27FC236}">
                <a16:creationId xmlns:a16="http://schemas.microsoft.com/office/drawing/2014/main" xmlns="" id="{3C722568-5BEC-4CC9-9200-292359A25631}"/>
              </a:ext>
            </a:extLst>
          </p:cNvPr>
          <p:cNvSpPr txBox="1"/>
          <p:nvPr/>
        </p:nvSpPr>
        <p:spPr>
          <a:xfrm>
            <a:off x="1782556" y="2045925"/>
            <a:ext cx="5724860" cy="1200329"/>
          </a:xfrm>
          <a:prstGeom prst="rect">
            <a:avLst/>
          </a:prstGeom>
          <a:noFill/>
        </p:spPr>
        <p:txBody>
          <a:bodyPr wrap="square" rtlCol="0">
            <a:spAutoFit/>
          </a:bodyPr>
          <a:lstStyle/>
          <a:p>
            <a:pPr algn="ctr">
              <a:lnSpc>
                <a:spcPct val="150000"/>
              </a:lnSpc>
            </a:pPr>
            <a:r>
              <a:rPr lang="en-US" sz="2400" dirty="0" err="1">
                <a:solidFill>
                  <a:srgbClr val="FF0000"/>
                </a:solidFill>
                <a:latin typeface="iCiel Crocante" panose="02000000000000000000" pitchFamily="2" charset="0"/>
              </a:rPr>
              <a:t>Tạm</a:t>
            </a:r>
            <a:r>
              <a:rPr lang="en-US" sz="2400" dirty="0">
                <a:solidFill>
                  <a:srgbClr val="FF0000"/>
                </a:solidFill>
                <a:latin typeface="iCiel Crocante" panose="02000000000000000000" pitchFamily="2" charset="0"/>
              </a:rPr>
              <a:t> </a:t>
            </a:r>
            <a:r>
              <a:rPr lang="en-US" sz="2400" dirty="0" err="1">
                <a:solidFill>
                  <a:srgbClr val="FF0000"/>
                </a:solidFill>
                <a:latin typeface="iCiel Crocante" panose="02000000000000000000" pitchFamily="2" charset="0"/>
              </a:rPr>
              <a:t>biệt</a:t>
            </a:r>
            <a:r>
              <a:rPr lang="en-US" sz="2400" dirty="0">
                <a:solidFill>
                  <a:srgbClr val="FF0000"/>
                </a:solidFill>
                <a:latin typeface="iCiel Crocante" panose="02000000000000000000" pitchFamily="2" charset="0"/>
              </a:rPr>
              <a:t> </a:t>
            </a:r>
            <a:r>
              <a:rPr lang="en-US" sz="2400" dirty="0" err="1">
                <a:solidFill>
                  <a:srgbClr val="FF0000"/>
                </a:solidFill>
                <a:latin typeface="iCiel Crocante" panose="02000000000000000000" pitchFamily="2" charset="0"/>
              </a:rPr>
              <a:t>và</a:t>
            </a:r>
            <a:r>
              <a:rPr lang="en-US" sz="2400" dirty="0">
                <a:solidFill>
                  <a:srgbClr val="FF0000"/>
                </a:solidFill>
                <a:latin typeface="iCiel Crocante" panose="02000000000000000000" pitchFamily="2" charset="0"/>
              </a:rPr>
              <a:t> </a:t>
            </a:r>
            <a:r>
              <a:rPr lang="en-US" sz="2400" dirty="0" err="1">
                <a:solidFill>
                  <a:srgbClr val="FF0000"/>
                </a:solidFill>
                <a:latin typeface="iCiel Crocante" panose="02000000000000000000" pitchFamily="2" charset="0"/>
              </a:rPr>
              <a:t>hẹn</a:t>
            </a:r>
            <a:r>
              <a:rPr lang="en-US" sz="2400" dirty="0">
                <a:solidFill>
                  <a:srgbClr val="FF0000"/>
                </a:solidFill>
                <a:latin typeface="iCiel Crocante" panose="02000000000000000000" pitchFamily="2" charset="0"/>
              </a:rPr>
              <a:t> </a:t>
            </a:r>
            <a:r>
              <a:rPr lang="en-US" sz="2400" dirty="0" err="1">
                <a:solidFill>
                  <a:srgbClr val="FF0000"/>
                </a:solidFill>
                <a:latin typeface="iCiel Crocante" panose="02000000000000000000" pitchFamily="2" charset="0"/>
              </a:rPr>
              <a:t>gặp</a:t>
            </a:r>
            <a:r>
              <a:rPr lang="en-US" sz="2400" dirty="0">
                <a:solidFill>
                  <a:srgbClr val="FF0000"/>
                </a:solidFill>
                <a:latin typeface="iCiel Crocante" panose="02000000000000000000" pitchFamily="2" charset="0"/>
              </a:rPr>
              <a:t> </a:t>
            </a:r>
            <a:r>
              <a:rPr lang="en-US" sz="2400" dirty="0" err="1">
                <a:solidFill>
                  <a:srgbClr val="FF0000"/>
                </a:solidFill>
                <a:latin typeface="iCiel Crocante" panose="02000000000000000000" pitchFamily="2" charset="0"/>
              </a:rPr>
              <a:t>lại</a:t>
            </a:r>
            <a:r>
              <a:rPr lang="en-US" sz="2400" dirty="0">
                <a:solidFill>
                  <a:srgbClr val="FF0000"/>
                </a:solidFill>
                <a:latin typeface="iCiel Crocante" panose="02000000000000000000" pitchFamily="2" charset="0"/>
              </a:rPr>
              <a:t> </a:t>
            </a:r>
          </a:p>
          <a:p>
            <a:pPr algn="ctr">
              <a:lnSpc>
                <a:spcPct val="150000"/>
              </a:lnSpc>
            </a:pPr>
            <a:r>
              <a:rPr lang="en-US" sz="2400" dirty="0" err="1">
                <a:solidFill>
                  <a:srgbClr val="FF0000"/>
                </a:solidFill>
                <a:latin typeface="iCiel Crocante" panose="02000000000000000000" pitchFamily="2" charset="0"/>
              </a:rPr>
              <a:t>các</a:t>
            </a:r>
            <a:r>
              <a:rPr lang="en-US" sz="2400" dirty="0">
                <a:solidFill>
                  <a:srgbClr val="FF0000"/>
                </a:solidFill>
                <a:latin typeface="iCiel Crocante" panose="02000000000000000000" pitchFamily="2" charset="0"/>
              </a:rPr>
              <a:t> con </a:t>
            </a:r>
            <a:r>
              <a:rPr lang="en-US" sz="2400" dirty="0" err="1">
                <a:solidFill>
                  <a:srgbClr val="FF0000"/>
                </a:solidFill>
                <a:latin typeface="iCiel Crocante" panose="02000000000000000000" pitchFamily="2" charset="0"/>
              </a:rPr>
              <a:t>vào</a:t>
            </a:r>
            <a:r>
              <a:rPr lang="en-US" sz="2400" dirty="0">
                <a:solidFill>
                  <a:srgbClr val="FF0000"/>
                </a:solidFill>
                <a:latin typeface="iCiel Crocante" panose="02000000000000000000" pitchFamily="2" charset="0"/>
              </a:rPr>
              <a:t> </a:t>
            </a:r>
            <a:r>
              <a:rPr lang="en-US" sz="2400" dirty="0" err="1">
                <a:solidFill>
                  <a:srgbClr val="FF0000"/>
                </a:solidFill>
                <a:latin typeface="iCiel Crocante" panose="02000000000000000000" pitchFamily="2" charset="0"/>
              </a:rPr>
              <a:t>những</a:t>
            </a:r>
            <a:r>
              <a:rPr lang="en-US" sz="2400" dirty="0">
                <a:solidFill>
                  <a:srgbClr val="FF0000"/>
                </a:solidFill>
                <a:latin typeface="iCiel Crocante" panose="02000000000000000000" pitchFamily="2" charset="0"/>
              </a:rPr>
              <a:t> </a:t>
            </a:r>
            <a:r>
              <a:rPr lang="en-US" sz="2400" dirty="0" err="1">
                <a:solidFill>
                  <a:srgbClr val="FF0000"/>
                </a:solidFill>
                <a:latin typeface="iCiel Crocante" panose="02000000000000000000" pitchFamily="2" charset="0"/>
              </a:rPr>
              <a:t>tiết</a:t>
            </a:r>
            <a:r>
              <a:rPr lang="en-US" sz="2400" dirty="0">
                <a:solidFill>
                  <a:srgbClr val="FF0000"/>
                </a:solidFill>
                <a:latin typeface="iCiel Crocante" panose="02000000000000000000" pitchFamily="2" charset="0"/>
              </a:rPr>
              <a:t> </a:t>
            </a:r>
            <a:r>
              <a:rPr lang="en-US" sz="2400" dirty="0" err="1">
                <a:solidFill>
                  <a:srgbClr val="FF0000"/>
                </a:solidFill>
                <a:latin typeface="iCiel Crocante" panose="02000000000000000000" pitchFamily="2" charset="0"/>
              </a:rPr>
              <a:t>học</a:t>
            </a:r>
            <a:r>
              <a:rPr lang="en-US" sz="2400" dirty="0">
                <a:solidFill>
                  <a:srgbClr val="FF0000"/>
                </a:solidFill>
                <a:latin typeface="iCiel Crocante" panose="02000000000000000000" pitchFamily="2" charset="0"/>
              </a:rPr>
              <a:t> </a:t>
            </a:r>
            <a:r>
              <a:rPr lang="en-US" sz="2400" dirty="0" err="1">
                <a:solidFill>
                  <a:srgbClr val="FF0000"/>
                </a:solidFill>
                <a:latin typeface="iCiel Crocante" panose="02000000000000000000" pitchFamily="2" charset="0"/>
              </a:rPr>
              <a:t>sau</a:t>
            </a:r>
            <a:r>
              <a:rPr lang="en-US" sz="2400" dirty="0">
                <a:solidFill>
                  <a:srgbClr val="FF0000"/>
                </a:solidFill>
                <a:latin typeface="iCiel Crocante" panose="02000000000000000000" pitchFamily="2" charset="0"/>
              </a:rPr>
              <a:t>!</a:t>
            </a:r>
          </a:p>
        </p:txBody>
      </p:sp>
      <p:pic>
        <p:nvPicPr>
          <p:cNvPr id="12" name="图片 14340" descr="28"/>
          <p:cNvPicPr>
            <a:picLocks noChangeAspect="1"/>
          </p:cNvPicPr>
          <p:nvPr/>
        </p:nvPicPr>
        <p:blipFill>
          <a:blip r:embed="rId6"/>
          <a:stretch>
            <a:fillRect/>
          </a:stretch>
        </p:blipFill>
        <p:spPr>
          <a:xfrm>
            <a:off x="7001540" y="3542063"/>
            <a:ext cx="2037291" cy="1595694"/>
          </a:xfrm>
          <a:prstGeom prst="rect">
            <a:avLst/>
          </a:prstGeom>
          <a:noFill/>
          <a:ln w="9525">
            <a:noFill/>
          </a:ln>
        </p:spPr>
      </p:pic>
      <p:pic>
        <p:nvPicPr>
          <p:cNvPr id="13" name="图片 6"/>
          <p:cNvPicPr>
            <a:picLocks noChangeAspect="1"/>
          </p:cNvPicPr>
          <p:nvPr/>
        </p:nvPicPr>
        <p:blipFill rotWithShape="1">
          <a:blip r:embed="rId7">
            <a:extLst>
              <a:ext uri="{28A0092B-C50C-407E-A947-70E740481C1C}">
                <a14:useLocalDpi xmlns:a14="http://schemas.microsoft.com/office/drawing/2010/main" val="0"/>
              </a:ext>
            </a:extLst>
          </a:blip>
          <a:srcRect l="27294" t="7312" r="32213" b="28914"/>
          <a:stretch>
            <a:fillRect/>
          </a:stretch>
        </p:blipFill>
        <p:spPr>
          <a:xfrm rot="19502702">
            <a:off x="438276" y="141404"/>
            <a:ext cx="1566622" cy="2326665"/>
          </a:xfrm>
          <a:prstGeom prst="rect">
            <a:avLst/>
          </a:prstGeom>
        </p:spPr>
      </p:pic>
      <p:pic>
        <p:nvPicPr>
          <p:cNvPr id="14" name="Picture 8" descr="Dơi, chim và họ nhà thú | Mầm Non Đô Thị Sài Đồ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61249" y="318371"/>
            <a:ext cx="2117873" cy="1058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64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par>
                          <p:cTn id="10" fill="hold">
                            <p:stCondLst>
                              <p:cond delay="750"/>
                            </p:stCondLst>
                            <p:childTnLst>
                              <p:par>
                                <p:cTn id="11" presetID="6"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par>
                          <p:cTn id="14" fill="hold">
                            <p:stCondLst>
                              <p:cond delay="2750"/>
                            </p:stCondLst>
                            <p:childTnLst>
                              <p:par>
                                <p:cTn id="15" presetID="2" presetClass="entr" presetSubtype="2"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1+#ppt_w/2"/>
                                          </p:val>
                                        </p:tav>
                                        <p:tav tm="100000">
                                          <p:val>
                                            <p:strVal val="#ppt_x"/>
                                          </p:val>
                                        </p:tav>
                                      </p:tavLst>
                                    </p:anim>
                                    <p:anim calcmode="lin" valueType="num">
                                      <p:cBhvr additive="base">
                                        <p:cTn id="18" dur="10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3750"/>
                            </p:stCondLst>
                            <p:childTnLst>
                              <p:par>
                                <p:cTn id="20" presetID="8" presetClass="entr" presetSubtype="16"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3433" y="138499"/>
            <a:ext cx="5797899" cy="514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0" y="64524"/>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62531"/>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062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200469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70337"/>
            <a:ext cx="9144000" cy="5132868"/>
            <a:chOff x="0" y="-138500"/>
            <a:chExt cx="9144000" cy="5271367"/>
          </a:xfrm>
        </p:grpSpPr>
        <p:cxnSp>
          <p:nvCxnSpPr>
            <p:cNvPr id="25" name="Straight Connector 24"/>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0" y="-138500"/>
              <a:ext cx="1221983" cy="276999"/>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1200" b="1" cap="all" spc="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Quynh miss</a:t>
              </a:r>
            </a:p>
          </p:txBody>
        </p:sp>
      </p:grpSp>
      <p:sp>
        <p:nvSpPr>
          <p:cNvPr id="8" name="Round Diagonal Corner Rectangle 7"/>
          <p:cNvSpPr/>
          <p:nvPr/>
        </p:nvSpPr>
        <p:spPr>
          <a:xfrm>
            <a:off x="-10875" y="-64071"/>
            <a:ext cx="9154875" cy="1627057"/>
          </a:xfrm>
          <a:custGeom>
            <a:avLst/>
            <a:gdLst>
              <a:gd name="connsiteX0" fmla="*/ 276498 w 9144000"/>
              <a:gd name="connsiteY0" fmla="*/ 0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276498 w 9144000"/>
              <a:gd name="connsiteY8" fmla="*/ 0 h 1658956"/>
              <a:gd name="connsiteX0" fmla="*/ 340293 w 9144000"/>
              <a:gd name="connsiteY0" fmla="*/ 202018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340293 w 9144000"/>
              <a:gd name="connsiteY8" fmla="*/ 202018 h 1658956"/>
              <a:gd name="connsiteX0" fmla="*/ 340293 w 9144000"/>
              <a:gd name="connsiteY0" fmla="*/ 202018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340293 w 9144000"/>
              <a:gd name="connsiteY8" fmla="*/ 202018 h 1658956"/>
              <a:gd name="connsiteX0" fmla="*/ 340293 w 9144000"/>
              <a:gd name="connsiteY0" fmla="*/ 202018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340293 w 9144000"/>
              <a:gd name="connsiteY8" fmla="*/ 202018 h 1658956"/>
              <a:gd name="connsiteX0" fmla="*/ 446619 w 9144000"/>
              <a:gd name="connsiteY0" fmla="*/ 180753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446619 w 9144000"/>
              <a:gd name="connsiteY8" fmla="*/ 180753 h 1658956"/>
              <a:gd name="connsiteX0" fmla="*/ 404089 w 9144000"/>
              <a:gd name="connsiteY0" fmla="*/ 191386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404089 w 9144000"/>
              <a:gd name="connsiteY8" fmla="*/ 191386 h 1658956"/>
              <a:gd name="connsiteX0" fmla="*/ 404089 w 9144000"/>
              <a:gd name="connsiteY0" fmla="*/ 191386 h 1658956"/>
              <a:gd name="connsiteX1" fmla="*/ 9144000 w 9144000"/>
              <a:gd name="connsiteY1" fmla="*/ 0 h 1658956"/>
              <a:gd name="connsiteX2" fmla="*/ 9133367 w 9144000"/>
              <a:gd name="connsiteY2" fmla="*/ 138223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404089 w 9144000"/>
              <a:gd name="connsiteY8" fmla="*/ 191386 h 1658956"/>
              <a:gd name="connsiteX0" fmla="*/ 404089 w 9154633"/>
              <a:gd name="connsiteY0" fmla="*/ 106325 h 1573895"/>
              <a:gd name="connsiteX1" fmla="*/ 9154633 w 9154633"/>
              <a:gd name="connsiteY1" fmla="*/ 0 h 1573895"/>
              <a:gd name="connsiteX2" fmla="*/ 9133367 w 9154633"/>
              <a:gd name="connsiteY2" fmla="*/ 53162 h 1573895"/>
              <a:gd name="connsiteX3" fmla="*/ 9144000 w 9154633"/>
              <a:gd name="connsiteY3" fmla="*/ 1297397 h 1573895"/>
              <a:gd name="connsiteX4" fmla="*/ 8867502 w 9154633"/>
              <a:gd name="connsiteY4" fmla="*/ 1573895 h 1573895"/>
              <a:gd name="connsiteX5" fmla="*/ 0 w 9154633"/>
              <a:gd name="connsiteY5" fmla="*/ 1573895 h 1573895"/>
              <a:gd name="connsiteX6" fmla="*/ 0 w 9154633"/>
              <a:gd name="connsiteY6" fmla="*/ 1573895 h 1573895"/>
              <a:gd name="connsiteX7" fmla="*/ 0 w 9154633"/>
              <a:gd name="connsiteY7" fmla="*/ 191437 h 1573895"/>
              <a:gd name="connsiteX8" fmla="*/ 404089 w 9154633"/>
              <a:gd name="connsiteY8" fmla="*/ 106325 h 1573895"/>
              <a:gd name="connsiteX0" fmla="*/ 406325 w 9156869"/>
              <a:gd name="connsiteY0" fmla="*/ 106325 h 1573895"/>
              <a:gd name="connsiteX1" fmla="*/ 9156869 w 9156869"/>
              <a:gd name="connsiteY1" fmla="*/ 0 h 1573895"/>
              <a:gd name="connsiteX2" fmla="*/ 9135603 w 9156869"/>
              <a:gd name="connsiteY2" fmla="*/ 53162 h 1573895"/>
              <a:gd name="connsiteX3" fmla="*/ 9146236 w 9156869"/>
              <a:gd name="connsiteY3" fmla="*/ 1297397 h 1573895"/>
              <a:gd name="connsiteX4" fmla="*/ 8869738 w 9156869"/>
              <a:gd name="connsiteY4" fmla="*/ 1573895 h 1573895"/>
              <a:gd name="connsiteX5" fmla="*/ 2236 w 9156869"/>
              <a:gd name="connsiteY5" fmla="*/ 1573895 h 1573895"/>
              <a:gd name="connsiteX6" fmla="*/ 2236 w 9156869"/>
              <a:gd name="connsiteY6" fmla="*/ 1573895 h 1573895"/>
              <a:gd name="connsiteX7" fmla="*/ 2236 w 9156869"/>
              <a:gd name="connsiteY7" fmla="*/ 191437 h 1573895"/>
              <a:gd name="connsiteX8" fmla="*/ 406325 w 9156869"/>
              <a:gd name="connsiteY8" fmla="*/ 106325 h 1573895"/>
              <a:gd name="connsiteX0" fmla="*/ 436229 w 9154875"/>
              <a:gd name="connsiteY0" fmla="*/ 74427 h 1573895"/>
              <a:gd name="connsiteX1" fmla="*/ 9154875 w 9154875"/>
              <a:gd name="connsiteY1" fmla="*/ 0 h 1573895"/>
              <a:gd name="connsiteX2" fmla="*/ 9133609 w 9154875"/>
              <a:gd name="connsiteY2" fmla="*/ 53162 h 1573895"/>
              <a:gd name="connsiteX3" fmla="*/ 9144242 w 9154875"/>
              <a:gd name="connsiteY3" fmla="*/ 1297397 h 1573895"/>
              <a:gd name="connsiteX4" fmla="*/ 8867744 w 9154875"/>
              <a:gd name="connsiteY4" fmla="*/ 1573895 h 1573895"/>
              <a:gd name="connsiteX5" fmla="*/ 242 w 9154875"/>
              <a:gd name="connsiteY5" fmla="*/ 1573895 h 1573895"/>
              <a:gd name="connsiteX6" fmla="*/ 242 w 9154875"/>
              <a:gd name="connsiteY6" fmla="*/ 1573895 h 1573895"/>
              <a:gd name="connsiteX7" fmla="*/ 242 w 9154875"/>
              <a:gd name="connsiteY7" fmla="*/ 191437 h 1573895"/>
              <a:gd name="connsiteX8" fmla="*/ 436229 w 9154875"/>
              <a:gd name="connsiteY8" fmla="*/ 74427 h 1573895"/>
              <a:gd name="connsiteX0" fmla="*/ 436229 w 9154875"/>
              <a:gd name="connsiteY0" fmla="*/ 74427 h 1573895"/>
              <a:gd name="connsiteX1" fmla="*/ 9154875 w 9154875"/>
              <a:gd name="connsiteY1" fmla="*/ 0 h 1573895"/>
              <a:gd name="connsiteX2" fmla="*/ 9133609 w 9154875"/>
              <a:gd name="connsiteY2" fmla="*/ 53162 h 1573895"/>
              <a:gd name="connsiteX3" fmla="*/ 9144242 w 9154875"/>
              <a:gd name="connsiteY3" fmla="*/ 1297397 h 1573895"/>
              <a:gd name="connsiteX4" fmla="*/ 8867744 w 9154875"/>
              <a:gd name="connsiteY4" fmla="*/ 1573895 h 1573895"/>
              <a:gd name="connsiteX5" fmla="*/ 242 w 9154875"/>
              <a:gd name="connsiteY5" fmla="*/ 1573895 h 1573895"/>
              <a:gd name="connsiteX6" fmla="*/ 242 w 9154875"/>
              <a:gd name="connsiteY6" fmla="*/ 1573895 h 1573895"/>
              <a:gd name="connsiteX7" fmla="*/ 242 w 9154875"/>
              <a:gd name="connsiteY7" fmla="*/ 191437 h 1573895"/>
              <a:gd name="connsiteX8" fmla="*/ 436229 w 9154875"/>
              <a:gd name="connsiteY8" fmla="*/ 74427 h 1573895"/>
              <a:gd name="connsiteX0" fmla="*/ 436229 w 9154875"/>
              <a:gd name="connsiteY0" fmla="*/ 74427 h 1573895"/>
              <a:gd name="connsiteX1" fmla="*/ 9154875 w 9154875"/>
              <a:gd name="connsiteY1" fmla="*/ 0 h 1573895"/>
              <a:gd name="connsiteX2" fmla="*/ 9133609 w 9154875"/>
              <a:gd name="connsiteY2" fmla="*/ 53162 h 1573895"/>
              <a:gd name="connsiteX3" fmla="*/ 9144242 w 9154875"/>
              <a:gd name="connsiteY3" fmla="*/ 1297397 h 1573895"/>
              <a:gd name="connsiteX4" fmla="*/ 8867744 w 9154875"/>
              <a:gd name="connsiteY4" fmla="*/ 1573895 h 1573895"/>
              <a:gd name="connsiteX5" fmla="*/ 242 w 9154875"/>
              <a:gd name="connsiteY5" fmla="*/ 1573895 h 1573895"/>
              <a:gd name="connsiteX6" fmla="*/ 242 w 9154875"/>
              <a:gd name="connsiteY6" fmla="*/ 1456937 h 1573895"/>
              <a:gd name="connsiteX7" fmla="*/ 242 w 9154875"/>
              <a:gd name="connsiteY7" fmla="*/ 191437 h 1573895"/>
              <a:gd name="connsiteX8" fmla="*/ 436229 w 9154875"/>
              <a:gd name="connsiteY8" fmla="*/ 74427 h 1573895"/>
              <a:gd name="connsiteX0" fmla="*/ 436229 w 9154875"/>
              <a:gd name="connsiteY0" fmla="*/ 74427 h 1584527"/>
              <a:gd name="connsiteX1" fmla="*/ 9154875 w 9154875"/>
              <a:gd name="connsiteY1" fmla="*/ 0 h 1584527"/>
              <a:gd name="connsiteX2" fmla="*/ 9133609 w 9154875"/>
              <a:gd name="connsiteY2" fmla="*/ 53162 h 1584527"/>
              <a:gd name="connsiteX3" fmla="*/ 9144242 w 9154875"/>
              <a:gd name="connsiteY3" fmla="*/ 1297397 h 1584527"/>
              <a:gd name="connsiteX4" fmla="*/ 8867744 w 9154875"/>
              <a:gd name="connsiteY4" fmla="*/ 1573895 h 1584527"/>
              <a:gd name="connsiteX5" fmla="*/ 212893 w 9154875"/>
              <a:gd name="connsiteY5" fmla="*/ 1584527 h 1584527"/>
              <a:gd name="connsiteX6" fmla="*/ 242 w 9154875"/>
              <a:gd name="connsiteY6" fmla="*/ 1456937 h 1584527"/>
              <a:gd name="connsiteX7" fmla="*/ 242 w 9154875"/>
              <a:gd name="connsiteY7" fmla="*/ 191437 h 1584527"/>
              <a:gd name="connsiteX8" fmla="*/ 436229 w 9154875"/>
              <a:gd name="connsiteY8" fmla="*/ 74427 h 1584527"/>
              <a:gd name="connsiteX0" fmla="*/ 436229 w 9154875"/>
              <a:gd name="connsiteY0" fmla="*/ 74427 h 1627057"/>
              <a:gd name="connsiteX1" fmla="*/ 9154875 w 9154875"/>
              <a:gd name="connsiteY1" fmla="*/ 0 h 1627057"/>
              <a:gd name="connsiteX2" fmla="*/ 9133609 w 9154875"/>
              <a:gd name="connsiteY2" fmla="*/ 53162 h 1627057"/>
              <a:gd name="connsiteX3" fmla="*/ 9144242 w 9154875"/>
              <a:gd name="connsiteY3" fmla="*/ 1297397 h 1627057"/>
              <a:gd name="connsiteX4" fmla="*/ 8867744 w 9154875"/>
              <a:gd name="connsiteY4" fmla="*/ 1573895 h 1627057"/>
              <a:gd name="connsiteX5" fmla="*/ 436177 w 9154875"/>
              <a:gd name="connsiteY5" fmla="*/ 1627057 h 1627057"/>
              <a:gd name="connsiteX6" fmla="*/ 242 w 9154875"/>
              <a:gd name="connsiteY6" fmla="*/ 1456937 h 1627057"/>
              <a:gd name="connsiteX7" fmla="*/ 242 w 9154875"/>
              <a:gd name="connsiteY7" fmla="*/ 191437 h 1627057"/>
              <a:gd name="connsiteX8" fmla="*/ 436229 w 9154875"/>
              <a:gd name="connsiteY8" fmla="*/ 74427 h 1627057"/>
              <a:gd name="connsiteX0" fmla="*/ 436229 w 9154875"/>
              <a:gd name="connsiteY0" fmla="*/ 74427 h 1627057"/>
              <a:gd name="connsiteX1" fmla="*/ 9154875 w 9154875"/>
              <a:gd name="connsiteY1" fmla="*/ 0 h 1627057"/>
              <a:gd name="connsiteX2" fmla="*/ 9133609 w 9154875"/>
              <a:gd name="connsiteY2" fmla="*/ 53162 h 1627057"/>
              <a:gd name="connsiteX3" fmla="*/ 9144242 w 9154875"/>
              <a:gd name="connsiteY3" fmla="*/ 1297397 h 1627057"/>
              <a:gd name="connsiteX4" fmla="*/ 8570033 w 9154875"/>
              <a:gd name="connsiteY4" fmla="*/ 1616425 h 1627057"/>
              <a:gd name="connsiteX5" fmla="*/ 436177 w 9154875"/>
              <a:gd name="connsiteY5" fmla="*/ 1627057 h 1627057"/>
              <a:gd name="connsiteX6" fmla="*/ 242 w 9154875"/>
              <a:gd name="connsiteY6" fmla="*/ 1456937 h 1627057"/>
              <a:gd name="connsiteX7" fmla="*/ 242 w 9154875"/>
              <a:gd name="connsiteY7" fmla="*/ 191437 h 1627057"/>
              <a:gd name="connsiteX8" fmla="*/ 436229 w 9154875"/>
              <a:gd name="connsiteY8" fmla="*/ 74427 h 162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4875" h="1627057">
                <a:moveTo>
                  <a:pt x="436229" y="74427"/>
                </a:moveTo>
                <a:lnTo>
                  <a:pt x="9154875" y="0"/>
                </a:lnTo>
                <a:lnTo>
                  <a:pt x="9133609" y="53162"/>
                </a:lnTo>
                <a:cubicBezTo>
                  <a:pt x="9137153" y="467907"/>
                  <a:pt x="9140698" y="882652"/>
                  <a:pt x="9144242" y="1297397"/>
                </a:cubicBezTo>
                <a:cubicBezTo>
                  <a:pt x="9144242" y="1450103"/>
                  <a:pt x="8722739" y="1616425"/>
                  <a:pt x="8570033" y="1616425"/>
                </a:cubicBezTo>
                <a:lnTo>
                  <a:pt x="436177" y="1627057"/>
                </a:lnTo>
                <a:lnTo>
                  <a:pt x="242" y="1456937"/>
                </a:lnTo>
                <a:lnTo>
                  <a:pt x="242" y="191437"/>
                </a:lnTo>
                <a:cubicBezTo>
                  <a:pt x="242" y="38731"/>
                  <a:pt x="-24822" y="85060"/>
                  <a:pt x="436229" y="74427"/>
                </a:cubicBezTo>
                <a:close/>
              </a:path>
            </a:pathLst>
          </a:custGeom>
          <a:solidFill>
            <a:srgbClr val="00B0F0"/>
          </a:solidFill>
          <a:ln w="762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itchFamily="34" charset="0"/>
              <a:cs typeface="Arial" pitchFamily="34" charset="0"/>
            </a:endParaRPr>
          </a:p>
        </p:txBody>
      </p:sp>
      <p:grpSp>
        <p:nvGrpSpPr>
          <p:cNvPr id="12" name="Group 11"/>
          <p:cNvGrpSpPr/>
          <p:nvPr/>
        </p:nvGrpSpPr>
        <p:grpSpPr>
          <a:xfrm>
            <a:off x="-344819" y="-501331"/>
            <a:ext cx="2573080" cy="2137144"/>
            <a:chOff x="-255181" y="-138500"/>
            <a:chExt cx="2668772" cy="1866155"/>
          </a:xfrm>
        </p:grpSpPr>
        <p:sp>
          <p:nvSpPr>
            <p:cNvPr id="9" name="Oval 8"/>
            <p:cNvSpPr/>
            <p:nvPr/>
          </p:nvSpPr>
          <p:spPr>
            <a:xfrm>
              <a:off x="-255181" y="-138500"/>
              <a:ext cx="2668772" cy="1850342"/>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7591" y="-96105"/>
              <a:ext cx="2413592" cy="18237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27591" y="255045"/>
              <a:ext cx="1903228" cy="147261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1992985" y="1961909"/>
            <a:ext cx="7151013" cy="1035577"/>
            <a:chOff x="1992986" y="1961909"/>
            <a:chExt cx="6789696" cy="1035577"/>
          </a:xfrm>
        </p:grpSpPr>
        <p:sp>
          <p:nvSpPr>
            <p:cNvPr id="14" name="Rectangle 10"/>
            <p:cNvSpPr/>
            <p:nvPr/>
          </p:nvSpPr>
          <p:spPr>
            <a:xfrm>
              <a:off x="1992986" y="2044087"/>
              <a:ext cx="6649863" cy="95185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rot="416356">
              <a:off x="6357470" y="1973080"/>
              <a:ext cx="2425212" cy="102440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6" name="Rectangle 10"/>
            <p:cNvSpPr/>
            <p:nvPr/>
          </p:nvSpPr>
          <p:spPr>
            <a:xfrm>
              <a:off x="1992986" y="1961909"/>
              <a:ext cx="6649863" cy="1003895"/>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7" name="Rectangle 10"/>
            <p:cNvSpPr/>
            <p:nvPr/>
          </p:nvSpPr>
          <p:spPr>
            <a:xfrm>
              <a:off x="2055600" y="2054250"/>
              <a:ext cx="6295779" cy="80060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8" name="TextBox 17"/>
          <p:cNvSpPr txBox="1"/>
          <p:nvPr/>
        </p:nvSpPr>
        <p:spPr>
          <a:xfrm>
            <a:off x="2355239" y="2134823"/>
            <a:ext cx="5916891" cy="707874"/>
          </a:xfrm>
          <a:prstGeom prst="rect">
            <a:avLst/>
          </a:prstGeom>
          <a:noFill/>
        </p:spPr>
        <p:txBody>
          <a:bodyPr wrap="square" lIns="91428" tIns="45714" rIns="91428" bIns="45714" rtlCol="0">
            <a:spAutoFit/>
          </a:bodyPr>
          <a:lstStyle/>
          <a:p>
            <a:pPr algn="ctr"/>
            <a:r>
              <a:rPr lang="nl-NL" sz="4000" b="1" dirty="0">
                <a:solidFill>
                  <a:schemeClr val="accent5"/>
                </a:solidFill>
              </a:rPr>
              <a:t>Một giờ học</a:t>
            </a:r>
            <a:endParaRPr lang="en-US" sz="4000" b="1" dirty="0">
              <a:solidFill>
                <a:schemeClr val="accent5"/>
              </a:solidFill>
              <a:latin typeface="Arial" pitchFamily="34" charset="0"/>
              <a:ea typeface="Arial-Rounded" pitchFamily="34" charset="0"/>
              <a:cs typeface="Arial" pitchFamily="34" charset="0"/>
            </a:endParaRPr>
          </a:p>
        </p:txBody>
      </p:sp>
      <p:sp>
        <p:nvSpPr>
          <p:cNvPr id="19" name="Oval 18"/>
          <p:cNvSpPr/>
          <p:nvPr/>
        </p:nvSpPr>
        <p:spPr>
          <a:xfrm>
            <a:off x="1300162" y="1937790"/>
            <a:ext cx="1055077" cy="1028015"/>
          </a:xfrm>
          <a:prstGeom prst="ellipse">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430790" y="1941313"/>
            <a:ext cx="793820" cy="1015651"/>
          </a:xfrm>
          <a:prstGeom prst="rect">
            <a:avLst/>
          </a:prstGeom>
          <a:noFill/>
        </p:spPr>
        <p:txBody>
          <a:bodyPr wrap="square" lIns="91428" tIns="45714" rIns="91428" bIns="45714" rtlCol="0">
            <a:spAutoFit/>
          </a:bodyPr>
          <a:lstStyle/>
          <a:p>
            <a:pPr algn="ctr"/>
            <a:r>
              <a:rPr lang="en-US" sz="2400" b="1" dirty="0" err="1">
                <a:solidFill>
                  <a:schemeClr val="bg1"/>
                </a:solidFill>
                <a:latin typeface="Arial" pitchFamily="34" charset="0"/>
                <a:ea typeface="Arial-Rounded" pitchFamily="34" charset="0"/>
                <a:cs typeface="Arial" pitchFamily="34" charset="0"/>
              </a:rPr>
              <a:t>Bài</a:t>
            </a:r>
            <a:endParaRPr lang="en-US" sz="2400" b="1" dirty="0">
              <a:solidFill>
                <a:schemeClr val="bg1"/>
              </a:solidFill>
              <a:latin typeface="Arial" pitchFamily="34" charset="0"/>
              <a:ea typeface="Arial-Rounded" pitchFamily="34" charset="0"/>
              <a:cs typeface="Arial" pitchFamily="34" charset="0"/>
            </a:endParaRPr>
          </a:p>
          <a:p>
            <a:pPr algn="ctr"/>
            <a:r>
              <a:rPr lang="vi-VN" sz="3600" b="1" dirty="0">
                <a:solidFill>
                  <a:schemeClr val="bg1"/>
                </a:solidFill>
                <a:latin typeface="Arial" pitchFamily="34" charset="0"/>
                <a:ea typeface="Arial-Rounded" pitchFamily="34" charset="0"/>
                <a:cs typeface="Arial" pitchFamily="34" charset="0"/>
              </a:rPr>
              <a:t>6</a:t>
            </a:r>
            <a:endParaRPr lang="en-US" sz="3600" b="1" dirty="0">
              <a:solidFill>
                <a:schemeClr val="bg1"/>
              </a:solidFill>
              <a:latin typeface="Arial" pitchFamily="34" charset="0"/>
              <a:ea typeface="Arial-Rounded" pitchFamily="34" charset="0"/>
              <a:cs typeface="Arial" pitchFamily="34" charset="0"/>
            </a:endParaRPr>
          </a:p>
        </p:txBody>
      </p:sp>
      <p:sp>
        <p:nvSpPr>
          <p:cNvPr id="21" name="TextBox 20"/>
          <p:cNvSpPr txBox="1"/>
          <p:nvPr/>
        </p:nvSpPr>
        <p:spPr>
          <a:xfrm>
            <a:off x="256286" y="792587"/>
            <a:ext cx="1043876" cy="523220"/>
          </a:xfrm>
          <a:prstGeom prst="rect">
            <a:avLst/>
          </a:prstGeom>
          <a:noFill/>
        </p:spPr>
        <p:txBody>
          <a:bodyPr wrap="none" rtlCol="0">
            <a:spAutoFit/>
          </a:bodyPr>
          <a:lstStyle/>
          <a:p>
            <a:r>
              <a:rPr lang="vi-VN" sz="2800" b="1">
                <a:solidFill>
                  <a:srgbClr val="0070C0"/>
                </a:solidFill>
              </a:rPr>
              <a:t>Tuần</a:t>
            </a:r>
            <a:endParaRPr lang="en-US" sz="4000" b="1">
              <a:solidFill>
                <a:srgbClr val="0070C0"/>
              </a:solidFill>
            </a:endParaRPr>
          </a:p>
        </p:txBody>
      </p:sp>
      <p:sp>
        <p:nvSpPr>
          <p:cNvPr id="22" name="TextBox 21"/>
          <p:cNvSpPr txBox="1"/>
          <p:nvPr/>
        </p:nvSpPr>
        <p:spPr>
          <a:xfrm>
            <a:off x="1221983" y="582671"/>
            <a:ext cx="569387" cy="923330"/>
          </a:xfrm>
          <a:prstGeom prst="rect">
            <a:avLst/>
          </a:prstGeom>
          <a:noFill/>
        </p:spPr>
        <p:txBody>
          <a:bodyPr wrap="none" rtlCol="0">
            <a:spAutoFit/>
          </a:bodyPr>
          <a:lstStyle/>
          <a:p>
            <a:r>
              <a:rPr lang="vi-VN" sz="5400" b="1" dirty="0">
                <a:solidFill>
                  <a:srgbClr val="0070C0"/>
                </a:solidFill>
              </a:rPr>
              <a:t>3</a:t>
            </a:r>
            <a:endParaRPr lang="en-US" sz="5400" b="1" dirty="0">
              <a:solidFill>
                <a:srgbClr val="0070C0"/>
              </a:solidFill>
            </a:endParaRPr>
          </a:p>
        </p:txBody>
      </p:sp>
      <p:sp>
        <p:nvSpPr>
          <p:cNvPr id="2" name="TextBox 1"/>
          <p:cNvSpPr txBox="1"/>
          <p:nvPr/>
        </p:nvSpPr>
        <p:spPr>
          <a:xfrm>
            <a:off x="2228261" y="395514"/>
            <a:ext cx="6657592" cy="707886"/>
          </a:xfrm>
          <a:prstGeom prst="rect">
            <a:avLst/>
          </a:prstGeom>
          <a:noFill/>
        </p:spPr>
        <p:txBody>
          <a:bodyPr wrap="none" rtlCol="0">
            <a:spAutoFit/>
          </a:bodyPr>
          <a:lstStyle/>
          <a:p>
            <a:r>
              <a:rPr lang="en-US" sz="4000" b="1">
                <a:solidFill>
                  <a:schemeClr val="bg1"/>
                </a:solidFill>
                <a:latin typeface="Arial" pitchFamily="34" charset="0"/>
                <a:cs typeface="Arial" pitchFamily="34" charset="0"/>
              </a:rPr>
              <a:t>EM LỚN LÊN TỪNG NGÀY</a:t>
            </a:r>
          </a:p>
        </p:txBody>
      </p:sp>
      <p:pic>
        <p:nvPicPr>
          <p:cNvPr id="23" name="Picture 22">
            <a:extLst>
              <a:ext uri="{FF2B5EF4-FFF2-40B4-BE49-F238E27FC236}">
                <a16:creationId xmlns:a16="http://schemas.microsoft.com/office/drawing/2014/main" xmlns="" id="{50AF093B-0823-42E9-99FC-2AB0093227DF}"/>
              </a:ext>
            </a:extLst>
          </p:cNvPr>
          <p:cNvPicPr>
            <a:picLocks noChangeAspect="1"/>
          </p:cNvPicPr>
          <p:nvPr/>
        </p:nvPicPr>
        <p:blipFill>
          <a:blip r:embed="rId2"/>
          <a:stretch>
            <a:fillRect/>
          </a:stretch>
        </p:blipFill>
        <p:spPr>
          <a:xfrm>
            <a:off x="174527" y="2097058"/>
            <a:ext cx="1256264" cy="3033689"/>
          </a:xfrm>
          <a:prstGeom prst="rect">
            <a:avLst/>
          </a:prstGeom>
        </p:spPr>
      </p:pic>
    </p:spTree>
    <p:extLst>
      <p:ext uri="{BB962C8B-B14F-4D97-AF65-F5344CB8AC3E}">
        <p14:creationId xmlns:p14="http://schemas.microsoft.com/office/powerpoint/2010/main" val="378858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5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2FD0DED2-E7BF-4F5A-B236-9DCCCDF68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568"/>
            <a:ext cx="9144000" cy="5594612"/>
          </a:xfrm>
          <a:prstGeom prst="rect">
            <a:avLst/>
          </a:prstGeom>
        </p:spPr>
      </p:pic>
      <p:sp>
        <p:nvSpPr>
          <p:cNvPr id="59" name="TextBox 146">
            <a:extLst>
              <a:ext uri="{FF2B5EF4-FFF2-40B4-BE49-F238E27FC236}">
                <a16:creationId xmlns:a16="http://schemas.microsoft.com/office/drawing/2014/main" xmlns="" id="{0B5A9A30-EC1C-4371-B043-E69E6C2182DA}"/>
              </a:ext>
            </a:extLst>
          </p:cNvPr>
          <p:cNvSpPr txBox="1">
            <a:spLocks noChangeArrowheads="1"/>
          </p:cNvSpPr>
          <p:nvPr/>
        </p:nvSpPr>
        <p:spPr bwMode="auto">
          <a:xfrm>
            <a:off x="215071" y="1352264"/>
            <a:ext cx="130540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eaLnBrk="1" hangingPunct="1">
              <a:spcBef>
                <a:spcPct val="0"/>
              </a:spcBef>
              <a:buClrTx/>
              <a:buFontTx/>
              <a:buNone/>
            </a:pPr>
            <a:r>
              <a:rPr lang="en-US" altLang="zh-CN" b="1">
                <a:solidFill>
                  <a:srgbClr val="ED8F9B"/>
                </a:solidFill>
                <a:ea typeface="隶书" panose="02010509060101010101" pitchFamily="49" charset="-122"/>
                <a:cs typeface="Arial" panose="020B0604020202020204" pitchFamily="34" charset="0"/>
              </a:rPr>
              <a:t>Sau bài học này các con sẽ:</a:t>
            </a:r>
            <a:endParaRPr lang="zh-CN" altLang="en-US" b="1" dirty="0">
              <a:solidFill>
                <a:srgbClr val="ED8F9B"/>
              </a:solidFill>
              <a:ea typeface="隶书" panose="02010509060101010101" pitchFamily="49" charset="-122"/>
              <a:cs typeface="Arial" panose="020B0604020202020204" pitchFamily="34" charset="0"/>
            </a:endParaRPr>
          </a:p>
        </p:txBody>
      </p:sp>
      <p:sp>
        <p:nvSpPr>
          <p:cNvPr id="2" name="Rounded Rectangle 1"/>
          <p:cNvSpPr/>
          <p:nvPr/>
        </p:nvSpPr>
        <p:spPr>
          <a:xfrm>
            <a:off x="976564" y="142017"/>
            <a:ext cx="6763077" cy="642544"/>
          </a:xfrm>
          <a:prstGeom prst="roundRect">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050">
                <a:latin typeface="Arial" panose="020B0604020202020204" pitchFamily="34" charset="0"/>
                <a:cs typeface="Arial" panose="020B0604020202020204" pitchFamily="34" charset="0"/>
              </a:rPr>
              <a:t>Yêu cầu cần đạt</a:t>
            </a:r>
          </a:p>
        </p:txBody>
      </p:sp>
      <p:pic>
        <p:nvPicPr>
          <p:cNvPr id="5" name="图片 4">
            <a:extLst>
              <a:ext uri="{FF2B5EF4-FFF2-40B4-BE49-F238E27FC236}">
                <a16:creationId xmlns:a16="http://schemas.microsoft.com/office/drawing/2014/main" xmlns="" id="{7CEDC993-E02B-4C0B-BA79-552AA083E9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89" y="2946555"/>
            <a:ext cx="1588591" cy="2352337"/>
          </a:xfrm>
          <a:prstGeom prst="rect">
            <a:avLst/>
          </a:prstGeom>
        </p:spPr>
      </p:pic>
      <p:sp>
        <p:nvSpPr>
          <p:cNvPr id="4" name="Rectangle 3"/>
          <p:cNvSpPr/>
          <p:nvPr/>
        </p:nvSpPr>
        <p:spPr>
          <a:xfrm>
            <a:off x="3835925" y="3332527"/>
            <a:ext cx="144076" cy="369332"/>
          </a:xfrm>
          <a:prstGeom prst="rect">
            <a:avLst/>
          </a:prstGeom>
        </p:spPr>
        <p:txBody>
          <a:bodyPr wrap="square">
            <a:spAutoFit/>
          </a:bodyPr>
          <a:lstStyle/>
          <a:p>
            <a:endParaRPr lang="en-US" sz="1800">
              <a:latin typeface="Arial" panose="020B0604020202020204" pitchFamily="34" charset="0"/>
              <a:cs typeface="Arial" panose="020B0604020202020204" pitchFamily="34" charset="0"/>
            </a:endParaRPr>
          </a:p>
        </p:txBody>
      </p:sp>
      <p:sp>
        <p:nvSpPr>
          <p:cNvPr id="6" name="Rectangle 5"/>
          <p:cNvSpPr/>
          <p:nvPr/>
        </p:nvSpPr>
        <p:spPr>
          <a:xfrm>
            <a:off x="3636335" y="4439800"/>
            <a:ext cx="4754415" cy="253916"/>
          </a:xfrm>
          <a:prstGeom prst="rect">
            <a:avLst/>
          </a:prstGeom>
        </p:spPr>
        <p:txBody>
          <a:bodyPr wrap="square">
            <a:spAutoFit/>
          </a:bodyPr>
          <a:lstStyle/>
          <a:p>
            <a:pPr eaLnBrk="1" hangingPunct="1">
              <a:spcBef>
                <a:spcPct val="0"/>
              </a:spcBef>
              <a:buClrTx/>
              <a:buFontTx/>
              <a:buNone/>
            </a:pPr>
            <a:endParaRPr lang="zh-CN" altLang="en-US" sz="1050" dirty="0">
              <a:latin typeface="Arial" panose="020B0604020202020204" pitchFamily="34" charset="0"/>
              <a:ea typeface="隶书" panose="02010509060101010101" pitchFamily="49" charset="-122"/>
              <a:cs typeface="Arial" panose="020B0604020202020204" pitchFamily="34" charset="0"/>
            </a:endParaRPr>
          </a:p>
        </p:txBody>
      </p:sp>
      <p:grpSp>
        <p:nvGrpSpPr>
          <p:cNvPr id="16" name="Group 15"/>
          <p:cNvGrpSpPr/>
          <p:nvPr/>
        </p:nvGrpSpPr>
        <p:grpSpPr>
          <a:xfrm>
            <a:off x="1462155" y="1303551"/>
            <a:ext cx="7111473" cy="827155"/>
            <a:chOff x="3174274" y="1000755"/>
            <a:chExt cx="7134322" cy="1350560"/>
          </a:xfrm>
          <a:scene3d>
            <a:camera prst="orthographicFront">
              <a:rot lat="0" lon="0" rev="0"/>
            </a:camera>
            <a:lightRig rig="soft" dir="t">
              <a:rot lat="0" lon="0" rev="0"/>
            </a:lightRig>
          </a:scene3d>
        </p:grpSpPr>
        <p:sp>
          <p:nvSpPr>
            <p:cNvPr id="18" name="Pentagon 17"/>
            <p:cNvSpPr/>
            <p:nvPr/>
          </p:nvSpPr>
          <p:spPr>
            <a:xfrm>
              <a:off x="4183968" y="1000755"/>
              <a:ext cx="6124628" cy="1350560"/>
            </a:xfrm>
            <a:prstGeom prst="homePlate">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latin typeface="Arial" panose="020B0604020202020204" pitchFamily="34" charset="0"/>
                  <a:cs typeface="Arial" panose="020B0604020202020204" pitchFamily="34" charset="0"/>
                </a:rPr>
                <a:t>      </a:t>
              </a:r>
              <a:r>
                <a:rPr lang="en-US" sz="1050">
                  <a:solidFill>
                    <a:schemeClr val="tx1"/>
                  </a:solidFill>
                  <a:latin typeface="Arial" panose="020B0604020202020204" pitchFamily="34" charset="0"/>
                  <a:cs typeface="Arial" panose="020B0604020202020204" pitchFamily="34" charset="0"/>
                </a:rPr>
                <a:t>  </a:t>
              </a:r>
              <a:r>
                <a:rPr lang="en-US" sz="1800">
                  <a:solidFill>
                    <a:schemeClr val="tx1"/>
                  </a:solidFill>
                  <a:latin typeface="Arial" panose="020B0604020202020204" pitchFamily="34" charset="0"/>
                  <a:cs typeface="Arial" panose="020B0604020202020204" pitchFamily="34" charset="0"/>
                </a:rPr>
                <a:t>Đọc đúng, rõ ràng bài đọc, biết đọc lời đối thoại </a:t>
              </a:r>
            </a:p>
            <a:p>
              <a:r>
                <a:rPr lang="en-US" sz="1800">
                  <a:solidFill>
                    <a:schemeClr val="tx1"/>
                  </a:solidFill>
                  <a:latin typeface="Arial" panose="020B0604020202020204" pitchFamily="34" charset="0"/>
                  <a:cs typeface="Arial" panose="020B0604020202020204" pitchFamily="34" charset="0"/>
                </a:rPr>
                <a:t>      của các nhân vật có trong bài</a:t>
              </a:r>
            </a:p>
          </p:txBody>
        </p:sp>
        <p:grpSp>
          <p:nvGrpSpPr>
            <p:cNvPr id="20" name="Group 19"/>
            <p:cNvGrpSpPr/>
            <p:nvPr/>
          </p:nvGrpSpPr>
          <p:grpSpPr>
            <a:xfrm>
              <a:off x="3174274" y="1005841"/>
              <a:ext cx="1433438" cy="1345474"/>
              <a:chOff x="3370217" y="3148149"/>
              <a:chExt cx="1433438" cy="1345474"/>
            </a:xfrm>
          </p:grpSpPr>
          <p:sp>
            <p:nvSpPr>
              <p:cNvPr id="21" name="Pentagon 20"/>
              <p:cNvSpPr/>
              <p:nvPr/>
            </p:nvSpPr>
            <p:spPr>
              <a:xfrm>
                <a:off x="3735979" y="3148149"/>
                <a:ext cx="1067676" cy="1345474"/>
              </a:xfrm>
              <a:prstGeom prst="homePlate">
                <a:avLst>
                  <a:gd name="adj" fmla="val 45455"/>
                </a:avLst>
              </a:prstGeom>
              <a:solidFill>
                <a:schemeClr val="accent1">
                  <a:lumMod val="75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Rounded Rectangle 21"/>
              <p:cNvSpPr/>
              <p:nvPr/>
            </p:nvSpPr>
            <p:spPr>
              <a:xfrm>
                <a:off x="3370217" y="3148149"/>
                <a:ext cx="796835" cy="1345474"/>
              </a:xfrm>
              <a:prstGeom prst="roundRect">
                <a:avLst/>
              </a:prstGeom>
              <a:solidFill>
                <a:schemeClr val="accent1">
                  <a:lumMod val="75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800">
                    <a:solidFill>
                      <a:schemeClr val="tx1"/>
                    </a:solidFill>
                  </a:rPr>
                  <a:t> </a:t>
                </a:r>
                <a:r>
                  <a:rPr lang="en-US" sz="1800">
                    <a:solidFill>
                      <a:schemeClr val="bg1"/>
                    </a:solidFill>
                  </a:rPr>
                  <a:t>1</a:t>
                </a:r>
                <a:r>
                  <a:rPr lang="en-US" sz="1050">
                    <a:solidFill>
                      <a:schemeClr val="bg1"/>
                    </a:solidFill>
                  </a:rPr>
                  <a:t> </a:t>
                </a:r>
                <a:r>
                  <a:rPr lang="en-US" sz="1050">
                    <a:solidFill>
                      <a:schemeClr val="tx1"/>
                    </a:solidFill>
                  </a:rPr>
                  <a:t> </a:t>
                </a:r>
              </a:p>
            </p:txBody>
          </p:sp>
        </p:grpSp>
      </p:grpSp>
      <p:grpSp>
        <p:nvGrpSpPr>
          <p:cNvPr id="23" name="Group 22"/>
          <p:cNvGrpSpPr/>
          <p:nvPr/>
        </p:nvGrpSpPr>
        <p:grpSpPr>
          <a:xfrm>
            <a:off x="1735547" y="2526785"/>
            <a:ext cx="6985038" cy="839543"/>
            <a:chOff x="3032258" y="1005841"/>
            <a:chExt cx="8257864" cy="1345474"/>
          </a:xfrm>
          <a:effectLst>
            <a:outerShdw blurRad="50800" dist="38100" dir="5400000" algn="t" rotWithShape="0">
              <a:prstClr val="black">
                <a:alpha val="40000"/>
              </a:prstClr>
            </a:outerShdw>
          </a:effectLst>
          <a:scene3d>
            <a:camera prst="orthographicFront">
              <a:rot lat="0" lon="0" rev="0"/>
            </a:camera>
            <a:lightRig rig="soft" dir="t">
              <a:rot lat="0" lon="0" rev="0"/>
            </a:lightRig>
          </a:scene3d>
        </p:grpSpPr>
        <p:sp>
          <p:nvSpPr>
            <p:cNvPr id="24" name="Pentagon 23"/>
            <p:cNvSpPr/>
            <p:nvPr/>
          </p:nvSpPr>
          <p:spPr>
            <a:xfrm>
              <a:off x="4023907" y="1025642"/>
              <a:ext cx="7266215" cy="1305869"/>
            </a:xfrm>
            <a:prstGeom prst="homePlate">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050">
                  <a:solidFill>
                    <a:schemeClr val="tx1"/>
                  </a:solidFill>
                </a:rPr>
                <a:t>         </a:t>
              </a:r>
              <a:r>
                <a:rPr lang="en-US" sz="1800">
                  <a:solidFill>
                    <a:schemeClr val="tx1"/>
                  </a:solidFill>
                </a:rPr>
                <a:t>  </a:t>
              </a:r>
              <a:r>
                <a:rPr lang="en-US" sz="1800">
                  <a:solidFill>
                    <a:schemeClr val="tx1"/>
                  </a:solidFill>
                  <a:latin typeface="Arial" panose="020B0604020202020204" pitchFamily="34" charset="0"/>
                  <a:cs typeface="Arial" panose="020B0604020202020204" pitchFamily="34" charset="0"/>
                </a:rPr>
                <a:t>Trả lời được các câu hỏi có liên quan đến bài đọc</a:t>
              </a:r>
            </a:p>
          </p:txBody>
        </p:sp>
        <p:grpSp>
          <p:nvGrpSpPr>
            <p:cNvPr id="25" name="Group 24"/>
            <p:cNvGrpSpPr/>
            <p:nvPr/>
          </p:nvGrpSpPr>
          <p:grpSpPr>
            <a:xfrm>
              <a:off x="3032258" y="1005841"/>
              <a:ext cx="1625550" cy="1345474"/>
              <a:chOff x="3228201" y="3148149"/>
              <a:chExt cx="1625550" cy="1345474"/>
            </a:xfrm>
          </p:grpSpPr>
          <p:sp>
            <p:nvSpPr>
              <p:cNvPr id="26" name="Pentagon 25"/>
              <p:cNvSpPr/>
              <p:nvPr/>
            </p:nvSpPr>
            <p:spPr>
              <a:xfrm>
                <a:off x="3735977" y="3148149"/>
                <a:ext cx="1117774" cy="1345474"/>
              </a:xfrm>
              <a:prstGeom prst="homePlate">
                <a:avLst>
                  <a:gd name="adj" fmla="val 45455"/>
                </a:avLst>
              </a:prstGeom>
              <a:solidFill>
                <a:schemeClr val="accent3">
                  <a:lumMod val="60000"/>
                  <a:lumOff val="40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Rounded Rectangle 26"/>
              <p:cNvSpPr/>
              <p:nvPr/>
            </p:nvSpPr>
            <p:spPr>
              <a:xfrm>
                <a:off x="3228201" y="3148149"/>
                <a:ext cx="1121732" cy="1345474"/>
              </a:xfrm>
              <a:prstGeom prst="roundRect">
                <a:avLst/>
              </a:prstGeom>
              <a:solidFill>
                <a:schemeClr val="accent3">
                  <a:lumMod val="60000"/>
                  <a:lumOff val="40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800">
                    <a:solidFill>
                      <a:schemeClr val="tx1"/>
                    </a:solidFill>
                  </a:rPr>
                  <a:t>2  </a:t>
                </a:r>
              </a:p>
            </p:txBody>
          </p:sp>
        </p:grpSp>
      </p:grpSp>
      <p:grpSp>
        <p:nvGrpSpPr>
          <p:cNvPr id="28" name="Group 27"/>
          <p:cNvGrpSpPr/>
          <p:nvPr/>
        </p:nvGrpSpPr>
        <p:grpSpPr>
          <a:xfrm>
            <a:off x="1937931" y="3762405"/>
            <a:ext cx="6799040" cy="882070"/>
            <a:chOff x="3004385" y="973782"/>
            <a:chExt cx="8443089" cy="1377532"/>
          </a:xfrm>
          <a:scene3d>
            <a:camera prst="orthographicFront">
              <a:rot lat="0" lon="0" rev="0"/>
            </a:camera>
            <a:lightRig rig="soft" dir="t">
              <a:rot lat="0" lon="0" rev="0"/>
            </a:lightRig>
          </a:scene3d>
        </p:grpSpPr>
        <p:sp>
          <p:nvSpPr>
            <p:cNvPr id="30" name="Pentagon 29"/>
            <p:cNvSpPr/>
            <p:nvPr/>
          </p:nvSpPr>
          <p:spPr>
            <a:xfrm>
              <a:off x="4170557" y="993081"/>
              <a:ext cx="7276917" cy="1353369"/>
            </a:xfrm>
            <a:prstGeom prst="homePlate">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050">
                  <a:solidFill>
                    <a:schemeClr val="tx1"/>
                  </a:solidFill>
                </a:rPr>
                <a:t> </a:t>
              </a:r>
            </a:p>
            <a:p>
              <a:r>
                <a:rPr lang="en-US" sz="1800">
                  <a:solidFill>
                    <a:schemeClr val="tx1"/>
                  </a:solidFill>
                </a:rPr>
                <a:t>       </a:t>
              </a:r>
              <a:r>
                <a:rPr lang="en-US" sz="1800">
                  <a:solidFill>
                    <a:schemeClr val="tx1"/>
                  </a:solidFill>
                  <a:latin typeface="Arial" panose="020B0604020202020204" pitchFamily="34" charset="0"/>
                  <a:cs typeface="Arial" panose="020B0604020202020204" pitchFamily="34" charset="0"/>
                </a:rPr>
                <a:t>Nhận biết một số loài vật qua bài đọc, nhân vật,</a:t>
              </a:r>
            </a:p>
            <a:p>
              <a:r>
                <a:rPr lang="en-US" sz="1800">
                  <a:solidFill>
                    <a:schemeClr val="tx1"/>
                  </a:solidFill>
                  <a:latin typeface="Arial" panose="020B0604020202020204" pitchFamily="34" charset="0"/>
                  <a:cs typeface="Arial" panose="020B0604020202020204" pitchFamily="34" charset="0"/>
                </a:rPr>
                <a:t>      sự việc và những chi tiết trong diễn biến của </a:t>
              </a:r>
            </a:p>
            <a:p>
              <a:r>
                <a:rPr lang="en-US" sz="1800">
                  <a:solidFill>
                    <a:schemeClr val="tx1"/>
                  </a:solidFill>
                  <a:latin typeface="Arial" panose="020B0604020202020204" pitchFamily="34" charset="0"/>
                  <a:cs typeface="Arial" panose="020B0604020202020204" pitchFamily="34" charset="0"/>
                </a:rPr>
                <a:t>      câu chuyện.</a:t>
              </a:r>
              <a:r>
                <a:rPr lang="vi-VN" sz="1800">
                  <a:solidFill>
                    <a:schemeClr val="tx1"/>
                  </a:solidFill>
                  <a:latin typeface="Arial" panose="020B0604020202020204" pitchFamily="34" charset="0"/>
                  <a:cs typeface="Arial" panose="020B0604020202020204" pitchFamily="34" charset="0"/>
                </a:rPr>
                <a:t/>
              </a:r>
              <a:br>
                <a:rPr lang="vi-VN" sz="1800">
                  <a:solidFill>
                    <a:schemeClr val="tx1"/>
                  </a:solidFill>
                  <a:latin typeface="Arial" panose="020B0604020202020204" pitchFamily="34" charset="0"/>
                  <a:cs typeface="Arial" panose="020B0604020202020204" pitchFamily="34" charset="0"/>
                </a:rPr>
              </a:br>
              <a:r>
                <a:rPr lang="en-US" sz="1800">
                  <a:solidFill>
                    <a:schemeClr val="tx1"/>
                  </a:solidFill>
                </a:rPr>
                <a:t> </a:t>
              </a:r>
            </a:p>
          </p:txBody>
        </p:sp>
        <p:grpSp>
          <p:nvGrpSpPr>
            <p:cNvPr id="32" name="Group 31"/>
            <p:cNvGrpSpPr/>
            <p:nvPr/>
          </p:nvGrpSpPr>
          <p:grpSpPr>
            <a:xfrm>
              <a:off x="3004385" y="973782"/>
              <a:ext cx="1597007" cy="1377532"/>
              <a:chOff x="3200328" y="3116090"/>
              <a:chExt cx="1597007" cy="1377532"/>
            </a:xfrm>
          </p:grpSpPr>
          <p:sp>
            <p:nvSpPr>
              <p:cNvPr id="33" name="Pentagon 32"/>
              <p:cNvSpPr/>
              <p:nvPr/>
            </p:nvSpPr>
            <p:spPr>
              <a:xfrm>
                <a:off x="4167052" y="3148149"/>
                <a:ext cx="630283" cy="1345473"/>
              </a:xfrm>
              <a:prstGeom prst="homePlate">
                <a:avLst>
                  <a:gd name="adj" fmla="val 45455"/>
                </a:avLst>
              </a:prstGeom>
              <a:solidFill>
                <a:schemeClr val="accent5">
                  <a:lumMod val="40000"/>
                  <a:lumOff val="60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Rounded Rectangle 35"/>
              <p:cNvSpPr/>
              <p:nvPr/>
            </p:nvSpPr>
            <p:spPr>
              <a:xfrm>
                <a:off x="3200328" y="3116090"/>
                <a:ext cx="1166171" cy="1372668"/>
              </a:xfrm>
              <a:prstGeom prst="roundRect">
                <a:avLst/>
              </a:prstGeom>
              <a:solidFill>
                <a:schemeClr val="accent5">
                  <a:lumMod val="40000"/>
                  <a:lumOff val="60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800">
                    <a:solidFill>
                      <a:schemeClr val="tx1"/>
                    </a:solidFill>
                  </a:rPr>
                  <a:t>3</a:t>
                </a:r>
                <a:r>
                  <a:rPr lang="en-US" sz="1500">
                    <a:solidFill>
                      <a:schemeClr val="tx1"/>
                    </a:solidFill>
                  </a:rPr>
                  <a:t>  </a:t>
                </a:r>
              </a:p>
            </p:txBody>
          </p:sp>
        </p:grpSp>
      </p:grpSp>
    </p:spTree>
    <p:extLst>
      <p:ext uri="{BB962C8B-B14F-4D97-AF65-F5344CB8AC3E}">
        <p14:creationId xmlns:p14="http://schemas.microsoft.com/office/powerpoint/2010/main" val="87991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6" presetClass="emph" presetSubtype="0" fill="hold" nodeType="afterEffect">
                                  <p:stCondLst>
                                    <p:cond delay="0"/>
                                  </p:stCondLst>
                                  <p:childTnLst>
                                    <p:animEffect transition="out" filter="fade">
                                      <p:cBhvr>
                                        <p:cTn id="13" dur="500" tmFilter="0, 0; .2, .5; .8, .5; 1, 0"/>
                                        <p:tgtEl>
                                          <p:spTgt spid="5"/>
                                        </p:tgtEl>
                                      </p:cBhvr>
                                    </p:animEffect>
                                    <p:animScale>
                                      <p:cBhvr>
                                        <p:cTn id="14" dur="250" autoRev="1" fill="hold"/>
                                        <p:tgtEl>
                                          <p:spTgt spid="5"/>
                                        </p:tgtEl>
                                      </p:cBhvr>
                                      <p:by x="105000" y="105000"/>
                                    </p:animScale>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p:cTn id="18" dur="500" fill="hold"/>
                                        <p:tgtEl>
                                          <p:spTgt spid="59"/>
                                        </p:tgtEl>
                                        <p:attrNameLst>
                                          <p:attrName>ppt_w</p:attrName>
                                        </p:attrNameLst>
                                      </p:cBhvr>
                                      <p:tavLst>
                                        <p:tav tm="0">
                                          <p:val>
                                            <p:fltVal val="0"/>
                                          </p:val>
                                        </p:tav>
                                        <p:tav tm="100000">
                                          <p:val>
                                            <p:strVal val="#ppt_w"/>
                                          </p:val>
                                        </p:tav>
                                      </p:tavLst>
                                    </p:anim>
                                    <p:anim calcmode="lin" valueType="num">
                                      <p:cBhvr>
                                        <p:cTn id="19" dur="500" fill="hold"/>
                                        <p:tgtEl>
                                          <p:spTgt spid="59"/>
                                        </p:tgtEl>
                                        <p:attrNameLst>
                                          <p:attrName>ppt_h</p:attrName>
                                        </p:attrNameLst>
                                      </p:cBhvr>
                                      <p:tavLst>
                                        <p:tav tm="0">
                                          <p:val>
                                            <p:fltVal val="0"/>
                                          </p:val>
                                        </p:tav>
                                        <p:tav tm="100000">
                                          <p:val>
                                            <p:strVal val="#ppt_h"/>
                                          </p:val>
                                        </p:tav>
                                      </p:tavLst>
                                    </p:anim>
                                    <p:animEffect transition="in" filter="fade">
                                      <p:cBhvr>
                                        <p:cTn id="20" dur="500"/>
                                        <p:tgtEl>
                                          <p:spTgt spid="59"/>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checkerboard(across)">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checkerboard(across)">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64524"/>
            <a:ext cx="9144000" cy="4998007"/>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77456" y="621342"/>
            <a:ext cx="8547965" cy="4524315"/>
          </a:xfrm>
          <a:prstGeom prst="rect">
            <a:avLst/>
          </a:prstGeom>
          <a:noFill/>
        </p:spPr>
        <p:txBody>
          <a:bodyPr wrap="square" rtlCol="0">
            <a:spAutoFit/>
          </a:bodyPr>
          <a:lstStyle/>
          <a:p>
            <a:pPr algn="just"/>
            <a:r>
              <a:rPr lang="vi-VN" sz="1800" dirty="0"/>
              <a:t>    Thầy giáo nói: “Chúng ta cần học cách giao tiếp tự tin. Vì thế hôm nay chúng ta sẽ tập nói trước lớp về bất cứ điều gì mình thích.”.</a:t>
            </a:r>
          </a:p>
          <a:p>
            <a:pPr algn="just"/>
            <a:r>
              <a:rPr lang="vi-VN" sz="1800" dirty="0"/>
              <a:t>    Quang được mời lên nói đầu tiên. Cậu lúng túng, đỏ mặt. Quang cảm thấy nói với bạn bên cạnh thì dễ, nhưng nói trước cả lớp thì sao mà khó thế. Thầy bảo: “Sáng nay ngủ dậy, em đã làm gì? Em cố nhớ </a:t>
            </a:r>
            <a:r>
              <a:rPr lang="vi-VN" sz="1800" dirty="0" smtClean="0"/>
              <a:t>xem</a:t>
            </a:r>
            <a:r>
              <a:rPr lang="en-US" sz="1800" dirty="0" smtClean="0"/>
              <a:t>.</a:t>
            </a:r>
            <a:r>
              <a:rPr lang="vi-VN" sz="1800" dirty="0" smtClean="0"/>
              <a:t>” </a:t>
            </a:r>
            <a:endParaRPr lang="vi-VN" sz="1800" dirty="0"/>
          </a:p>
          <a:p>
            <a:pPr algn="just"/>
            <a:r>
              <a:rPr lang="vi-VN" sz="1800" dirty="0"/>
              <a:t>Quang ngập ngừng</a:t>
            </a:r>
            <a:r>
              <a:rPr lang="en-US" sz="1800" dirty="0"/>
              <a:t>,</a:t>
            </a:r>
            <a:r>
              <a:rPr lang="vi-VN" sz="1800" dirty="0"/>
              <a:t> vừa nói vừa gãi đầu</a:t>
            </a:r>
            <a:r>
              <a:rPr lang="en-US" sz="1800" dirty="0"/>
              <a:t>: “ E</a:t>
            </a:r>
            <a:r>
              <a:rPr lang="vi-VN" sz="1800" dirty="0"/>
              <a:t>m</a:t>
            </a:r>
            <a:r>
              <a:rPr lang="en-US" sz="1800" dirty="0"/>
              <a:t>…”</a:t>
            </a:r>
            <a:endParaRPr lang="vi-VN" sz="1800" dirty="0"/>
          </a:p>
          <a:p>
            <a:pPr algn="just"/>
            <a:r>
              <a:rPr lang="en-US" sz="1800" dirty="0"/>
              <a:t> </a:t>
            </a:r>
            <a:r>
              <a:rPr lang="vi-VN" sz="1800" dirty="0"/>
              <a:t>   Thầy giáo nhắc: “ Rồi gì nữa?</a:t>
            </a:r>
            <a:r>
              <a:rPr lang="en-US" sz="1800" dirty="0"/>
              <a:t>”</a:t>
            </a:r>
            <a:endParaRPr lang="vi-VN" sz="1800" dirty="0"/>
          </a:p>
          <a:p>
            <a:pPr algn="just"/>
            <a:r>
              <a:rPr lang="en-US" sz="1800" dirty="0"/>
              <a:t> </a:t>
            </a:r>
            <a:r>
              <a:rPr lang="vi-VN" sz="1800" dirty="0"/>
              <a:t>   Quang lại gãy đầu: “ À… ờ… Em ngủ dậy.”  Và cậu nói tiếp: “ Rồi… ờ…”</a:t>
            </a:r>
          </a:p>
          <a:p>
            <a:pPr algn="just"/>
            <a:r>
              <a:rPr lang="vi-VN" sz="1800" dirty="0"/>
              <a:t>    Thầy giáo mỉm cười, kiên nhẫn nghe Quang nói. Thầy bảo: “Thế là được rồi đấy!”</a:t>
            </a:r>
          </a:p>
          <a:p>
            <a:pPr algn="just"/>
            <a:r>
              <a:rPr lang="en-US" sz="1800" dirty="0"/>
              <a:t> </a:t>
            </a:r>
            <a:r>
              <a:rPr lang="vi-VN" sz="1800" dirty="0"/>
              <a:t>   Nhưng 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a:t>
            </a:r>
            <a:endParaRPr lang="en-US" sz="1800" dirty="0" smtClean="0"/>
          </a:p>
          <a:p>
            <a:pPr algn="just"/>
            <a:r>
              <a:rPr lang="en-US" sz="1800" dirty="0" smtClean="0"/>
              <a:t>   </a:t>
            </a:r>
            <a:r>
              <a:rPr lang="vi-VN" sz="1800" dirty="0" smtClean="0"/>
              <a:t>Thầy </a:t>
            </a:r>
            <a:r>
              <a:rPr lang="vi-VN" sz="1800" dirty="0"/>
              <a:t>giáo vỗ tay, các bạn vỗ tay theo, Quang cũng vỗ tay. </a:t>
            </a:r>
            <a:r>
              <a:rPr lang="en-US" sz="1800" dirty="0"/>
              <a:t>C</a:t>
            </a:r>
            <a:r>
              <a:rPr lang="vi-VN" sz="1800" dirty="0"/>
              <a:t>ả lớp tràn ngập tiếng vỗ tay.</a:t>
            </a:r>
          </a:p>
        </p:txBody>
      </p:sp>
      <p:sp>
        <p:nvSpPr>
          <p:cNvPr id="2" name="TextBox 1"/>
          <p:cNvSpPr txBox="1"/>
          <p:nvPr/>
        </p:nvSpPr>
        <p:spPr>
          <a:xfrm>
            <a:off x="7701226" y="109596"/>
            <a:ext cx="1107996" cy="369332"/>
          </a:xfrm>
          <a:prstGeom prst="rect">
            <a:avLst/>
          </a:prstGeom>
          <a:solidFill>
            <a:srgbClr val="00B0F0"/>
          </a:solidFill>
        </p:spPr>
        <p:txBody>
          <a:bodyPr wrap="none" rtlCol="0">
            <a:spAutoFit/>
          </a:bodyPr>
          <a:lstStyle/>
          <a:p>
            <a:r>
              <a:rPr lang="vi-VN" sz="1800"/>
              <a:t>Đọc mẫu</a:t>
            </a:r>
            <a:endParaRPr lang="en-US" sz="1800"/>
          </a:p>
        </p:txBody>
      </p:sp>
      <p:sp>
        <p:nvSpPr>
          <p:cNvPr id="8" name="TextBox 7"/>
          <p:cNvSpPr txBox="1"/>
          <p:nvPr/>
        </p:nvSpPr>
        <p:spPr>
          <a:xfrm>
            <a:off x="2512088" y="168458"/>
            <a:ext cx="2236510" cy="523220"/>
          </a:xfrm>
          <a:prstGeom prst="rect">
            <a:avLst/>
          </a:prstGeom>
          <a:noFill/>
        </p:spPr>
        <p:txBody>
          <a:bodyPr wrap="none" rtlCol="0">
            <a:spAutoFit/>
          </a:bodyPr>
          <a:lstStyle/>
          <a:p>
            <a:r>
              <a:rPr lang="en-US" sz="2800" b="1" dirty="0" err="1">
                <a:solidFill>
                  <a:srgbClr val="FF0000"/>
                </a:solidFill>
              </a:rPr>
              <a:t>Một</a:t>
            </a:r>
            <a:r>
              <a:rPr lang="en-US" sz="2800" b="1" dirty="0">
                <a:solidFill>
                  <a:srgbClr val="FF0000"/>
                </a:solidFill>
              </a:rPr>
              <a:t> </a:t>
            </a:r>
            <a:r>
              <a:rPr lang="en-US" sz="2800" b="1" dirty="0" err="1">
                <a:solidFill>
                  <a:srgbClr val="FF0000"/>
                </a:solidFill>
              </a:rPr>
              <a:t>giờ</a:t>
            </a:r>
            <a:r>
              <a:rPr lang="en-US" sz="2800" b="1" dirty="0">
                <a:solidFill>
                  <a:srgbClr val="FF0000"/>
                </a:solidFill>
              </a:rPr>
              <a:t> </a:t>
            </a:r>
            <a:r>
              <a:rPr lang="en-US" sz="2800" b="1" dirty="0" err="1">
                <a:solidFill>
                  <a:srgbClr val="FF0000"/>
                </a:solidFill>
              </a:rPr>
              <a:t>học</a:t>
            </a:r>
            <a:endParaRPr lang="en-US" sz="2800" b="1" dirty="0">
              <a:solidFill>
                <a:srgbClr val="FF0000"/>
              </a:solidFill>
            </a:endParaRPr>
          </a:p>
        </p:txBody>
      </p:sp>
      <p:pic>
        <p:nvPicPr>
          <p:cNvPr id="13" name="[hanhtrangso.nxbgd.vn] HĐ đọc văn bản_ Một giờ học_HTS.mp3">
            <a:hlinkClick r:id="" action="ppaction://media"/>
          </p:cNvPr>
          <p:cNvPicPr>
            <a:picLocks noRot="1" noChangeAspect="1"/>
          </p:cNvPicPr>
          <p:nvPr>
            <a:audioFile r:link="rId1"/>
          </p:nvPr>
        </p:nvPicPr>
        <p:blipFill>
          <a:blip r:embed="rId4"/>
          <a:stretch>
            <a:fillRect/>
          </a:stretch>
        </p:blipFill>
        <p:spPr>
          <a:xfrm>
            <a:off x="9144000" y="4440656"/>
            <a:ext cx="304800" cy="304800"/>
          </a:xfrm>
          <a:prstGeom prst="rect">
            <a:avLst/>
          </a:prstGeom>
        </p:spPr>
      </p:pic>
    </p:spTree>
    <p:extLst>
      <p:ext uri="{BB962C8B-B14F-4D97-AF65-F5344CB8AC3E}">
        <p14:creationId xmlns:p14="http://schemas.microsoft.com/office/powerpoint/2010/main" val="8389591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35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1C3256A2-416D-4670-AD10-0133FCC14D4A}"/>
              </a:ext>
            </a:extLst>
          </p:cNvPr>
          <p:cNvPicPr>
            <a:picLocks noChangeAspect="1"/>
          </p:cNvPicPr>
          <p:nvPr/>
        </p:nvPicPr>
        <p:blipFill rotWithShape="1">
          <a:blip r:embed="rId2">
            <a:extLst>
              <a:ext uri="{28A0092B-C50C-407E-A947-70E740481C1C}">
                <a14:useLocalDpi xmlns:a14="http://schemas.microsoft.com/office/drawing/2010/main" val="0"/>
              </a:ext>
            </a:extLst>
          </a:blip>
          <a:srcRect l="37750" r="14625"/>
          <a:stretch/>
        </p:blipFill>
        <p:spPr>
          <a:xfrm>
            <a:off x="0" y="85823"/>
            <a:ext cx="8377881" cy="5497298"/>
          </a:xfrm>
          <a:prstGeom prst="rect">
            <a:avLst/>
          </a:prstGeom>
        </p:spPr>
      </p:pic>
      <p:pic>
        <p:nvPicPr>
          <p:cNvPr id="5" name="图片 3">
            <a:extLst>
              <a:ext uri="{FF2B5EF4-FFF2-40B4-BE49-F238E27FC236}">
                <a16:creationId xmlns:a16="http://schemas.microsoft.com/office/drawing/2014/main" xmlns="" id="{C04F87AB-AAFA-44C4-B254-9DC0BD1EF5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p:blipFill>
        <p:spPr>
          <a:xfrm>
            <a:off x="5437996" y="1476532"/>
            <a:ext cx="4427336" cy="3666968"/>
          </a:xfrm>
          <a:prstGeom prst="rect">
            <a:avLst/>
          </a:prstGeom>
        </p:spPr>
      </p:pic>
      <p:sp>
        <p:nvSpPr>
          <p:cNvPr id="7" name="TextBox 6"/>
          <p:cNvSpPr txBox="1"/>
          <p:nvPr/>
        </p:nvSpPr>
        <p:spPr>
          <a:xfrm>
            <a:off x="1766455" y="230833"/>
            <a:ext cx="3024620" cy="507831"/>
          </a:xfrm>
          <a:prstGeom prst="rect">
            <a:avLst/>
          </a:prstGeom>
          <a:noFill/>
        </p:spPr>
        <p:txBody>
          <a:bodyPr wrap="square" rtlCol="0">
            <a:spAutoFit/>
          </a:bodyPr>
          <a:lstStyle/>
          <a:p>
            <a:pPr algn="just"/>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2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p:cNvSpPr txBox="1"/>
          <p:nvPr/>
        </p:nvSpPr>
        <p:spPr>
          <a:xfrm>
            <a:off x="0" y="484749"/>
            <a:ext cx="7143750" cy="6324808"/>
          </a:xfrm>
          <a:prstGeom prst="rect">
            <a:avLst/>
          </a:prstGeom>
          <a:noFill/>
        </p:spPr>
        <p:txBody>
          <a:bodyPr wrap="square" rtlCol="0">
            <a:spAutoFit/>
          </a:bodyPr>
          <a:lstStyle/>
          <a:p>
            <a:pPr>
              <a:lnSpc>
                <a:spcPct val="150000"/>
              </a:lnSpc>
            </a:pPr>
            <a:r>
              <a:rPr lang="en-US" sz="3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Chú</a:t>
            </a:r>
            <a:r>
              <a:rPr lang="en-US" sz="3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ý </a:t>
            </a:r>
            <a:r>
              <a:rPr lang="en-US" sz="3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ngữ</a:t>
            </a:r>
            <a:r>
              <a:rPr lang="en-US" sz="3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điệu</a:t>
            </a:r>
            <a:r>
              <a:rPr lang="en-US" sz="3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khi</a:t>
            </a:r>
            <a:r>
              <a:rPr lang="en-US" sz="3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các</a:t>
            </a:r>
            <a:r>
              <a:rPr lang="en-US" sz="3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câu</a:t>
            </a:r>
            <a:r>
              <a:rPr lang="en-US" sz="3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thể</a:t>
            </a:r>
            <a:r>
              <a:rPr lang="en-US" sz="3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hiện</a:t>
            </a:r>
            <a:r>
              <a:rPr lang="en-US" sz="3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sự</a:t>
            </a:r>
            <a:r>
              <a:rPr lang="en-US" sz="3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lúng</a:t>
            </a:r>
            <a:r>
              <a:rPr lang="en-US" sz="3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túng</a:t>
            </a:r>
            <a:r>
              <a:rPr lang="en-US" sz="3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ngập</a:t>
            </a:r>
            <a:r>
              <a:rPr lang="en-US" sz="3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ngừng</a:t>
            </a:r>
            <a:r>
              <a:rPr lang="en-US" sz="3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của</a:t>
            </a:r>
            <a:r>
              <a:rPr lang="en-US" sz="3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Quang</a:t>
            </a:r>
            <a:r>
              <a:rPr lang="en-US" sz="3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a:t>
            </a:r>
          </a:p>
          <a:p>
            <a:pPr>
              <a:lnSpc>
                <a:spcPct val="150000"/>
              </a:lnSpc>
            </a:pPr>
            <a:r>
              <a:rPr lang="en-US" sz="3000" b="1" i="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 </a:t>
            </a:r>
            <a:r>
              <a:rPr lang="en-US" sz="3000" i="1" dirty="0">
                <a:latin typeface="Arial-Rounded" panose="020B0500000000000000" pitchFamily="34" charset="0"/>
                <a:ea typeface="Arial-Rounded" panose="020B0500000000000000" pitchFamily="34" charset="0"/>
                <a:cs typeface="Arial-Rounded" panose="020B0500000000000000" pitchFamily="34" charset="0"/>
              </a:rPr>
              <a:t> “À... ờ... </a:t>
            </a:r>
            <a:r>
              <a:rPr lang="en-US" sz="3000" i="1" dirty="0" err="1">
                <a:latin typeface="Arial-Rounded" panose="020B0500000000000000" pitchFamily="34" charset="0"/>
                <a:ea typeface="Arial-Rounded" panose="020B0500000000000000" pitchFamily="34" charset="0"/>
                <a:cs typeface="Arial-Rounded" panose="020B0500000000000000" pitchFamily="34" charset="0"/>
              </a:rPr>
              <a:t>Em</a:t>
            </a:r>
            <a:r>
              <a:rPr lang="en-US" sz="3000" i="1" dirty="0">
                <a:latin typeface="Arial-Rounded" panose="020B0500000000000000" pitchFamily="34" charset="0"/>
                <a:ea typeface="Arial-Rounded" panose="020B0500000000000000" pitchFamily="34" charset="0"/>
                <a:cs typeface="Arial-Rounded" panose="020B0500000000000000" pitchFamily="34" charset="0"/>
              </a:rPr>
              <a:t> </a:t>
            </a:r>
            <a:r>
              <a:rPr lang="en-US" sz="3000" i="1" dirty="0" err="1">
                <a:latin typeface="Arial-Rounded" panose="020B0500000000000000" pitchFamily="34" charset="0"/>
                <a:ea typeface="Arial-Rounded" panose="020B0500000000000000" pitchFamily="34" charset="0"/>
                <a:cs typeface="Arial-Rounded" panose="020B0500000000000000" pitchFamily="34" charset="0"/>
              </a:rPr>
              <a:t>ngủ</a:t>
            </a:r>
            <a:r>
              <a:rPr lang="en-US" sz="3000" i="1" dirty="0">
                <a:latin typeface="Arial-Rounded" panose="020B0500000000000000" pitchFamily="34" charset="0"/>
                <a:ea typeface="Arial-Rounded" panose="020B0500000000000000" pitchFamily="34" charset="0"/>
                <a:cs typeface="Arial-Rounded" panose="020B0500000000000000" pitchFamily="34" charset="0"/>
              </a:rPr>
              <a:t> </a:t>
            </a:r>
            <a:r>
              <a:rPr lang="en-US" sz="3000" i="1" dirty="0" err="1">
                <a:latin typeface="Arial-Rounded" panose="020B0500000000000000" pitchFamily="34" charset="0"/>
                <a:ea typeface="Arial-Rounded" panose="020B0500000000000000" pitchFamily="34" charset="0"/>
                <a:cs typeface="Arial-Rounded" panose="020B0500000000000000" pitchFamily="34" charset="0"/>
              </a:rPr>
              <a:t>dậy</a:t>
            </a:r>
            <a:r>
              <a:rPr lang="en-US" sz="3000" i="1" dirty="0">
                <a:latin typeface="Arial-Rounded" panose="020B0500000000000000" pitchFamily="34" charset="0"/>
                <a:ea typeface="Arial-Rounded" panose="020B0500000000000000" pitchFamily="34" charset="0"/>
                <a:cs typeface="Arial-Rounded" panose="020B0500000000000000" pitchFamily="34" charset="0"/>
              </a:rPr>
              <a:t>.”</a:t>
            </a:r>
          </a:p>
          <a:p>
            <a:pPr>
              <a:lnSpc>
                <a:spcPct val="150000"/>
              </a:lnSpc>
            </a:pPr>
            <a:r>
              <a:rPr lang="en-US" sz="3000" i="1" dirty="0">
                <a:latin typeface="Arial-Rounded" panose="020B0500000000000000" pitchFamily="34" charset="0"/>
                <a:ea typeface="Arial-Rounded" panose="020B0500000000000000" pitchFamily="34" charset="0"/>
                <a:cs typeface="Arial-Rounded" panose="020B0500000000000000" pitchFamily="34" charset="0"/>
              </a:rPr>
              <a:t> - “</a:t>
            </a:r>
            <a:r>
              <a:rPr lang="en-US" sz="3000" i="1" dirty="0" err="1">
                <a:latin typeface="Arial-Rounded" panose="020B0500000000000000" pitchFamily="34" charset="0"/>
                <a:ea typeface="Arial-Rounded" panose="020B0500000000000000" pitchFamily="34" charset="0"/>
                <a:cs typeface="Arial-Rounded" panose="020B0500000000000000" pitchFamily="34" charset="0"/>
              </a:rPr>
              <a:t>Rồi</a:t>
            </a:r>
            <a:r>
              <a:rPr lang="en-US" sz="3000" i="1" dirty="0">
                <a:latin typeface="Arial-Rounded" panose="020B0500000000000000" pitchFamily="34" charset="0"/>
                <a:ea typeface="Arial-Rounded" panose="020B0500000000000000" pitchFamily="34" charset="0"/>
                <a:cs typeface="Arial-Rounded" panose="020B0500000000000000" pitchFamily="34" charset="0"/>
              </a:rPr>
              <a:t>...ờ...”.</a:t>
            </a:r>
          </a:p>
          <a:p>
            <a:pPr>
              <a:lnSpc>
                <a:spcPct val="150000"/>
              </a:lnSpc>
            </a:pPr>
            <a:r>
              <a:rPr lang="en-US" sz="3000" i="1" dirty="0">
                <a:latin typeface="Arial-Rounded" panose="020B0500000000000000" pitchFamily="34" charset="0"/>
                <a:ea typeface="Arial-Rounded" panose="020B0500000000000000" pitchFamily="34" charset="0"/>
                <a:cs typeface="Arial-Rounded" panose="020B0500000000000000" pitchFamily="34" charset="0"/>
              </a:rPr>
              <a:t> -  “</a:t>
            </a:r>
            <a:r>
              <a:rPr lang="en-US" sz="3000" i="1" dirty="0" err="1">
                <a:latin typeface="Arial-Rounded" panose="020B0500000000000000" pitchFamily="34" charset="0"/>
                <a:ea typeface="Arial-Rounded" panose="020B0500000000000000" pitchFamily="34" charset="0"/>
                <a:cs typeface="Arial-Rounded" panose="020B0500000000000000" pitchFamily="34" charset="0"/>
              </a:rPr>
              <a:t>Rồi</a:t>
            </a:r>
            <a:r>
              <a:rPr lang="en-US" sz="3000" i="1" dirty="0">
                <a:latin typeface="Arial-Rounded" panose="020B0500000000000000" pitchFamily="34" charset="0"/>
                <a:ea typeface="Arial-Rounded" panose="020B0500000000000000" pitchFamily="34" charset="0"/>
                <a:cs typeface="Arial-Rounded" panose="020B0500000000000000" pitchFamily="34" charset="0"/>
              </a:rPr>
              <a:t> </a:t>
            </a:r>
            <a:r>
              <a:rPr lang="en-US" sz="3000" i="1" dirty="0" err="1">
                <a:latin typeface="Arial-Rounded" panose="020B0500000000000000" pitchFamily="34" charset="0"/>
                <a:ea typeface="Arial-Rounded" panose="020B0500000000000000" pitchFamily="34" charset="0"/>
                <a:cs typeface="Arial-Rounded" panose="020B0500000000000000" pitchFamily="34" charset="0"/>
              </a:rPr>
              <a:t>sau</a:t>
            </a:r>
            <a:r>
              <a:rPr lang="en-US" sz="3000" i="1" dirty="0">
                <a:latin typeface="Arial-Rounded" panose="020B0500000000000000" pitchFamily="34" charset="0"/>
                <a:ea typeface="Arial-Rounded" panose="020B0500000000000000" pitchFamily="34" charset="0"/>
                <a:cs typeface="Arial-Rounded" panose="020B0500000000000000" pitchFamily="34" charset="0"/>
              </a:rPr>
              <a:t> </a:t>
            </a:r>
            <a:r>
              <a:rPr lang="en-US" sz="3000" i="1" dirty="0" err="1">
                <a:latin typeface="Arial-Rounded" panose="020B0500000000000000" pitchFamily="34" charset="0"/>
                <a:ea typeface="Arial-Rounded" panose="020B0500000000000000" pitchFamily="34" charset="0"/>
                <a:cs typeface="Arial-Rounded" panose="020B0500000000000000" pitchFamily="34" charset="0"/>
              </a:rPr>
              <a:t>đó</a:t>
            </a:r>
            <a:r>
              <a:rPr lang="en-US" sz="3000" i="1" dirty="0">
                <a:latin typeface="Arial-Rounded" panose="020B0500000000000000" pitchFamily="34" charset="0"/>
                <a:ea typeface="Arial-Rounded" panose="020B0500000000000000" pitchFamily="34" charset="0"/>
                <a:cs typeface="Arial-Rounded" panose="020B0500000000000000" pitchFamily="34" charset="0"/>
              </a:rPr>
              <a:t>...ờ...à...”</a:t>
            </a:r>
          </a:p>
          <a:p>
            <a:pPr marL="428625" indent="-428625">
              <a:lnSpc>
                <a:spcPct val="150000"/>
              </a:lnSpc>
              <a:buFontTx/>
              <a:buChar char="-"/>
            </a:pPr>
            <a:endParaRPr lang="en-US" sz="3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marL="428625" indent="-428625">
              <a:lnSpc>
                <a:spcPct val="150000"/>
              </a:lnSpc>
              <a:buFontTx/>
              <a:buChar char="-"/>
            </a:pPr>
            <a:endParaRPr lang="en-US" sz="3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endParaRPr lang="en-US" sz="3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8567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64524"/>
            <a:ext cx="9144000" cy="4998007"/>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7034" y="527769"/>
            <a:ext cx="8547965" cy="4801314"/>
          </a:xfrm>
          <a:prstGeom prst="rect">
            <a:avLst/>
          </a:prstGeom>
          <a:noFill/>
        </p:spPr>
        <p:txBody>
          <a:bodyPr wrap="square" rtlCol="0">
            <a:spAutoFit/>
          </a:bodyPr>
          <a:lstStyle/>
          <a:p>
            <a:pPr algn="just"/>
            <a:r>
              <a:rPr lang="vi-VN" sz="1800" dirty="0"/>
              <a:t>    Thầy giáo nói: “Chúng ta cần học cách giao tiếp tự tin. Vì thế hôm nay chúng ta sẽ tập nói trước lớp về bất cứ điều gì mình thích.”.</a:t>
            </a:r>
          </a:p>
          <a:p>
            <a:pPr algn="just"/>
            <a:r>
              <a:rPr lang="vi-VN" sz="1800" dirty="0"/>
              <a:t>    Quang được mời lên nói đầu tiên. Cậu lúng túng, đỏ mặt. Quang cảm thấy nói với bạn bên cạnh thì dễ, nhưng nói trước cả lớp thì sao mà khó thế. Thầy bảo: “Sáng nay ngủ dậy, em đã làm gì? Em cố nhớ </a:t>
            </a:r>
            <a:r>
              <a:rPr lang="vi-VN" sz="1800" dirty="0" smtClean="0"/>
              <a:t>xe</a:t>
            </a:r>
            <a:r>
              <a:rPr lang="en-US" sz="1800" dirty="0" smtClean="0"/>
              <a:t>m.</a:t>
            </a:r>
            <a:r>
              <a:rPr lang="vi-VN" sz="1800" dirty="0" smtClean="0"/>
              <a:t>” </a:t>
            </a:r>
            <a:endParaRPr lang="vi-VN" sz="1800" dirty="0"/>
          </a:p>
          <a:p>
            <a:pPr algn="just"/>
            <a:r>
              <a:rPr lang="vi-VN" sz="1800" dirty="0"/>
              <a:t>Quang ngập ngừng</a:t>
            </a:r>
            <a:r>
              <a:rPr lang="en-US" sz="1800" dirty="0"/>
              <a:t>,</a:t>
            </a:r>
            <a:r>
              <a:rPr lang="vi-VN" sz="1800" dirty="0"/>
              <a:t> vừa nói vừa gãi đầu</a:t>
            </a:r>
            <a:r>
              <a:rPr lang="en-US" sz="1800" dirty="0"/>
              <a:t>: “ E</a:t>
            </a:r>
            <a:r>
              <a:rPr lang="vi-VN" sz="1800" dirty="0"/>
              <a:t>m</a:t>
            </a:r>
            <a:r>
              <a:rPr lang="en-US" sz="1800" dirty="0"/>
              <a:t>…”</a:t>
            </a:r>
            <a:endParaRPr lang="vi-VN" sz="1800" dirty="0"/>
          </a:p>
          <a:p>
            <a:pPr algn="just"/>
            <a:r>
              <a:rPr lang="en-US" sz="1800" dirty="0"/>
              <a:t> </a:t>
            </a:r>
            <a:r>
              <a:rPr lang="vi-VN" sz="1800" dirty="0"/>
              <a:t>   Thầy giáo nhắc: “ Rồi gì nữa?</a:t>
            </a:r>
            <a:r>
              <a:rPr lang="en-US" sz="1800" dirty="0"/>
              <a:t>”</a:t>
            </a:r>
            <a:endParaRPr lang="vi-VN" sz="1800" dirty="0"/>
          </a:p>
          <a:p>
            <a:pPr algn="just"/>
            <a:r>
              <a:rPr lang="en-US" sz="1800" dirty="0"/>
              <a:t> </a:t>
            </a:r>
            <a:r>
              <a:rPr lang="vi-VN" sz="1800" dirty="0"/>
              <a:t>   Quang lại gãi đầu: “ À… ờ… Em ngủ dậy.”  Và cậu nói tiếp: “ Rồi… ờ…”</a:t>
            </a:r>
          </a:p>
          <a:p>
            <a:pPr algn="just"/>
            <a:r>
              <a:rPr lang="vi-VN" sz="1800" dirty="0"/>
              <a:t>    Thầy giáo mỉm cười, kiên nhẫn nghe Quang nói. Thầy bảo: “Thế là được rồi đấy!”</a:t>
            </a:r>
          </a:p>
          <a:p>
            <a:pPr algn="just"/>
            <a:r>
              <a:rPr lang="en-US" sz="1800" dirty="0"/>
              <a:t> </a:t>
            </a:r>
            <a:r>
              <a:rPr lang="vi-VN" sz="1800" dirty="0"/>
              <a:t>   Nhưng 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a:t>
            </a:r>
            <a:endParaRPr lang="en-US" sz="1800" dirty="0" smtClean="0"/>
          </a:p>
          <a:p>
            <a:pPr algn="just"/>
            <a:r>
              <a:rPr lang="vi-VN" sz="1800" dirty="0" smtClean="0"/>
              <a:t>Thầy </a:t>
            </a:r>
            <a:r>
              <a:rPr lang="vi-VN" sz="1800" dirty="0"/>
              <a:t>giáo vỗ tay, các bạn vỗ tay theo, Quang cũng vỗ tay. </a:t>
            </a:r>
            <a:r>
              <a:rPr lang="en-US" sz="1800" dirty="0"/>
              <a:t>C</a:t>
            </a:r>
            <a:r>
              <a:rPr lang="vi-VN" sz="1800" dirty="0"/>
              <a:t>ả lớp tràn ngập tiếng vỗ tay.</a:t>
            </a:r>
          </a:p>
          <a:p>
            <a:pPr algn="just"/>
            <a:endParaRPr lang="vi-VN" sz="1800" dirty="0"/>
          </a:p>
        </p:txBody>
      </p:sp>
      <p:sp>
        <p:nvSpPr>
          <p:cNvPr id="8" name="TextBox 7"/>
          <p:cNvSpPr txBox="1"/>
          <p:nvPr/>
        </p:nvSpPr>
        <p:spPr>
          <a:xfrm>
            <a:off x="2837208" y="107498"/>
            <a:ext cx="1939955" cy="461665"/>
          </a:xfrm>
          <a:prstGeom prst="rect">
            <a:avLst/>
          </a:prstGeom>
          <a:noFill/>
        </p:spPr>
        <p:txBody>
          <a:bodyPr wrap="none" rtlCol="0">
            <a:spAutoFit/>
          </a:bodyPr>
          <a:lstStyle/>
          <a:p>
            <a:r>
              <a:rPr lang="en-US" sz="2400" b="1" dirty="0" err="1">
                <a:solidFill>
                  <a:srgbClr val="FF0000"/>
                </a:solidFill>
              </a:rPr>
              <a:t>Một</a:t>
            </a:r>
            <a:r>
              <a:rPr lang="en-US" sz="2400" b="1" dirty="0">
                <a:solidFill>
                  <a:srgbClr val="FF0000"/>
                </a:solidFill>
              </a:rPr>
              <a:t> </a:t>
            </a:r>
            <a:r>
              <a:rPr lang="en-US" sz="2400" b="1" dirty="0" err="1">
                <a:solidFill>
                  <a:srgbClr val="FF0000"/>
                </a:solidFill>
              </a:rPr>
              <a:t>giờ</a:t>
            </a:r>
            <a:r>
              <a:rPr lang="en-US" sz="2400" b="1" dirty="0">
                <a:solidFill>
                  <a:srgbClr val="FF0000"/>
                </a:solidFill>
              </a:rPr>
              <a:t> </a:t>
            </a:r>
            <a:r>
              <a:rPr lang="en-US" sz="2400" b="1" dirty="0" err="1">
                <a:solidFill>
                  <a:srgbClr val="FF0000"/>
                </a:solidFill>
              </a:rPr>
              <a:t>học</a:t>
            </a:r>
            <a:endParaRPr lang="en-US" sz="2400" b="1" dirty="0">
              <a:solidFill>
                <a:srgbClr val="FF0000"/>
              </a:solidFill>
            </a:endParaRPr>
          </a:p>
        </p:txBody>
      </p:sp>
      <p:sp>
        <p:nvSpPr>
          <p:cNvPr id="13" name="TextBox 12"/>
          <p:cNvSpPr txBox="1"/>
          <p:nvPr/>
        </p:nvSpPr>
        <p:spPr>
          <a:xfrm>
            <a:off x="6396629" y="109596"/>
            <a:ext cx="2492990" cy="369332"/>
          </a:xfrm>
          <a:prstGeom prst="rect">
            <a:avLst/>
          </a:prstGeom>
          <a:solidFill>
            <a:srgbClr val="00B0F0"/>
          </a:solidFill>
        </p:spPr>
        <p:txBody>
          <a:bodyPr wrap="none" rtlCol="0">
            <a:spAutoFit/>
          </a:bodyPr>
          <a:lstStyle/>
          <a:p>
            <a:r>
              <a:rPr lang="en-US" sz="1800"/>
              <a:t>Đọc nối tiếp theo đoạn</a:t>
            </a:r>
          </a:p>
        </p:txBody>
      </p:sp>
      <p:sp>
        <p:nvSpPr>
          <p:cNvPr id="14" name="Oval 13"/>
          <p:cNvSpPr/>
          <p:nvPr/>
        </p:nvSpPr>
        <p:spPr>
          <a:xfrm>
            <a:off x="351685" y="52776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1</a:t>
            </a:r>
            <a:endParaRPr lang="en-US" sz="2000" b="1" dirty="0"/>
          </a:p>
        </p:txBody>
      </p:sp>
      <p:sp>
        <p:nvSpPr>
          <p:cNvPr id="15" name="Oval 14"/>
          <p:cNvSpPr/>
          <p:nvPr/>
        </p:nvSpPr>
        <p:spPr>
          <a:xfrm>
            <a:off x="377456" y="109672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2</a:t>
            </a:r>
            <a:endParaRPr lang="en-US" sz="2000" b="1" dirty="0"/>
          </a:p>
        </p:txBody>
      </p:sp>
      <p:sp>
        <p:nvSpPr>
          <p:cNvPr id="16" name="Oval 15"/>
          <p:cNvSpPr/>
          <p:nvPr/>
        </p:nvSpPr>
        <p:spPr>
          <a:xfrm>
            <a:off x="419480" y="327096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3</a:t>
            </a:r>
            <a:endParaRPr lang="en-US" sz="2000" b="1" dirty="0"/>
          </a:p>
        </p:txBody>
      </p:sp>
    </p:spTree>
    <p:extLst>
      <p:ext uri="{BB962C8B-B14F-4D97-AF65-F5344CB8AC3E}">
        <p14:creationId xmlns:p14="http://schemas.microsoft.com/office/powerpoint/2010/main" val="4691280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6629</TotalTime>
  <Words>2286</Words>
  <Application>Microsoft Office PowerPoint</Application>
  <PresentationFormat>On-screen Show (16:9)</PresentationFormat>
  <Paragraphs>157</Paragraphs>
  <Slides>35</Slides>
  <Notes>5</Notes>
  <HiddenSlides>0</HiddenSlides>
  <MMClips>2</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35</vt:i4>
      </vt:variant>
    </vt:vector>
  </HeadingPairs>
  <TitlesOfParts>
    <vt:vector size="52" baseType="lpstr">
      <vt:lpstr>Arial</vt:lpstr>
      <vt:lpstr>微软雅黑</vt:lpstr>
      <vt:lpstr>字魂36号-正文宋楷</vt:lpstr>
      <vt:lpstr>字魂17号-萌趣果冻体</vt:lpstr>
      <vt:lpstr>Calibri Light</vt:lpstr>
      <vt:lpstr>iCiel Crocante</vt:lpstr>
      <vt:lpstr>等线</vt:lpstr>
      <vt:lpstr>Lato</vt:lpstr>
      <vt:lpstr>SVN-Gretoon</vt:lpstr>
      <vt:lpstr>Times New Roman</vt:lpstr>
      <vt:lpstr>隶书</vt:lpstr>
      <vt:lpstr>Calibri</vt:lpstr>
      <vt:lpstr>Phatdiem</vt:lpstr>
      <vt:lpstr>Arial-Rounded</vt:lpstr>
      <vt:lpstr>Simple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dc:title>
  <dc:creator>Admin</dc:creator>
  <cp:lastModifiedBy>Windows User</cp:lastModifiedBy>
  <cp:revision>855</cp:revision>
  <dcterms:modified xsi:type="dcterms:W3CDTF">2023-09-17T09:08:27Z</dcterms:modified>
</cp:coreProperties>
</file>