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25"/>
  </p:notesMasterIdLst>
  <p:sldIdLst>
    <p:sldId id="257" r:id="rId3"/>
    <p:sldId id="287" r:id="rId4"/>
    <p:sldId id="258" r:id="rId5"/>
    <p:sldId id="259" r:id="rId6"/>
    <p:sldId id="260" r:id="rId7"/>
    <p:sldId id="276" r:id="rId8"/>
    <p:sldId id="277" r:id="rId9"/>
    <p:sldId id="278" r:id="rId10"/>
    <p:sldId id="280" r:id="rId11"/>
    <p:sldId id="279" r:id="rId12"/>
    <p:sldId id="281" r:id="rId13"/>
    <p:sldId id="262" r:id="rId14"/>
    <p:sldId id="265" r:id="rId15"/>
    <p:sldId id="261" r:id="rId16"/>
    <p:sldId id="282" r:id="rId17"/>
    <p:sldId id="263" r:id="rId18"/>
    <p:sldId id="283" r:id="rId19"/>
    <p:sldId id="266" r:id="rId20"/>
    <p:sldId id="285" r:id="rId21"/>
    <p:sldId id="286" r:id="rId22"/>
    <p:sldId id="274" r:id="rId23"/>
    <p:sldId id="288" r:id="rId24"/>
  </p:sldIdLst>
  <p:sldSz cx="12192000" cy="6858000"/>
  <p:notesSz cx="6858000" cy="9144000"/>
  <p:embeddedFontLst>
    <p:embeddedFont>
      <p:font typeface="等线" panose="020B0604020202020204" charset="0"/>
      <p:regular r:id="rId26"/>
      <p:bold r:id="rId27"/>
    </p:embeddedFont>
    <p:embeddedFont>
      <p:font typeface="#9Slide07 HoneyCream" panose="020B0604020202020204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UTM Futura Extra" panose="02040603050506020204" pitchFamily="18" charset="0"/>
      <p:bold r:id="rId31"/>
    </p:embeddedFont>
    <p:embeddedFont>
      <p:font typeface="#9Slide03 Kaleko 105 Round" panose="020B0604020202020204" charset="0"/>
      <p:regular r:id="rId32"/>
    </p:embeddedFont>
    <p:embeddedFont>
      <p:font typeface="SVN-Newton" panose="02040603050506020204" pitchFamily="18" charset="0"/>
      <p:regular r:id="rId33"/>
    </p:embeddedFont>
    <p:embeddedFont>
      <p:font typeface="宋体" panose="02010600030101010101" pitchFamily="2" charset="-122"/>
      <p:regular r:id="rId34"/>
    </p:embeddedFont>
    <p:embeddedFont>
      <p:font typeface="#9Slide03 Comfortaa Light" panose="020B0604020202020204" charset="0"/>
      <p:regular r:id="rId35"/>
    </p:embeddedFont>
    <p:embeddedFont>
      <p:font typeface="#9Slide03 AmpleSoft" panose="020B0604020202020204" charset="0"/>
      <p:regular r:id="rId36"/>
    </p:embeddedFont>
    <p:embeddedFont>
      <p:font typeface="#9Slide07 Altus" panose="020B0604020202020204" charset="0"/>
      <p:regular r:id="rId37"/>
    </p:embeddedFont>
    <p:embeddedFont>
      <p:font typeface="UTM Arruba KT" panose="02040603050506020204" pitchFamily="18" charset="0"/>
      <p:regular r:id="rId38"/>
    </p:embeddedFont>
    <p:embeddedFont>
      <p:font typeface="UTM Brewers KT" panose="02040603050506020204" pitchFamily="18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1793-7A75-4686-BB15-87AE81F92D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98508-8498-4FB3-95C3-6A3F080F2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5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9DB10-8D7A-44EC-9382-D585B38990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4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9DB10-8D7A-44EC-9382-D585B38990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44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9DB10-8D7A-44EC-9382-D585B38990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4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D887B-6E6E-4FAB-BB19-13C0BBAB9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BD5C62-A1FF-446D-8A8E-9CE512F42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978715-BF85-4EE4-8A40-F0360CDF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276D6-0FF0-4CF8-855F-D40FD640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E2A98-7E93-40E5-925A-F0581A69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9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9219F-DED5-4C8E-AA95-6F36E56E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87B0EC-D312-4411-9720-F78EF0AE0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5FD093-1103-45AC-BD87-75B5ADF6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E5F307-7A9D-4404-AF0D-A85C26DB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614E91-1E3F-4A50-A3AB-5A744B76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12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3EAFC7-1B96-43C5-ABD1-026E905CE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F42C88-685F-4C4D-90ED-3CF41A5F0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A8E7-520B-4FB6-B1B2-91354A40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3271DA-B9AD-4B50-AE2D-4D35668C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F0C14F-24C7-4290-BA0A-9E2F2221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85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63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8452-5BB7-4C55-83C9-0589B77B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F4961-83D9-45DC-92C1-564D12B7E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F1A2-5029-4431-8AC8-094E6BE0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F29E0-A565-49D5-8D10-05D02D5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C62AA-77A3-4667-8C87-3B959D66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3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C46A-956C-4F67-90E2-C568BAA0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BA5C-D4AD-4F9E-9E8B-E860FB51D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15F2-0D9B-461D-A900-79B258B2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81306-46E1-480C-B68F-6D3F8343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B1BD-D3B1-4C90-A05D-6F748EEC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7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79AA-85E9-4135-AA5A-7F3197E5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E570A-DD8C-4661-86BD-BA748E5E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8D48-53A3-4BD6-B1ED-CBA8FF60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773C-6587-445F-A540-90D10017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A844-11D6-46F9-8E70-931073B5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CB78-5ED9-41A9-BA27-CC7559AB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EFCC-C8DE-44CC-AB51-49F09A3CD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50E8-7D32-4035-88C1-53ECDFB58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186B4-5520-4EF9-8A43-FCA18E2C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587EB-9518-4230-A570-50834ED4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E46D4-9E73-4E05-B7E6-B3CDC6BC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1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BAA7-9A9D-4C53-8499-BFBCA3A8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C125D-0EC6-406F-BFD8-EE51EE737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77F97-2D72-4C19-826A-09C4765B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AD74-BBF8-4D2D-B6FA-2BA06EE67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D4ED2-269A-4F66-B29F-7B0AB7990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6D230-B05B-4CC9-9F07-B83296AA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7ED29-063F-4057-B15D-6FA74D5B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DF862-49E5-4B66-9122-BB68A27D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8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DA45-542D-4D67-8275-52AF36A0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C942C-9E3F-4DE3-A1C5-46A21343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61CFD-7F3E-4E22-B610-207B21F6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D8225-AD27-4CD0-93E7-E7DE8E4D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8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D01BF-44BA-4BBC-AEC0-FB7ED60C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1ECD9-5417-4333-AFAF-522B4F1E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9489D-0D11-48EB-B5F8-2A8EC5A5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9A59B-4F1B-451C-A2AD-4A52BB5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8775E-C235-4A5F-823A-63A9B3FD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1A338-0890-4CD1-BABC-B9D24FD5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CE81F6-08E6-497F-ADC7-4971263E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B6C27A-822D-40FA-B753-B8F8FC6D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1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9939-1256-4518-924C-E4702F64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465E-E7B5-47C4-B370-D029FD2F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6725E-E645-445A-94F9-A3263B21B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8A416-1E34-4D1C-B4ED-2B128BC7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AC2CB-FE0E-4C4B-B53E-1770BEBC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05922-81F3-4712-AF03-8A985D4F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7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7BC9-3B89-4054-8215-6277C697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ECF6B-95D8-4417-B3CE-A1648AAE9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D2CE4-467B-48CB-A7F9-6088FFE2F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811E3-2FA3-4B21-9DC3-3990EE2D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63DBB-0035-4BDB-B92A-C8395436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AB599-C457-4BE5-AB8F-FF551256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6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DDB1-569B-41FA-81D1-43CD3129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78536-AA68-4962-81D2-35058F856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E68E-23E8-4BD4-B460-44D68C1E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1DCB9-97CE-4D5E-BB9E-88C64EE2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F3FDC-5376-4674-BDE8-7ECD8C2E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9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007E9-8ED1-4538-B7F9-6CAA41E1E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5B239-87AF-434F-A537-67767813F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35DD4-9CFF-4997-982C-50D9C220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6D805-585E-4870-99D5-ACA00F2C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9BAE-F135-478D-85DB-18DC4503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0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7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D6750-8F32-4B81-88EA-584C861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2ECCA3-1F20-42D9-897B-1E61402D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C7577-E670-434B-893F-72774564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C3D6D-287C-45CC-A73D-4CBB108B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E52EE-A492-4376-8CD7-D1B60B23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6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0783E-FF66-4240-B398-726A4223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0E2233-E82B-46D0-B640-F6D700C1A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A5B592-5A6B-4636-9BE1-AC25D82DC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1DC9D3-CCCC-410E-B09A-70A293B5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44C396-80D4-4437-AC85-F52C9BBA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7923F-92E8-44C6-889D-D9E8F66D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82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2EDEE-5E1C-4B63-92D1-369DFB5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E00170-08F9-4879-9CF3-C04E7246E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E46C80-6604-4C4C-B91D-3D4BBCA9D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4A346A-09BF-462C-8DA9-1A7647D17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BAEDEF-9807-4B28-B6EA-19F2D31D4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F3D130-DF07-4936-B40B-17C18BFF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DDCEB7-B909-4924-A14F-E46AD6EE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57B3C0-E07B-4949-B4DE-0EE92BF6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0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9F84B6-1253-4A32-905B-81B6DEA6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436CA9-3AC7-42F0-A5C5-7264C6E2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1339E7-BDA9-49D4-B275-B86C250F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7D8663-CA0F-4527-9FDA-B997E54F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49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676812-579A-4763-91B8-D470B2B9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26B0A6-CB58-4577-A9FF-8EC3EC6E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259B3D-6E5A-4B21-BE4B-3559236E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139415-91A5-4030-BD39-A515AB3E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9205A5-E1D2-4BCF-A5C7-54A03124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8819FF-2AFE-4EC5-9B01-D904CB391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B0F35B-E7E0-413C-9E85-C4993234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D2656C-1F6E-4B31-9584-4CDB546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A39153-0608-4C06-90BB-CC5039AF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4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F20D1-ADDA-4B20-8273-16EC485F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886685-7203-490C-B614-B8AE0D68E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A6E18D-B8DA-4A48-81B4-08A1C3D89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B90676-1592-4C51-8D17-F66E4A6C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FD5D5A-C613-4434-8315-1374E80C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B7E779-BC4C-4D20-BCCD-AE46443E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4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DA86A7A-27C2-4A5F-8C33-B09AD636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6EA67B-5E7F-4CBF-8F3D-23F4342E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92C58-093D-4EC1-A9A0-B8A1A813E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BCDA-8B7F-4560-9980-7BE248BD2A1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D3354-87F0-49CB-B655-C95DC02A9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E6E364-C178-4B27-8A84-C3AFB4F02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2152B-B7D0-4B84-A314-7CBD4B4BE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Extra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E94A19E-DF2D-4E9E-A9A6-6D5867F91C5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3DACDD-94CA-4A82-B99B-9A9FEAFEB20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874FA256-2E52-469F-A9FA-74C63CE6DE7F}"/>
                </a:ext>
              </a:extLst>
            </p:cNvPr>
            <p:cNvSpPr/>
            <p:nvPr/>
          </p:nvSpPr>
          <p:spPr>
            <a:xfrm>
              <a:off x="353696" y="296544"/>
              <a:ext cx="11484609" cy="6282055"/>
            </a:xfrm>
            <a:prstGeom prst="roundRect">
              <a:avLst>
                <a:gd name="adj" fmla="val 4211"/>
              </a:avLst>
            </a:prstGeom>
            <a:solidFill>
              <a:srgbClr val="FB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DBD8B244-4326-4F8F-96E1-320752AEA66C}"/>
                </a:ext>
              </a:extLst>
            </p:cNvPr>
            <p:cNvSpPr/>
            <p:nvPr/>
          </p:nvSpPr>
          <p:spPr>
            <a:xfrm>
              <a:off x="506096" y="371336"/>
              <a:ext cx="11179808" cy="6115328"/>
            </a:xfrm>
            <a:prstGeom prst="roundRect">
              <a:avLst>
                <a:gd name="adj" fmla="val 4211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88" y="24906512"/>
            <a:ext cx="1190663" cy="202474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 smtClean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 smtClean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955BD-FCBA-4D2D-A45D-82DBC0B4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0D991-0AED-4B89-9739-921389822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6B35-AE58-4EB4-9974-FB49B88FC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0FF9D-EB23-4F54-B33E-AF2D44BD0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C4BA0-C3D6-4E64-96A1-B98E7C7AE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6C912-C493-4C17-851D-5533D3CF4402}"/>
              </a:ext>
            </a:extLst>
          </p:cNvPr>
          <p:cNvSpPr/>
          <p:nvPr userDrawn="1"/>
        </p:nvSpPr>
        <p:spPr>
          <a:xfrm>
            <a:off x="-2374900" y="-335487"/>
            <a:ext cx="584200" cy="584200"/>
          </a:xfrm>
          <a:prstGeom prst="rect">
            <a:avLst/>
          </a:prstGeom>
          <a:solidFill>
            <a:srgbClr val="80C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8BB3E-BD25-433A-8AF2-84A2E0ECB4EC}"/>
              </a:ext>
            </a:extLst>
          </p:cNvPr>
          <p:cNvSpPr/>
          <p:nvPr userDrawn="1"/>
        </p:nvSpPr>
        <p:spPr>
          <a:xfrm>
            <a:off x="-2374900" y="338325"/>
            <a:ext cx="584200" cy="584200"/>
          </a:xfrm>
          <a:prstGeom prst="rect">
            <a:avLst/>
          </a:prstGeom>
          <a:solidFill>
            <a:srgbClr val="F9D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AEDAA-6571-4DBB-923E-F55FD18402A7}"/>
              </a:ext>
            </a:extLst>
          </p:cNvPr>
          <p:cNvSpPr/>
          <p:nvPr userDrawn="1"/>
        </p:nvSpPr>
        <p:spPr>
          <a:xfrm>
            <a:off x="-2374900" y="990947"/>
            <a:ext cx="584200" cy="584200"/>
          </a:xfrm>
          <a:prstGeom prst="rect">
            <a:avLst/>
          </a:prstGeom>
          <a:solidFill>
            <a:srgbClr val="ABC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4B9AC-9D6D-4265-B43F-2FF55075A935}"/>
              </a:ext>
            </a:extLst>
          </p:cNvPr>
          <p:cNvSpPr/>
          <p:nvPr userDrawn="1"/>
        </p:nvSpPr>
        <p:spPr>
          <a:xfrm>
            <a:off x="-2374900" y="1664759"/>
            <a:ext cx="584200" cy="584200"/>
          </a:xfrm>
          <a:prstGeom prst="rect">
            <a:avLst/>
          </a:prstGeom>
          <a:solidFill>
            <a:srgbClr val="FFE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758" y="-3013190"/>
            <a:ext cx="5840359" cy="99400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328151" y="78016"/>
            <a:ext cx="724878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MANGNON</a:t>
            </a:r>
          </a:p>
        </p:txBody>
      </p:sp>
    </p:spTree>
    <p:extLst>
      <p:ext uri="{BB962C8B-B14F-4D97-AF65-F5344CB8AC3E}">
        <p14:creationId xmlns:p14="http://schemas.microsoft.com/office/powerpoint/2010/main" val="40898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2199B92-7BDC-42CB-9767-C4ADEC54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12"/>
          <p:cNvSpPr txBox="1"/>
          <p:nvPr/>
        </p:nvSpPr>
        <p:spPr>
          <a:xfrm>
            <a:off x="4492067" y="1162558"/>
            <a:ext cx="37850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err="1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Arruba KT" panose="02040603050506020204" pitchFamily="18" charset="0"/>
                <a:ea typeface="字魂80号-萌趣小鱼体" panose="00000500000000000000" pitchFamily="2" charset="-122"/>
              </a:rPr>
              <a:t>Tiếng</a:t>
            </a:r>
            <a:r>
              <a:rPr lang="en-US" altLang="zh-CN" sz="6600" dirty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Arruba KT" panose="02040603050506020204" pitchFamily="18" charset="0"/>
                <a:ea typeface="字魂80号-萌趣小鱼体" panose="00000500000000000000" pitchFamily="2" charset="-122"/>
              </a:rPr>
              <a:t> </a:t>
            </a:r>
            <a:r>
              <a:rPr lang="en-US" altLang="zh-CN" sz="6600" dirty="0" err="1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Arruba KT" panose="02040603050506020204" pitchFamily="18" charset="0"/>
                <a:ea typeface="字魂80号-萌趣小鱼体" panose="00000500000000000000" pitchFamily="2" charset="-122"/>
              </a:rPr>
              <a:t>Việt</a:t>
            </a:r>
            <a:endParaRPr lang="zh-CN" altLang="en-US" sz="6600" dirty="0">
              <a:ln w="444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  <a:latin typeface="UTM Arruba KT" panose="02040603050506020204" pitchFamily="18" charset="0"/>
              <a:ea typeface="字魂80号-萌趣小鱼体" panose="00000500000000000000" pitchFamily="2" charset="-122"/>
            </a:endParaRPr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2061E198-EF99-42CE-8E8A-98957D34D7B1}"/>
              </a:ext>
            </a:extLst>
          </p:cNvPr>
          <p:cNvSpPr txBox="1"/>
          <p:nvPr/>
        </p:nvSpPr>
        <p:spPr>
          <a:xfrm>
            <a:off x="-446976" y="2373061"/>
            <a:ext cx="13238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n w="44450">
                  <a:solidFill>
                    <a:srgbClr val="FA7E86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Futura Extra" panose="02040603050506020204" pitchFamily="18" charset="0"/>
                <a:ea typeface="字魂80号-萌趣小鱼体" panose="00000500000000000000" pitchFamily="2" charset="-122"/>
              </a:rPr>
              <a:t>ÔN TẬP </a:t>
            </a:r>
          </a:p>
          <a:p>
            <a:pPr algn="ctr"/>
            <a:r>
              <a:rPr lang="vi-VN" altLang="zh-CN" sz="8000" dirty="0" smtClean="0">
                <a:ln w="44450">
                  <a:solidFill>
                    <a:srgbClr val="FA7E86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Futura Extra" panose="02040603050506020204" pitchFamily="18" charset="0"/>
                <a:ea typeface="字魂80号-萌趣小鱼体" panose="00000500000000000000" pitchFamily="2" charset="-122"/>
              </a:rPr>
              <a:t>CUỐI</a:t>
            </a:r>
            <a:r>
              <a:rPr lang="en-US" altLang="zh-CN" sz="8000" dirty="0" smtClean="0">
                <a:ln w="44450">
                  <a:solidFill>
                    <a:srgbClr val="FA7E86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Futura Extra" panose="02040603050506020204" pitchFamily="18" charset="0"/>
                <a:ea typeface="字魂80号-萌趣小鱼体" panose="00000500000000000000" pitchFamily="2" charset="-122"/>
              </a:rPr>
              <a:t> </a:t>
            </a:r>
            <a:r>
              <a:rPr lang="en-US" altLang="zh-CN" sz="8000" dirty="0">
                <a:ln w="44450">
                  <a:solidFill>
                    <a:srgbClr val="FA7E86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Futura Extra" panose="02040603050506020204" pitchFamily="18" charset="0"/>
                <a:ea typeface="字魂80号-萌趣小鱼体" panose="00000500000000000000" pitchFamily="2" charset="-122"/>
              </a:rPr>
              <a:t>HỌC KÌ 2 </a:t>
            </a:r>
            <a:endParaRPr lang="zh-CN" altLang="en-US" sz="8000" dirty="0">
              <a:ln w="44450">
                <a:solidFill>
                  <a:srgbClr val="FA7E86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  <a:latin typeface="UTM Futura Extra" panose="02040603050506020204" pitchFamily="18" charset="0"/>
              <a:ea typeface="字魂80号-萌趣小鱼体" panose="00000500000000000000" pitchFamily="2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4174831F-2252-4607-9780-59EA53AAADB4}"/>
              </a:ext>
            </a:extLst>
          </p:cNvPr>
          <p:cNvSpPr txBox="1"/>
          <p:nvPr/>
        </p:nvSpPr>
        <p:spPr>
          <a:xfrm>
            <a:off x="5798476" y="4779824"/>
            <a:ext cx="2153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800" spc="600" dirty="0" smtClean="0">
                <a:solidFill>
                  <a:schemeClr val="bg1"/>
                </a:solidFill>
                <a:latin typeface="UTM Avo" panose="02040603050506020204" pitchFamily="18" charset="0"/>
                <a:ea typeface="思源宋体 CN Heavy" panose="02020900000000000000" pitchFamily="18" charset="-122"/>
              </a:rPr>
              <a:t>TIẾT 4</a:t>
            </a:r>
            <a:endParaRPr lang="zh-CN" altLang="en-US" sz="4800" spc="600" dirty="0">
              <a:solidFill>
                <a:schemeClr val="bg1"/>
              </a:solidFill>
              <a:latin typeface="UTM Avo" panose="02040603050506020204" pitchFamily="18" charset="0"/>
              <a:ea typeface="思源宋体 CN Heavy" panose="02020900000000000000" pitchFamily="18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88" y="24906512"/>
            <a:ext cx="1190663" cy="20247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 smtClean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 smtClean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8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691B11-DC7F-444D-B323-0ED1D81E46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D97A17-18BF-4B76-9D3D-1E334A3D5244}"/>
              </a:ext>
            </a:extLst>
          </p:cNvPr>
          <p:cNvGrpSpPr/>
          <p:nvPr/>
        </p:nvGrpSpPr>
        <p:grpSpPr>
          <a:xfrm>
            <a:off x="353696" y="755650"/>
            <a:ext cx="11484609" cy="5346700"/>
            <a:chOff x="353696" y="296544"/>
            <a:chExt cx="11484609" cy="6282055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77A8001-FC5A-41B2-ADF9-AE9DEE38401D}"/>
                </a:ext>
              </a:extLst>
            </p:cNvPr>
            <p:cNvSpPr/>
            <p:nvPr/>
          </p:nvSpPr>
          <p:spPr>
            <a:xfrm>
              <a:off x="353696" y="296544"/>
              <a:ext cx="11484609" cy="6282055"/>
            </a:xfrm>
            <a:prstGeom prst="roundRect">
              <a:avLst>
                <a:gd name="adj" fmla="val 4211"/>
              </a:avLst>
            </a:prstGeom>
            <a:solidFill>
              <a:srgbClr val="FB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E1ABF19-162B-417A-87DB-7CF5E521E948}"/>
                </a:ext>
              </a:extLst>
            </p:cNvPr>
            <p:cNvSpPr/>
            <p:nvPr/>
          </p:nvSpPr>
          <p:spPr>
            <a:xfrm>
              <a:off x="506096" y="371336"/>
              <a:ext cx="11179808" cy="6115328"/>
            </a:xfrm>
            <a:prstGeom prst="roundRect">
              <a:avLst>
                <a:gd name="adj" fmla="val 4211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8F19907-6A3E-4430-93ED-A756C2F70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" y="1033512"/>
            <a:ext cx="4790977" cy="47909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BCB900-3B9F-4E5D-9C9D-5B5D1B133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>
            <a:off x="6237171" y="4118816"/>
            <a:ext cx="5954829" cy="27391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0DDCF4-57AD-4AE3-833B-D3500498B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 flipH="1">
            <a:off x="-1" y="4303310"/>
            <a:ext cx="5638801" cy="2593813"/>
          </a:xfrm>
          <a:prstGeom prst="rect">
            <a:avLst/>
          </a:prstGeom>
        </p:spPr>
      </p:pic>
      <p:sp>
        <p:nvSpPr>
          <p:cNvPr id="10" name="文本框 28"/>
          <p:cNvSpPr txBox="1"/>
          <p:nvPr/>
        </p:nvSpPr>
        <p:spPr>
          <a:xfrm>
            <a:off x="6237170" y="2200779"/>
            <a:ext cx="467628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Brewers KT" panose="02040603050506020204" pitchFamily="18" charset="0"/>
                <a:ea typeface="字魂80号-萌趣小鱼体" panose="00000500000000000000" pitchFamily="2" charset="-122"/>
              </a:rPr>
              <a:t>CÂU </a:t>
            </a:r>
            <a:endParaRPr lang="vi-VN" altLang="zh-CN" sz="8800" dirty="0" smtClean="0">
              <a:ln w="444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  <a:latin typeface="UTM Brewers KT" panose="02040603050506020204" pitchFamily="18" charset="0"/>
              <a:ea typeface="字魂80号-萌趣小鱼体" panose="00000500000000000000" pitchFamily="2" charset="-122"/>
            </a:endParaRPr>
          </a:p>
          <a:p>
            <a:pPr algn="ctr"/>
            <a:r>
              <a:rPr lang="vi-VN" altLang="zh-CN" sz="8800" dirty="0" smtClean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Brewers KT" panose="02040603050506020204" pitchFamily="18" charset="0"/>
                <a:ea typeface="字魂80号-萌趣小鱼体" panose="00000500000000000000" pitchFamily="2" charset="-122"/>
              </a:rPr>
              <a:t>KHIẾN</a:t>
            </a:r>
            <a:endParaRPr lang="en-US" altLang="zh-CN" sz="8800" dirty="0">
              <a:ln w="444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  <a:latin typeface="UTM Brewers KT" panose="02040603050506020204" pitchFamily="18" charset="0"/>
              <a:ea typeface="字魂80号-萌趣小鱼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879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3128" y="5837324"/>
            <a:ext cx="12192000" cy="438785"/>
          </a:xfrm>
          <a:prstGeom prst="rect">
            <a:avLst/>
          </a:prstGeom>
        </p:spPr>
      </p:pic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F5C6F04E-ACC0-4E7E-B557-0AC91F66C3A3}"/>
              </a:ext>
            </a:extLst>
          </p:cNvPr>
          <p:cNvSpPr/>
          <p:nvPr/>
        </p:nvSpPr>
        <p:spPr>
          <a:xfrm>
            <a:off x="4380014" y="471832"/>
            <a:ext cx="3265715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khiến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1E676-6CF8-499A-8402-C455C4EE2FCC}"/>
              </a:ext>
            </a:extLst>
          </p:cNvPr>
          <p:cNvSpPr/>
          <p:nvPr/>
        </p:nvSpPr>
        <p:spPr>
          <a:xfrm>
            <a:off x="565663" y="2031417"/>
            <a:ext cx="3087187" cy="770698"/>
          </a:xfrm>
          <a:prstGeom prst="rect">
            <a:avLst/>
          </a:prstGeom>
          <a:solidFill>
            <a:srgbClr val="E0B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TỪ NGỮ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06348B-0AEB-42A3-8240-1E1CBE4111DA}"/>
              </a:ext>
            </a:extLst>
          </p:cNvPr>
          <p:cNvSpPr/>
          <p:nvPr/>
        </p:nvSpPr>
        <p:spPr>
          <a:xfrm>
            <a:off x="565663" y="2767329"/>
            <a:ext cx="3087187" cy="2194561"/>
          </a:xfrm>
          <a:prstGeom prst="rect">
            <a:avLst/>
          </a:prstGeom>
          <a:solidFill>
            <a:srgbClr val="957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Hãy, đừng, chớ, nên, phải, nào, đi, đề nghị, xin, mong,...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0FDFE2-7A57-4B00-88B2-B275B3F3CA87}"/>
              </a:ext>
            </a:extLst>
          </p:cNvPr>
          <p:cNvSpPr/>
          <p:nvPr/>
        </p:nvSpPr>
        <p:spPr>
          <a:xfrm>
            <a:off x="8372892" y="2012369"/>
            <a:ext cx="3087187" cy="770698"/>
          </a:xfrm>
          <a:prstGeom prst="rect">
            <a:avLst/>
          </a:prstGeom>
          <a:solidFill>
            <a:srgbClr val="E0B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Dấu câu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709331-D679-47EA-8518-F44437DA8110}"/>
              </a:ext>
            </a:extLst>
          </p:cNvPr>
          <p:cNvSpPr/>
          <p:nvPr/>
        </p:nvSpPr>
        <p:spPr>
          <a:xfrm>
            <a:off x="8372892" y="2746732"/>
            <a:ext cx="3087187" cy="2246855"/>
          </a:xfrm>
          <a:prstGeom prst="rect">
            <a:avLst/>
          </a:prstGeom>
          <a:solidFill>
            <a:srgbClr val="957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viết, cuối câu thường có dấu chấm than(!) hoặc dấu chấm(.)</a:t>
            </a:r>
            <a:endParaRPr lang="en-US" sz="27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Elbow Connector 18">
            <a:extLst>
              <a:ext uri="{FF2B5EF4-FFF2-40B4-BE49-F238E27FC236}">
                <a16:creationId xmlns:a16="http://schemas.microsoft.com/office/drawing/2014/main" id="{75A195D2-E9B0-4A5B-80DD-E61CD091BA04}"/>
              </a:ext>
            </a:extLst>
          </p:cNvPr>
          <p:cNvCxnSpPr>
            <a:stCxn id="20" idx="1"/>
          </p:cNvCxnSpPr>
          <p:nvPr/>
        </p:nvCxnSpPr>
        <p:spPr>
          <a:xfrm rot="10800000" flipV="1">
            <a:off x="2470174" y="746153"/>
            <a:ext cx="1909841" cy="1266216"/>
          </a:xfrm>
          <a:prstGeom prst="bentConnector3">
            <a:avLst>
              <a:gd name="adj1" fmla="val 101747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24">
            <a:extLst>
              <a:ext uri="{FF2B5EF4-FFF2-40B4-BE49-F238E27FC236}">
                <a16:creationId xmlns:a16="http://schemas.microsoft.com/office/drawing/2014/main" id="{AE52C521-EFC2-43B6-9E29-D57BC173B328}"/>
              </a:ext>
            </a:extLst>
          </p:cNvPr>
          <p:cNvCxnSpPr>
            <a:stCxn id="20" idx="3"/>
          </p:cNvCxnSpPr>
          <p:nvPr/>
        </p:nvCxnSpPr>
        <p:spPr>
          <a:xfrm>
            <a:off x="7645729" y="746153"/>
            <a:ext cx="2107871" cy="1215784"/>
          </a:xfrm>
          <a:prstGeom prst="bentConnector3">
            <a:avLst>
              <a:gd name="adj1" fmla="val 100829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96AD8E2-C681-4400-B34E-5B78EDA8AAA7}"/>
              </a:ext>
            </a:extLst>
          </p:cNvPr>
          <p:cNvCxnSpPr/>
          <p:nvPr/>
        </p:nvCxnSpPr>
        <p:spPr>
          <a:xfrm>
            <a:off x="6012872" y="1020473"/>
            <a:ext cx="0" cy="1611099"/>
          </a:xfrm>
          <a:prstGeom prst="straightConnector1">
            <a:avLst/>
          </a:prstGeom>
          <a:ln w="82550" cmpd="dbl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6922DFB9-64B5-4543-B56D-90C67EB07FF8}"/>
              </a:ext>
            </a:extLst>
          </p:cNvPr>
          <p:cNvSpPr/>
          <p:nvPr/>
        </p:nvSpPr>
        <p:spPr>
          <a:xfrm>
            <a:off x="4046514" y="2624451"/>
            <a:ext cx="3730504" cy="2548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yêu cầu, đề nghị, mong muốn,..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người nói, người viết với người khác.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58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6" grpId="0" animBg="1"/>
      <p:bldP spid="27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691B11-DC7F-444D-B323-0ED1D81E46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D97A17-18BF-4B76-9D3D-1E334A3D5244}"/>
              </a:ext>
            </a:extLst>
          </p:cNvPr>
          <p:cNvGrpSpPr/>
          <p:nvPr/>
        </p:nvGrpSpPr>
        <p:grpSpPr>
          <a:xfrm>
            <a:off x="353696" y="755650"/>
            <a:ext cx="11484609" cy="5346700"/>
            <a:chOff x="353696" y="296544"/>
            <a:chExt cx="11484609" cy="6282055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77A8001-FC5A-41B2-ADF9-AE9DEE38401D}"/>
                </a:ext>
              </a:extLst>
            </p:cNvPr>
            <p:cNvSpPr/>
            <p:nvPr/>
          </p:nvSpPr>
          <p:spPr>
            <a:xfrm>
              <a:off x="353696" y="296544"/>
              <a:ext cx="11484609" cy="6282055"/>
            </a:xfrm>
            <a:prstGeom prst="roundRect">
              <a:avLst>
                <a:gd name="adj" fmla="val 4211"/>
              </a:avLst>
            </a:prstGeom>
            <a:solidFill>
              <a:srgbClr val="FB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E1ABF19-162B-417A-87DB-7CF5E521E948}"/>
                </a:ext>
              </a:extLst>
            </p:cNvPr>
            <p:cNvSpPr/>
            <p:nvPr/>
          </p:nvSpPr>
          <p:spPr>
            <a:xfrm>
              <a:off x="506096" y="371336"/>
              <a:ext cx="11179808" cy="6115328"/>
            </a:xfrm>
            <a:prstGeom prst="roundRect">
              <a:avLst>
                <a:gd name="adj" fmla="val 4211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8F19907-6A3E-4430-93ED-A756C2F70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" y="1033512"/>
            <a:ext cx="4790977" cy="47909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BCB900-3B9F-4E5D-9C9D-5B5D1B133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>
            <a:off x="6237171" y="4118816"/>
            <a:ext cx="5954829" cy="27391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0DDCF4-57AD-4AE3-833B-D3500498B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 flipH="1">
            <a:off x="-1" y="4303310"/>
            <a:ext cx="5638801" cy="2593813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5141498" y="1510163"/>
            <a:ext cx="677300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11500" b="1" dirty="0" smtClean="0">
                <a:latin typeface="UTM Brewers KT" panose="02040603050506020204" pitchFamily="18" charset="0"/>
                <a:ea typeface="思源宋体 CN Light" panose="02020300000000000000" pitchFamily="18" charset="-122"/>
              </a:rPr>
              <a:t>KHÁM </a:t>
            </a:r>
          </a:p>
          <a:p>
            <a:pPr algn="ctr"/>
            <a:r>
              <a:rPr lang="vi-VN" altLang="zh-CN" sz="11500" b="1" dirty="0" smtClean="0">
                <a:latin typeface="UTM Brewers KT" panose="02040603050506020204" pitchFamily="18" charset="0"/>
                <a:ea typeface="思源宋体 CN Light" panose="02020300000000000000" pitchFamily="18" charset="-122"/>
              </a:rPr>
              <a:t>PHÁ</a:t>
            </a:r>
            <a:endParaRPr lang="zh-CN" altLang="en-US" sz="11500" b="1" dirty="0">
              <a:latin typeface="UTM Brewers KT" panose="02040603050506020204" pitchFamily="18" charset="0"/>
              <a:ea typeface="思源宋体 CN Light" panose="020203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23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4A6A694-FAC0-4838-AD4D-660B6E65F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438420"/>
            <a:ext cx="1024467" cy="10244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8048" y="945728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lần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một lần, trong giờ tập đọc, tôi nhét tờ giấy thấm vào mồm. Thế là má sưng phồng lên. Tôi nhăn nhó mặt mũi, rồi khẽ rên: “Ôi, răng đau quá!” Tôi cố tình làm thế để khỏi phải đọc bài. Cô giáo và các bạn, ai cũng thương tôi và lo lắng. Cô giáo nói: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Răng em đau, phải không? Em về nhà đi!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tôi không muốn về nhà. Ngồi trong lớp, tôi lấy lưỡi đẩy đi đẩy lại cục giấy thấm trong mồm, thích thú với trò nghịch ngợm của mình.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 một cậu bạn hét ầm lên: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Nhìn kìa! Bộng răng sưng của bạn ấy chuyển sang má khác rồi!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 xảy ra đã lâu. Thực tình, tôi chẳng muốn kể vì thấy ngượng quá. Nhưng dù sao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phải nói ra để không bao giờ mắc lỗi như vậy nữa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vi-VN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GÔ-LI-AN-KIN</a:t>
            </a:r>
            <a:endParaRPr lang="vi-VN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9693" y="438420"/>
            <a:ext cx="3799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Đọc truyện sau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853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AA330B3-5D51-4511-B5A9-5822AAFCA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438420"/>
            <a:ext cx="1024467" cy="1024467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4B785A9-E749-44B1-9CAB-D00E87BCB340}"/>
              </a:ext>
            </a:extLst>
          </p:cNvPr>
          <p:cNvGrpSpPr/>
          <p:nvPr/>
        </p:nvGrpSpPr>
        <p:grpSpPr>
          <a:xfrm>
            <a:off x="6341746" y="1016000"/>
            <a:ext cx="5003800" cy="5003800"/>
            <a:chOff x="6341746" y="1016000"/>
            <a:chExt cx="5003800" cy="50038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0AE39BC-5624-4718-95F8-912D47F1C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746" y="1016000"/>
              <a:ext cx="5003800" cy="5003800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8E93B9C-58B6-4336-9076-4E14DD49608C}"/>
                </a:ext>
              </a:extLst>
            </p:cNvPr>
            <p:cNvSpPr/>
            <p:nvPr/>
          </p:nvSpPr>
          <p:spPr>
            <a:xfrm>
              <a:off x="6421967" y="5350121"/>
              <a:ext cx="4367953" cy="1747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A69701-8EF4-4767-A1AD-0DF53ACDC32D}"/>
              </a:ext>
            </a:extLst>
          </p:cNvPr>
          <p:cNvSpPr txBox="1"/>
          <p:nvPr/>
        </p:nvSpPr>
        <p:spPr>
          <a:xfrm>
            <a:off x="1928921" y="596710"/>
            <a:ext cx="11585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#9Slide03 Kaleko 105 Round" pitchFamily="2" charset="0"/>
                <a:cs typeface="Arial" panose="020B0604020202020204" pitchFamily="34" charset="0"/>
              </a:rPr>
              <a:t>Câu 2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#9Slide03 Kaleko 105 Round" pitchFamily="2" charset="0"/>
                <a:cs typeface="Arial" panose="020B0604020202020204" pitchFamily="34" charset="0"/>
              </a:rPr>
              <a:t>: </a:t>
            </a:r>
            <a:r>
              <a:rPr lang="vi-VN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#9Slide03 Kaleko 105 Round" pitchFamily="2" charset="0"/>
                <a:cs typeface="Arial" panose="020B0604020202020204" pitchFamily="34" charset="0"/>
              </a:rPr>
              <a:t>Tìm trong bài đọc trên:</a:t>
            </a:r>
            <a:endParaRPr lang="vi-VN" sz="4000" b="0" i="0" dirty="0">
              <a:solidFill>
                <a:schemeClr val="accent1">
                  <a:lumMod val="50000"/>
                </a:schemeClr>
              </a:solidFill>
              <a:effectLst/>
              <a:latin typeface="#9Slide03 Kaleko 105 Round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1570093" y="1834722"/>
            <a:ext cx="44520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400" b="1" i="0" dirty="0" smtClean="0">
                <a:solidFill>
                  <a:srgbClr val="000000"/>
                </a:solidFill>
                <a:effectLst/>
                <a:latin typeface="#9Slide03 Comfortaa Light" panose="00000400000000000000" pitchFamily="2" charset="0"/>
                <a:cs typeface="Arial" panose="020B0604020202020204" pitchFamily="34" charset="0"/>
              </a:rPr>
              <a:t>- Một câu hỏi</a:t>
            </a:r>
            <a:endParaRPr lang="vi-VN" sz="4400" b="1" i="0" dirty="0">
              <a:solidFill>
                <a:srgbClr val="0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1570093" y="2892756"/>
            <a:ext cx="44520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400" b="1" i="0" dirty="0" smtClean="0">
                <a:solidFill>
                  <a:srgbClr val="000000"/>
                </a:solidFill>
                <a:effectLst/>
                <a:latin typeface="#9Slide03 Comfortaa Light" panose="00000400000000000000" pitchFamily="2" charset="0"/>
                <a:cs typeface="Arial" panose="020B0604020202020204" pitchFamily="34" charset="0"/>
              </a:rPr>
              <a:t>- Một câu kể</a:t>
            </a:r>
            <a:endParaRPr lang="vi-VN" sz="4400" b="1" i="0" dirty="0">
              <a:solidFill>
                <a:srgbClr val="0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1570093" y="3907366"/>
            <a:ext cx="44520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400" b="1" i="0" dirty="0" smtClean="0">
                <a:solidFill>
                  <a:srgbClr val="000000"/>
                </a:solidFill>
                <a:effectLst/>
                <a:latin typeface="#9Slide03 Comfortaa Light" panose="00000400000000000000" pitchFamily="2" charset="0"/>
                <a:cs typeface="Arial" panose="020B0604020202020204" pitchFamily="34" charset="0"/>
              </a:rPr>
              <a:t>- Một câu cảm</a:t>
            </a:r>
            <a:endParaRPr lang="vi-VN" sz="4400" b="1" i="0" dirty="0">
              <a:solidFill>
                <a:srgbClr val="0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1570093" y="4965400"/>
            <a:ext cx="4851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400" b="1" i="0" dirty="0" smtClean="0">
                <a:solidFill>
                  <a:srgbClr val="000000"/>
                </a:solidFill>
                <a:effectLst/>
                <a:latin typeface="#9Slide03 Comfortaa Light" panose="00000400000000000000" pitchFamily="2" charset="0"/>
                <a:cs typeface="Arial" panose="020B0604020202020204" pitchFamily="34" charset="0"/>
              </a:rPr>
              <a:t>- Một câu khiến</a:t>
            </a:r>
            <a:endParaRPr lang="vi-VN" sz="4400" b="1" i="0" dirty="0">
              <a:solidFill>
                <a:srgbClr val="0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2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4A6A694-FAC0-4838-AD4D-660B6E65F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438420"/>
            <a:ext cx="1024467" cy="10244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8048" y="945728"/>
            <a:ext cx="11049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Có </a:t>
            </a:r>
            <a:r>
              <a:rPr lang="vi-VN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một lần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Có một lần, trong giờ tập đọc, tôi nhét tờ giấy thấm vào mồm. Thế là má sưng phồng lên. Tôi nhăn nhó mặt mũi, rồi khẽ rên: “Ôi, răng đau quá!” Tôi cố tình làm thế để khỏi phải đọc bài. Cô giáo và các bạn, ai cũng thương tôi và lo lắng. Cô giáo nói: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- Răng em đau, phải không? Em về nhà đi!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Nhưng tôi không muốn về nhà. Ngồi trong lớp, tôi lấy lưỡi đẩy đi đẩy lại cục giấy thấm trong mồm, thích thú với trò nghịch ngợm của mình.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Bỗng một cậu bạn hét ầm lên: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- Nhìn kìa! Bộng răng sưng của bạn ấy chuyển sang má khác rồi!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Chuyện xảy ra đã lâu. Thực tình, tôi chẳng muốn kể vì thấy ngượng quá. Nhưng dù sao </a:t>
            </a:r>
            <a:r>
              <a:rPr lang="en-US" sz="28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cũng</a:t>
            </a:r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phải nói ra để không bao giờ mắc lỗi như vậy nữa</a:t>
            </a:r>
            <a:r>
              <a:rPr lang="en-US" sz="2800" i="1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800" i="1" dirty="0" smtClean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							</a:t>
            </a:r>
            <a:r>
              <a:rPr lang="en-US" sz="2800" i="1" dirty="0" smtClean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2800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heo</a:t>
            </a:r>
            <a:r>
              <a:rPr lang="en-US" sz="2800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en-US" sz="2800" b="1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GÔ-LI-AN-KIN</a:t>
            </a:r>
            <a:endParaRPr lang="vi-VN" sz="2800" b="0" i="0" dirty="0">
              <a:solidFill>
                <a:srgbClr val="000000"/>
              </a:solidFill>
              <a:effectLst/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1" y="438420"/>
            <a:ext cx="3393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3200" b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Đọc truyện sau</a:t>
            </a:r>
            <a:r>
              <a:rPr lang="en-US" sz="3200" b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0109" y="3131127"/>
            <a:ext cx="4017818" cy="434109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0367" y="1425997"/>
            <a:ext cx="10305088" cy="434109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0109" y="2278562"/>
            <a:ext cx="10095346" cy="434109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048" y="3598686"/>
            <a:ext cx="10957407" cy="434109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048" y="1860106"/>
            <a:ext cx="8833043" cy="434109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049" y="2712333"/>
            <a:ext cx="4242570" cy="434109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047" y="4015732"/>
            <a:ext cx="10957407" cy="434109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844" y="5286753"/>
            <a:ext cx="10957407" cy="434109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843" y="5703799"/>
            <a:ext cx="10957407" cy="434109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96582" y="1828799"/>
            <a:ext cx="1948874" cy="434109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8047" y="2278561"/>
            <a:ext cx="862062" cy="434109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1744" y="4798982"/>
            <a:ext cx="7976755" cy="487771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44" y="3112346"/>
            <a:ext cx="2109355" cy="45953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50109" y="4813102"/>
            <a:ext cx="1431634" cy="47365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0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DA02B9D7-BF8B-4E41-B6B7-E14B51178278}"/>
              </a:ext>
            </a:extLst>
          </p:cNvPr>
          <p:cNvGrpSpPr/>
          <p:nvPr/>
        </p:nvGrpSpPr>
        <p:grpSpPr>
          <a:xfrm>
            <a:off x="705564" y="797822"/>
            <a:ext cx="5325533" cy="5325533"/>
            <a:chOff x="705564" y="797822"/>
            <a:chExt cx="5325533" cy="5325533"/>
          </a:xfrm>
        </p:grpSpPr>
        <p:sp>
          <p:nvSpPr>
            <p:cNvPr id="19" name="图形 5">
              <a:extLst>
                <a:ext uri="{FF2B5EF4-FFF2-40B4-BE49-F238E27FC236}">
                  <a16:creationId xmlns:a16="http://schemas.microsoft.com/office/drawing/2014/main" id="{4778DF71-A9CB-4DD6-9FB0-4BFDFCF2D6C0}"/>
                </a:ext>
              </a:extLst>
            </p:cNvPr>
            <p:cNvSpPr/>
            <p:nvPr/>
          </p:nvSpPr>
          <p:spPr>
            <a:xfrm rot="2270655">
              <a:off x="1346199" y="1463522"/>
              <a:ext cx="3807002" cy="3994134"/>
            </a:xfrm>
            <a:custGeom>
              <a:avLst/>
              <a:gdLst>
                <a:gd name="connsiteX0" fmla="*/ 1063569 w 1182351"/>
                <a:gd name="connsiteY0" fmla="*/ 169133 h 1240471"/>
                <a:gd name="connsiteX1" fmla="*/ 1173107 w 1182351"/>
                <a:gd name="connsiteY1" fmla="*/ 710153 h 1240471"/>
                <a:gd name="connsiteX2" fmla="*/ 911169 w 1182351"/>
                <a:gd name="connsiteY2" fmla="*/ 1216883 h 1240471"/>
                <a:gd name="connsiteX3" fmla="*/ 350146 w 1182351"/>
                <a:gd name="connsiteY3" fmla="*/ 1084486 h 1240471"/>
                <a:gd name="connsiteX4" fmla="*/ 579 w 1182351"/>
                <a:gd name="connsiteY4" fmla="*/ 708248 h 1240471"/>
                <a:gd name="connsiteX5" fmla="*/ 246324 w 1182351"/>
                <a:gd name="connsiteY5" fmla="*/ 298673 h 1240471"/>
                <a:gd name="connsiteX6" fmla="*/ 622561 w 1182351"/>
                <a:gd name="connsiteY6" fmla="*/ 8161 h 1240471"/>
                <a:gd name="connsiteX7" fmla="*/ 1063569 w 1182351"/>
                <a:gd name="connsiteY7" fmla="*/ 169133 h 124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351" h="1240471">
                  <a:moveTo>
                    <a:pt x="1063569" y="169133"/>
                  </a:moveTo>
                  <a:cubicBezTo>
                    <a:pt x="1171202" y="299626"/>
                    <a:pt x="1199777" y="497746"/>
                    <a:pt x="1173107" y="710153"/>
                  </a:cubicBezTo>
                  <a:cubicBezTo>
                    <a:pt x="1146437" y="922561"/>
                    <a:pt x="1063569" y="1149256"/>
                    <a:pt x="911169" y="1216883"/>
                  </a:cubicBezTo>
                  <a:cubicBezTo>
                    <a:pt x="758769" y="1285463"/>
                    <a:pt x="536836" y="1194023"/>
                    <a:pt x="350146" y="1084486"/>
                  </a:cubicBezTo>
                  <a:cubicBezTo>
                    <a:pt x="162504" y="973996"/>
                    <a:pt x="10104" y="843503"/>
                    <a:pt x="579" y="708248"/>
                  </a:cubicBezTo>
                  <a:cubicBezTo>
                    <a:pt x="-8946" y="572993"/>
                    <a:pt x="125356" y="431071"/>
                    <a:pt x="246324" y="298673"/>
                  </a:cubicBezTo>
                  <a:cubicBezTo>
                    <a:pt x="367291" y="165323"/>
                    <a:pt x="474924" y="39593"/>
                    <a:pt x="622561" y="8161"/>
                  </a:cubicBezTo>
                  <a:cubicBezTo>
                    <a:pt x="769246" y="-23272"/>
                    <a:pt x="955936" y="38641"/>
                    <a:pt x="1063569" y="1691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94CEFA6-76DA-4A1B-A78B-A909AAC20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64" y="797822"/>
              <a:ext cx="5325533" cy="5325533"/>
            </a:xfrm>
            <a:prstGeom prst="rect">
              <a:avLst/>
            </a:prstGeom>
          </p:spPr>
        </p:pic>
      </p:grpSp>
      <p:sp>
        <p:nvSpPr>
          <p:cNvPr id="27" name="Half Frame 26"/>
          <p:cNvSpPr/>
          <p:nvPr/>
        </p:nvSpPr>
        <p:spPr>
          <a:xfrm rot="10800000">
            <a:off x="9262112" y="3791586"/>
            <a:ext cx="2211705" cy="2211705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Half Frame 26"/>
          <p:cNvSpPr/>
          <p:nvPr/>
        </p:nvSpPr>
        <p:spPr>
          <a:xfrm rot="10800000">
            <a:off x="9503412" y="4046857"/>
            <a:ext cx="2211705" cy="2211705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11598F9-F1A3-41F9-918A-0BB84373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438420"/>
            <a:ext cx="1024467" cy="1024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A69701-8EF4-4767-A1AD-0DF53ACDC32D}"/>
              </a:ext>
            </a:extLst>
          </p:cNvPr>
          <p:cNvSpPr txBox="1"/>
          <p:nvPr/>
        </p:nvSpPr>
        <p:spPr>
          <a:xfrm>
            <a:off x="5322953" y="1006448"/>
            <a:ext cx="63921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5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#9Slide03 Kaleko 105 Round" pitchFamily="2" charset="0"/>
                <a:cs typeface="Arial" panose="020B0604020202020204" pitchFamily="34" charset="0"/>
              </a:rPr>
              <a:t>Câu </a:t>
            </a:r>
            <a:r>
              <a:rPr lang="vi-VN" sz="5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#9Slide03 Kaleko 105 Round" pitchFamily="2" charset="0"/>
                <a:cs typeface="Arial" panose="020B0604020202020204" pitchFamily="34" charset="0"/>
              </a:rPr>
              <a:t>3: Bài đọc có những trạng ngữ nào chỉ thời gian, chỉ nơi chốn?</a:t>
            </a:r>
            <a:endParaRPr lang="vi-VN" sz="5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#9Slide03 Kaleko 105 Roun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3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4A6A694-FAC0-4838-AD4D-660B6E65F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438420"/>
            <a:ext cx="1024467" cy="10244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8048" y="945728"/>
            <a:ext cx="11049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Có </a:t>
            </a:r>
            <a:r>
              <a:rPr lang="vi-VN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một lần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Có một lần, trong giờ tập đọc, tôi nhét tờ giấy thấm vào mồm. Thế là má sưng phồng lên. Tôi nhăn nhó mặt mũi, rồi khẽ rên: “Ôi, răng đau quá!” Tôi cố tình làm thế để khỏi phải đọc bài. Cô giáo và các bạn, ai cũng thương tôi và lo lắng. Cô giáo nói: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- Răng em đau, phải không? Em về nhà đi!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Nhưng tôi không muốn về nhà. Ngồi trong lớp, tôi lấy lưỡi đẩy đi đẩy lại cục giấy thấm trong mồm, thích thú với trò nghịch ngợm của mình.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Bỗng một cậu bạn hét ầm lên: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- Nhìn kìa! Bộng răng sưng của bạn ấy chuyển sang má khác rồi!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Chuyện xảy ra đã lâu. Thực tình, tôi chẳng muốn kể vì thấy ngượng quá. Nhưng dù sao </a:t>
            </a:r>
            <a:r>
              <a:rPr lang="en-US" sz="28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cũng</a:t>
            </a:r>
            <a:r>
              <a:rPr lang="vi-VN" sz="28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phải nói ra để không bao giờ mắc lỗi như vậy nữa</a:t>
            </a:r>
            <a:r>
              <a:rPr lang="en-US" sz="2800" i="1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800" i="1" dirty="0" smtClean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							</a:t>
            </a:r>
            <a:r>
              <a:rPr lang="en-US" sz="2800" i="1" dirty="0" smtClean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2800" i="1" dirty="0" smtClean="0">
                <a:latin typeface="#9Slide03 AmpleSoft" panose="02000000000000000000" pitchFamily="2" charset="0"/>
                <a:cs typeface="Times New Roman" panose="02020603050405020304" pitchFamily="18" charset="0"/>
              </a:rPr>
              <a:t>heo</a:t>
            </a:r>
            <a:r>
              <a:rPr lang="en-US" sz="2800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en-US" sz="2800" b="1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GÔ-LI-AN-KIN</a:t>
            </a:r>
            <a:endParaRPr lang="vi-VN" sz="2800" b="0" i="0" dirty="0">
              <a:solidFill>
                <a:srgbClr val="000000"/>
              </a:solidFill>
              <a:effectLst/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1" y="438420"/>
            <a:ext cx="3393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3200" b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Đọc truyện sau</a:t>
            </a:r>
            <a:r>
              <a:rPr lang="en-US" sz="3200" b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0367" y="1425997"/>
            <a:ext cx="9719733" cy="402803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5967" y="3601285"/>
            <a:ext cx="6231081" cy="421941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048" y="4013200"/>
            <a:ext cx="10079952" cy="461131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048" y="5174295"/>
            <a:ext cx="3412452" cy="477205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6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68CFD06-B4E9-488F-90A5-4C26C2CB7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438420"/>
            <a:ext cx="1024467" cy="102446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332450-52BB-4D7A-855A-C52FF42690AE}"/>
              </a:ext>
            </a:extLst>
          </p:cNvPr>
          <p:cNvGrpSpPr/>
          <p:nvPr/>
        </p:nvGrpSpPr>
        <p:grpSpPr>
          <a:xfrm>
            <a:off x="6793133" y="1462887"/>
            <a:ext cx="4930335" cy="4781376"/>
            <a:chOff x="382488" y="1181487"/>
            <a:chExt cx="4930335" cy="4781376"/>
          </a:xfrm>
        </p:grpSpPr>
        <p:sp>
          <p:nvSpPr>
            <p:cNvPr id="11" name="图形 5">
              <a:extLst>
                <a:ext uri="{FF2B5EF4-FFF2-40B4-BE49-F238E27FC236}">
                  <a16:creationId xmlns:a16="http://schemas.microsoft.com/office/drawing/2014/main" id="{C49AD4C3-2B69-4F15-9108-B3CF2561FD6D}"/>
                </a:ext>
              </a:extLst>
            </p:cNvPr>
            <p:cNvSpPr/>
            <p:nvPr/>
          </p:nvSpPr>
          <p:spPr>
            <a:xfrm rot="10800000">
              <a:off x="1505821" y="1715808"/>
              <a:ext cx="3807002" cy="3994134"/>
            </a:xfrm>
            <a:custGeom>
              <a:avLst/>
              <a:gdLst>
                <a:gd name="connsiteX0" fmla="*/ 1063569 w 1182351"/>
                <a:gd name="connsiteY0" fmla="*/ 169133 h 1240471"/>
                <a:gd name="connsiteX1" fmla="*/ 1173107 w 1182351"/>
                <a:gd name="connsiteY1" fmla="*/ 710153 h 1240471"/>
                <a:gd name="connsiteX2" fmla="*/ 911169 w 1182351"/>
                <a:gd name="connsiteY2" fmla="*/ 1216883 h 1240471"/>
                <a:gd name="connsiteX3" fmla="*/ 350146 w 1182351"/>
                <a:gd name="connsiteY3" fmla="*/ 1084486 h 1240471"/>
                <a:gd name="connsiteX4" fmla="*/ 579 w 1182351"/>
                <a:gd name="connsiteY4" fmla="*/ 708248 h 1240471"/>
                <a:gd name="connsiteX5" fmla="*/ 246324 w 1182351"/>
                <a:gd name="connsiteY5" fmla="*/ 298673 h 1240471"/>
                <a:gd name="connsiteX6" fmla="*/ 622561 w 1182351"/>
                <a:gd name="connsiteY6" fmla="*/ 8161 h 1240471"/>
                <a:gd name="connsiteX7" fmla="*/ 1063569 w 1182351"/>
                <a:gd name="connsiteY7" fmla="*/ 169133 h 124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351" h="1240471">
                  <a:moveTo>
                    <a:pt x="1063569" y="169133"/>
                  </a:moveTo>
                  <a:cubicBezTo>
                    <a:pt x="1171202" y="299626"/>
                    <a:pt x="1199777" y="497746"/>
                    <a:pt x="1173107" y="710153"/>
                  </a:cubicBezTo>
                  <a:cubicBezTo>
                    <a:pt x="1146437" y="922561"/>
                    <a:pt x="1063569" y="1149256"/>
                    <a:pt x="911169" y="1216883"/>
                  </a:cubicBezTo>
                  <a:cubicBezTo>
                    <a:pt x="758769" y="1285463"/>
                    <a:pt x="536836" y="1194023"/>
                    <a:pt x="350146" y="1084486"/>
                  </a:cubicBezTo>
                  <a:cubicBezTo>
                    <a:pt x="162504" y="973996"/>
                    <a:pt x="10104" y="843503"/>
                    <a:pt x="579" y="708248"/>
                  </a:cubicBezTo>
                  <a:cubicBezTo>
                    <a:pt x="-8946" y="572993"/>
                    <a:pt x="125356" y="431071"/>
                    <a:pt x="246324" y="298673"/>
                  </a:cubicBezTo>
                  <a:cubicBezTo>
                    <a:pt x="367291" y="165323"/>
                    <a:pt x="474924" y="39593"/>
                    <a:pt x="622561" y="8161"/>
                  </a:cubicBezTo>
                  <a:cubicBezTo>
                    <a:pt x="769246" y="-23272"/>
                    <a:pt x="955936" y="38641"/>
                    <a:pt x="1063569" y="1691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6C6C9F-73BB-437D-892F-1B9F56FA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88" y="1181487"/>
              <a:ext cx="4781376" cy="478137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626534" y="1504294"/>
            <a:ext cx="68373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5400" b="1" i="0" dirty="0" smtClean="0">
                <a:solidFill>
                  <a:srgbClr val="000000"/>
                </a:solidFill>
                <a:effectLst/>
                <a:latin typeface="#9Slide03 Comfortaa Light" panose="00000400000000000000" pitchFamily="2" charset="0"/>
                <a:cs typeface="Arial" panose="020B0604020202020204" pitchFamily="34" charset="0"/>
              </a:rPr>
              <a:t>Có một lần, trong giờ tập đọc, tôi nhét tờ giấy thấm vào mồm.</a:t>
            </a:r>
            <a:endParaRPr lang="vi-VN" sz="5400" b="1" i="0" dirty="0">
              <a:solidFill>
                <a:srgbClr val="0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534" y="1592605"/>
            <a:ext cx="6837307" cy="809203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809" y="2403251"/>
            <a:ext cx="5441992" cy="809203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626534" y="5691260"/>
            <a:ext cx="8760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#9Slide03 Comfortaa Light" panose="00000400000000000000" pitchFamily="2" charset="0"/>
                <a:cs typeface="Arial" panose="020B0604020202020204" pitchFamily="34" charset="0"/>
              </a:rPr>
              <a:t>TRẠNG NGỮ CHỈ THỜI GIAN.</a:t>
            </a:r>
            <a:endParaRPr lang="vi-VN" sz="4400" b="1" i="1" dirty="0">
              <a:solidFill>
                <a:schemeClr val="accent6">
                  <a:lumMod val="50000"/>
                </a:schemeClr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68CFD06-B4E9-488F-90A5-4C26C2CB7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438420"/>
            <a:ext cx="1024467" cy="102446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332450-52BB-4D7A-855A-C52FF42690AE}"/>
              </a:ext>
            </a:extLst>
          </p:cNvPr>
          <p:cNvGrpSpPr/>
          <p:nvPr/>
        </p:nvGrpSpPr>
        <p:grpSpPr>
          <a:xfrm>
            <a:off x="6793133" y="1462887"/>
            <a:ext cx="4930335" cy="4781376"/>
            <a:chOff x="382488" y="1181487"/>
            <a:chExt cx="4930335" cy="4781376"/>
          </a:xfrm>
        </p:grpSpPr>
        <p:sp>
          <p:nvSpPr>
            <p:cNvPr id="11" name="图形 5">
              <a:extLst>
                <a:ext uri="{FF2B5EF4-FFF2-40B4-BE49-F238E27FC236}">
                  <a16:creationId xmlns:a16="http://schemas.microsoft.com/office/drawing/2014/main" id="{C49AD4C3-2B69-4F15-9108-B3CF2561FD6D}"/>
                </a:ext>
              </a:extLst>
            </p:cNvPr>
            <p:cNvSpPr/>
            <p:nvPr/>
          </p:nvSpPr>
          <p:spPr>
            <a:xfrm rot="10800000">
              <a:off x="1505821" y="1715808"/>
              <a:ext cx="3807002" cy="3994134"/>
            </a:xfrm>
            <a:custGeom>
              <a:avLst/>
              <a:gdLst>
                <a:gd name="connsiteX0" fmla="*/ 1063569 w 1182351"/>
                <a:gd name="connsiteY0" fmla="*/ 169133 h 1240471"/>
                <a:gd name="connsiteX1" fmla="*/ 1173107 w 1182351"/>
                <a:gd name="connsiteY1" fmla="*/ 710153 h 1240471"/>
                <a:gd name="connsiteX2" fmla="*/ 911169 w 1182351"/>
                <a:gd name="connsiteY2" fmla="*/ 1216883 h 1240471"/>
                <a:gd name="connsiteX3" fmla="*/ 350146 w 1182351"/>
                <a:gd name="connsiteY3" fmla="*/ 1084486 h 1240471"/>
                <a:gd name="connsiteX4" fmla="*/ 579 w 1182351"/>
                <a:gd name="connsiteY4" fmla="*/ 708248 h 1240471"/>
                <a:gd name="connsiteX5" fmla="*/ 246324 w 1182351"/>
                <a:gd name="connsiteY5" fmla="*/ 298673 h 1240471"/>
                <a:gd name="connsiteX6" fmla="*/ 622561 w 1182351"/>
                <a:gd name="connsiteY6" fmla="*/ 8161 h 1240471"/>
                <a:gd name="connsiteX7" fmla="*/ 1063569 w 1182351"/>
                <a:gd name="connsiteY7" fmla="*/ 169133 h 124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351" h="1240471">
                  <a:moveTo>
                    <a:pt x="1063569" y="169133"/>
                  </a:moveTo>
                  <a:cubicBezTo>
                    <a:pt x="1171202" y="299626"/>
                    <a:pt x="1199777" y="497746"/>
                    <a:pt x="1173107" y="710153"/>
                  </a:cubicBezTo>
                  <a:cubicBezTo>
                    <a:pt x="1146437" y="922561"/>
                    <a:pt x="1063569" y="1149256"/>
                    <a:pt x="911169" y="1216883"/>
                  </a:cubicBezTo>
                  <a:cubicBezTo>
                    <a:pt x="758769" y="1285463"/>
                    <a:pt x="536836" y="1194023"/>
                    <a:pt x="350146" y="1084486"/>
                  </a:cubicBezTo>
                  <a:cubicBezTo>
                    <a:pt x="162504" y="973996"/>
                    <a:pt x="10104" y="843503"/>
                    <a:pt x="579" y="708248"/>
                  </a:cubicBezTo>
                  <a:cubicBezTo>
                    <a:pt x="-8946" y="572993"/>
                    <a:pt x="125356" y="431071"/>
                    <a:pt x="246324" y="298673"/>
                  </a:cubicBezTo>
                  <a:cubicBezTo>
                    <a:pt x="367291" y="165323"/>
                    <a:pt x="474924" y="39593"/>
                    <a:pt x="622561" y="8161"/>
                  </a:cubicBezTo>
                  <a:cubicBezTo>
                    <a:pt x="769246" y="-23272"/>
                    <a:pt x="955936" y="38641"/>
                    <a:pt x="1063569" y="1691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6C6C9F-73BB-437D-892F-1B9F56FA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88" y="1181487"/>
              <a:ext cx="4781376" cy="478137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692493" y="1246449"/>
            <a:ext cx="683730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5400" dirty="0" smtClean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Ngồi trong lớp, tôi lấy lưỡi đẩy đi đẩy lại cục giấy thấm trong mồm, thích thú với trò nghịch ngợm của mình.</a:t>
            </a:r>
            <a:endParaRPr lang="vi-VN" sz="5400" b="1" i="0" dirty="0">
              <a:solidFill>
                <a:srgbClr val="0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889" y="1389738"/>
            <a:ext cx="4717012" cy="809203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626534" y="5691260"/>
            <a:ext cx="8760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400" b="1" i="1" dirty="0" smtClean="0">
                <a:solidFill>
                  <a:srgbClr val="C00000"/>
                </a:solidFill>
                <a:effectLst/>
                <a:latin typeface="#9Slide03 Comfortaa Light" panose="00000400000000000000" pitchFamily="2" charset="0"/>
                <a:cs typeface="Arial" panose="020B0604020202020204" pitchFamily="34" charset="0"/>
              </a:rPr>
              <a:t>TRẠNG NGỮ CHỈ NƠI CHỐN.</a:t>
            </a:r>
            <a:endParaRPr lang="vi-VN" sz="4400" b="1" i="1" dirty="0">
              <a:solidFill>
                <a:srgbClr val="C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5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691B11-DC7F-444D-B323-0ED1D81E46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D97A17-18BF-4B76-9D3D-1E334A3D5244}"/>
              </a:ext>
            </a:extLst>
          </p:cNvPr>
          <p:cNvGrpSpPr/>
          <p:nvPr/>
        </p:nvGrpSpPr>
        <p:grpSpPr>
          <a:xfrm>
            <a:off x="353696" y="755650"/>
            <a:ext cx="11484609" cy="5346700"/>
            <a:chOff x="353696" y="296544"/>
            <a:chExt cx="11484609" cy="6282055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77A8001-FC5A-41B2-ADF9-AE9DEE38401D}"/>
                </a:ext>
              </a:extLst>
            </p:cNvPr>
            <p:cNvSpPr/>
            <p:nvPr/>
          </p:nvSpPr>
          <p:spPr>
            <a:xfrm>
              <a:off x="353696" y="296544"/>
              <a:ext cx="11484609" cy="6282055"/>
            </a:xfrm>
            <a:prstGeom prst="roundRect">
              <a:avLst>
                <a:gd name="adj" fmla="val 4211"/>
              </a:avLst>
            </a:prstGeom>
            <a:solidFill>
              <a:srgbClr val="FB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E1ABF19-162B-417A-87DB-7CF5E521E948}"/>
                </a:ext>
              </a:extLst>
            </p:cNvPr>
            <p:cNvSpPr/>
            <p:nvPr/>
          </p:nvSpPr>
          <p:spPr>
            <a:xfrm>
              <a:off x="506096" y="371336"/>
              <a:ext cx="11179808" cy="6115328"/>
            </a:xfrm>
            <a:prstGeom prst="roundRect">
              <a:avLst>
                <a:gd name="adj" fmla="val 4211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8F19907-6A3E-4430-93ED-A756C2F70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" y="1033512"/>
            <a:ext cx="4790977" cy="47909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BCB900-3B9F-4E5D-9C9D-5B5D1B133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>
            <a:off x="6237171" y="4118816"/>
            <a:ext cx="5954829" cy="27391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0DDCF4-57AD-4AE3-833B-D3500498B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 flipH="1">
            <a:off x="-1" y="4303310"/>
            <a:ext cx="5638801" cy="2593813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5442863" y="1510163"/>
            <a:ext cx="617027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11500" b="1" dirty="0" smtClean="0">
                <a:latin typeface="UTM Brewers KT" panose="02040603050506020204" pitchFamily="18" charset="0"/>
                <a:ea typeface="思源宋体 CN Light" panose="02020300000000000000" pitchFamily="18" charset="-122"/>
              </a:rPr>
              <a:t>KHỞI </a:t>
            </a:r>
          </a:p>
          <a:p>
            <a:pPr algn="ctr"/>
            <a:r>
              <a:rPr lang="vi-VN" altLang="zh-CN" sz="11500" b="1" dirty="0" smtClean="0">
                <a:latin typeface="UTM Brewers KT" panose="02040603050506020204" pitchFamily="18" charset="0"/>
                <a:ea typeface="思源宋体 CN Light" panose="02020300000000000000" pitchFamily="18" charset="-122"/>
              </a:rPr>
              <a:t>ĐỘNG</a:t>
            </a:r>
            <a:endParaRPr lang="zh-CN" altLang="en-US" sz="11500" b="1" dirty="0">
              <a:latin typeface="UTM Brewers KT" panose="02040603050506020204" pitchFamily="18" charset="0"/>
              <a:ea typeface="思源宋体 CN Light" panose="020203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56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68CFD06-B4E9-488F-90A5-4C26C2CB7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438420"/>
            <a:ext cx="1024467" cy="102446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332450-52BB-4D7A-855A-C52FF42690AE}"/>
              </a:ext>
            </a:extLst>
          </p:cNvPr>
          <p:cNvGrpSpPr/>
          <p:nvPr/>
        </p:nvGrpSpPr>
        <p:grpSpPr>
          <a:xfrm>
            <a:off x="6793133" y="1462887"/>
            <a:ext cx="4930335" cy="4781376"/>
            <a:chOff x="382488" y="1181487"/>
            <a:chExt cx="4930335" cy="4781376"/>
          </a:xfrm>
        </p:grpSpPr>
        <p:sp>
          <p:nvSpPr>
            <p:cNvPr id="11" name="图形 5">
              <a:extLst>
                <a:ext uri="{FF2B5EF4-FFF2-40B4-BE49-F238E27FC236}">
                  <a16:creationId xmlns:a16="http://schemas.microsoft.com/office/drawing/2014/main" id="{C49AD4C3-2B69-4F15-9108-B3CF2561FD6D}"/>
                </a:ext>
              </a:extLst>
            </p:cNvPr>
            <p:cNvSpPr/>
            <p:nvPr/>
          </p:nvSpPr>
          <p:spPr>
            <a:xfrm rot="10800000">
              <a:off x="1505821" y="1715808"/>
              <a:ext cx="3807002" cy="3994134"/>
            </a:xfrm>
            <a:custGeom>
              <a:avLst/>
              <a:gdLst>
                <a:gd name="connsiteX0" fmla="*/ 1063569 w 1182351"/>
                <a:gd name="connsiteY0" fmla="*/ 169133 h 1240471"/>
                <a:gd name="connsiteX1" fmla="*/ 1173107 w 1182351"/>
                <a:gd name="connsiteY1" fmla="*/ 710153 h 1240471"/>
                <a:gd name="connsiteX2" fmla="*/ 911169 w 1182351"/>
                <a:gd name="connsiteY2" fmla="*/ 1216883 h 1240471"/>
                <a:gd name="connsiteX3" fmla="*/ 350146 w 1182351"/>
                <a:gd name="connsiteY3" fmla="*/ 1084486 h 1240471"/>
                <a:gd name="connsiteX4" fmla="*/ 579 w 1182351"/>
                <a:gd name="connsiteY4" fmla="*/ 708248 h 1240471"/>
                <a:gd name="connsiteX5" fmla="*/ 246324 w 1182351"/>
                <a:gd name="connsiteY5" fmla="*/ 298673 h 1240471"/>
                <a:gd name="connsiteX6" fmla="*/ 622561 w 1182351"/>
                <a:gd name="connsiteY6" fmla="*/ 8161 h 1240471"/>
                <a:gd name="connsiteX7" fmla="*/ 1063569 w 1182351"/>
                <a:gd name="connsiteY7" fmla="*/ 169133 h 124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351" h="1240471">
                  <a:moveTo>
                    <a:pt x="1063569" y="169133"/>
                  </a:moveTo>
                  <a:cubicBezTo>
                    <a:pt x="1171202" y="299626"/>
                    <a:pt x="1199777" y="497746"/>
                    <a:pt x="1173107" y="710153"/>
                  </a:cubicBezTo>
                  <a:cubicBezTo>
                    <a:pt x="1146437" y="922561"/>
                    <a:pt x="1063569" y="1149256"/>
                    <a:pt x="911169" y="1216883"/>
                  </a:cubicBezTo>
                  <a:cubicBezTo>
                    <a:pt x="758769" y="1285463"/>
                    <a:pt x="536836" y="1194023"/>
                    <a:pt x="350146" y="1084486"/>
                  </a:cubicBezTo>
                  <a:cubicBezTo>
                    <a:pt x="162504" y="973996"/>
                    <a:pt x="10104" y="843503"/>
                    <a:pt x="579" y="708248"/>
                  </a:cubicBezTo>
                  <a:cubicBezTo>
                    <a:pt x="-8946" y="572993"/>
                    <a:pt x="125356" y="431071"/>
                    <a:pt x="246324" y="298673"/>
                  </a:cubicBezTo>
                  <a:cubicBezTo>
                    <a:pt x="367291" y="165323"/>
                    <a:pt x="474924" y="39593"/>
                    <a:pt x="622561" y="8161"/>
                  </a:cubicBezTo>
                  <a:cubicBezTo>
                    <a:pt x="769246" y="-23272"/>
                    <a:pt x="955936" y="38641"/>
                    <a:pt x="1063569" y="1691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6C6C9F-73BB-437D-892F-1B9F56FA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88" y="1181487"/>
              <a:ext cx="4781376" cy="478137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692493" y="1246449"/>
            <a:ext cx="68373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8000" dirty="0" smtClean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Chuyện xảy ra đã lâu.</a:t>
            </a:r>
            <a:endParaRPr lang="vi-VN" sz="8000" b="1" i="0" dirty="0">
              <a:solidFill>
                <a:srgbClr val="0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493" y="2767870"/>
            <a:ext cx="3142907" cy="809203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2EEC24-3BC2-44E9-BD5A-22E8066A23AA}"/>
              </a:ext>
            </a:extLst>
          </p:cNvPr>
          <p:cNvSpPr txBox="1"/>
          <p:nvPr/>
        </p:nvSpPr>
        <p:spPr>
          <a:xfrm>
            <a:off x="626534" y="5691260"/>
            <a:ext cx="8760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400" b="1" i="1" dirty="0" smtClean="0">
                <a:solidFill>
                  <a:srgbClr val="C00000"/>
                </a:solidFill>
                <a:effectLst/>
                <a:latin typeface="#9Slide03 Comfortaa Light" panose="00000400000000000000" pitchFamily="2" charset="0"/>
                <a:cs typeface="Arial" panose="020B0604020202020204" pitchFamily="34" charset="0"/>
              </a:rPr>
              <a:t>TRẠNG NGỮ CHỈ THỜI GIAN.</a:t>
            </a:r>
            <a:endParaRPr lang="vi-VN" sz="4400" b="1" i="1" dirty="0">
              <a:solidFill>
                <a:srgbClr val="C00000"/>
              </a:solidFill>
              <a:effectLst/>
              <a:latin typeface="#9Slide03 Comfortaa Light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2199B92-7BDC-42CB-9767-C4ADEC54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12"/>
          <p:cNvSpPr txBox="1"/>
          <p:nvPr/>
        </p:nvSpPr>
        <p:spPr>
          <a:xfrm>
            <a:off x="2320367" y="2028616"/>
            <a:ext cx="788549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800" dirty="0" smtClean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Arruba KT" panose="02040603050506020204" pitchFamily="18" charset="0"/>
                <a:ea typeface="字魂80号-萌趣小鱼体" panose="00000500000000000000" pitchFamily="2" charset="-122"/>
              </a:rPr>
              <a:t>CHÚC CÁC EM </a:t>
            </a:r>
          </a:p>
          <a:p>
            <a:pPr algn="ctr"/>
            <a:r>
              <a:rPr lang="vi-VN" altLang="zh-CN" sz="8800" dirty="0" smtClean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Arruba KT" panose="02040603050506020204" pitchFamily="18" charset="0"/>
                <a:ea typeface="字魂80号-萌趣小鱼体" panose="00000500000000000000" pitchFamily="2" charset="-122"/>
              </a:rPr>
              <a:t>HỌC TỐT!</a:t>
            </a:r>
            <a:endParaRPr lang="zh-CN" altLang="en-US" sz="8800" dirty="0">
              <a:ln w="444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  <a:latin typeface="UTM Arruba KT" panose="02040603050506020204" pitchFamily="18" charset="0"/>
              <a:ea typeface="字魂80号-萌趣小鱼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81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456" y="2401824"/>
            <a:ext cx="12496800" cy="620584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2"/>
              </a:rPr>
              <a:t>https://www.facebook.com/groups/629898828017053</a:t>
            </a: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64" y="-1969689"/>
            <a:ext cx="3113783" cy="4615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7024" y="0"/>
            <a:ext cx="10094976" cy="2767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Nhóm chia sẻ tài liệu - Qùa tặng: Măng Non – Tài liệu Tiểu học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Page: Măng Non – Tài liệu Tiểu học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-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0984848929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7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6FD29C-3203-4820-A9F1-92835372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32450" y1="53400" x2="35400" y2="55850"/>
                        <a14:foregroundMark x1="38163" y1="49800" x2="37800" y2="52600"/>
                        <a14:foregroundMark x1="38650" y1="46050" x2="38446" y2="47618"/>
                        <a14:foregroundMark x1="43600" y1="76500" x2="47250" y2="76500"/>
                        <a14:foregroundMark x1="62200" y1="72900" x2="56050" y2="76300"/>
                        <a14:foregroundMark x1="48350" y1="76800" x2="49800" y2="76800"/>
                        <a14:foregroundMark x1="39650" y1="75800" x2="24850" y2="75750"/>
                        <a14:foregroundMark x1="24850" y1="75750" x2="21900" y2="74600"/>
                        <a14:foregroundMark x1="21950" y1="74500" x2="27950" y2="74050"/>
                        <a14:foregroundMark x1="27950" y1="74050" x2="27950" y2="74050"/>
                        <a14:foregroundMark x1="22400" y1="69200" x2="21650" y2="71450"/>
                        <a14:foregroundMark x1="36350" y1="45100" x2="36350" y2="45700"/>
                        <a14:foregroundMark x1="49550" y1="49750" x2="49350" y2="50150"/>
                        <a14:foregroundMark x1="50150" y1="50150" x2="48450" y2="50350"/>
                        <a14:foregroundMark x1="50550" y1="49850" x2="49750" y2="50350"/>
                        <a14:foregroundMark x1="50500" y1="49600" x2="50550" y2="50150"/>
                        <a14:foregroundMark x1="50550" y1="49150" x2="50550" y2="49950"/>
                        <a14:backgroundMark x1="66100" y1="42250" x2="66100" y2="42250"/>
                        <a14:backgroundMark x1="27100" y1="37600" x2="67900" y2="37600"/>
                        <a14:backgroundMark x1="52750" y1="26100" x2="52750" y2="55700"/>
                        <a14:backgroundMark x1="71150" y1="40300" x2="61050" y2="60200"/>
                        <a14:backgroundMark x1="75800" y1="36750" x2="81800" y2="62200"/>
                        <a14:backgroundMark x1="57950" y1="39450" x2="57250" y2="61350"/>
                        <a14:backgroundMark x1="27950" y1="43150" x2="23050" y2="56450"/>
                        <a14:backgroundMark x1="22950" y1="44150" x2="20050" y2="59450"/>
                        <a14:backgroundMark x1="21450" y1="44550" x2="19900" y2="62350"/>
                        <a14:backgroundMark x1="27250" y1="50600" x2="22900" y2="61100"/>
                        <a14:backgroundMark x1="24250" y1="50400" x2="26250" y2="58900"/>
                        <a14:backgroundMark x1="26250" y1="58900" x2="21750" y2="50750"/>
                        <a14:backgroundMark x1="21750" y1="50750" x2="20350" y2="62000"/>
                        <a14:backgroundMark x1="20350" y1="62000" x2="22950" y2="58150"/>
                        <a14:backgroundMark x1="22950" y1="58150" x2="21700" y2="53550"/>
                        <a14:backgroundMark x1="21700" y1="53550" x2="25400" y2="49200"/>
                        <a14:backgroundMark x1="25400" y1="49200" x2="21050" y2="43800"/>
                        <a14:backgroundMark x1="21050" y1="43800" x2="28050" y2="49750"/>
                        <a14:backgroundMark x1="28050" y1="49750" x2="32000" y2="44950"/>
                        <a14:backgroundMark x1="32000" y1="44950" x2="32250" y2="41350"/>
                        <a14:backgroundMark x1="33600" y1="42050" x2="26650" y2="42750"/>
                        <a14:backgroundMark x1="26650" y1="42750" x2="26400" y2="41000"/>
                        <a14:backgroundMark x1="34800" y1="41700" x2="28800" y2="47900"/>
                        <a14:backgroundMark x1="35150" y1="42700" x2="27400" y2="53050"/>
                        <a14:backgroundMark x1="21750" y1="42050" x2="18550" y2="48350"/>
                        <a14:backgroundMark x1="21850" y1="41800" x2="28300" y2="41650"/>
                        <a14:backgroundMark x1="20600" y1="41650" x2="19750" y2="54250"/>
                        <a14:backgroundMark x1="19400" y1="41850" x2="20700" y2="61700"/>
                        <a14:backgroundMark x1="19500" y1="42200" x2="19200" y2="61850"/>
                        <a14:backgroundMark x1="19200" y1="61850" x2="19200" y2="61850"/>
                        <a14:backgroundMark x1="20100" y1="44350" x2="22394" y2="69198"/>
                        <a14:backgroundMark x1="27050" y1="55200" x2="24050" y2="67550"/>
                        <a14:backgroundMark x1="26450" y1="56700" x2="25900" y2="64700"/>
                        <a14:backgroundMark x1="26900" y1="60600" x2="27550" y2="59950"/>
                        <a14:backgroundMark x1="34550" y1="48250" x2="34800" y2="48150"/>
                        <a14:backgroundMark x1="35250" y1="48000" x2="35800" y2="48200"/>
                        <a14:backgroundMark x1="46100" y1="42500" x2="42800" y2="47500"/>
                        <a14:backgroundMark x1="42800" y1="47500" x2="46000" y2="43350"/>
                        <a14:backgroundMark x1="46000" y1="43350" x2="43800" y2="50200"/>
                        <a14:backgroundMark x1="43800" y1="50200" x2="46850" y2="45350"/>
                        <a14:backgroundMark x1="46850" y1="45350" x2="45100" y2="50000"/>
                        <a14:backgroundMark x1="46100" y1="41850" x2="43900" y2="46700"/>
                        <a14:backgroundMark x1="43900" y1="46700" x2="49300" y2="44500"/>
                        <a14:backgroundMark x1="49300" y1="44500" x2="51100" y2="41350"/>
                        <a14:backgroundMark x1="51100" y1="41350" x2="51000" y2="41350"/>
                        <a14:backgroundMark x1="52000" y1="42150" x2="48300" y2="43250"/>
                        <a14:backgroundMark x1="49250" y1="43000" x2="54800" y2="41300"/>
                        <a14:backgroundMark x1="54800" y1="41300" x2="54800" y2="41300"/>
                        <a14:backgroundMark x1="49850" y1="42300" x2="45300" y2="41650"/>
                        <a14:backgroundMark x1="45300" y1="41650" x2="45300" y2="41650"/>
                        <a14:backgroundMark x1="47500" y1="41650" x2="44800" y2="41350"/>
                        <a14:backgroundMark x1="35450" y1="41800" x2="42550" y2="40800"/>
                        <a14:backgroundMark x1="42550" y1="40800" x2="45250" y2="41150"/>
                        <a14:backgroundMark x1="35450" y1="41800" x2="24650" y2="41700"/>
                        <a14:backgroundMark x1="24650" y1="41700" x2="33300" y2="41200"/>
                        <a14:backgroundMark x1="33300" y1="41200" x2="20100" y2="41400"/>
                        <a14:backgroundMark x1="20100" y1="41400" x2="25900" y2="41050"/>
                        <a14:backgroundMark x1="25900" y1="41050" x2="27700" y2="41200"/>
                        <a14:backgroundMark x1="36550" y1="41150" x2="28900" y2="41800"/>
                        <a14:backgroundMark x1="42250" y1="45250" x2="42850" y2="49300"/>
                        <a14:backgroundMark x1="42850" y1="49300" x2="44150" y2="46350"/>
                        <a14:backgroundMark x1="41347" y1="47853" x2="42950" y2="51200"/>
                        <a14:backgroundMark x1="42950" y1="51200" x2="48500" y2="46500"/>
                        <a14:backgroundMark x1="48500" y1="46500" x2="46200" y2="49500"/>
                        <a14:backgroundMark x1="46200" y1="49500" x2="46150" y2="50100"/>
                        <a14:backgroundMark x1="52800" y1="50900" x2="47400" y2="58600"/>
                        <a14:backgroundMark x1="51850" y1="52600" x2="50500" y2="62950"/>
                        <a14:backgroundMark x1="53600" y1="54900" x2="53350" y2="63700"/>
                        <a14:backgroundMark x1="55700" y1="54400" x2="55700" y2="62200"/>
                        <a14:backgroundMark x1="60950" y1="43400" x2="61200" y2="58950"/>
                        <a14:backgroundMark x1="62100" y1="43850" x2="63500" y2="54600"/>
                        <a14:backgroundMark x1="58200" y1="42400" x2="62150" y2="42550"/>
                        <a14:backgroundMark x1="58150" y1="41700" x2="60300" y2="41700"/>
                        <a14:backgroundMark x1="63950" y1="41800" x2="60150" y2="42550"/>
                        <a14:backgroundMark x1="63700" y1="56200" x2="63650" y2="60050"/>
                        <a14:backgroundMark x1="63650" y1="60050" x2="62700" y2="60750"/>
                        <a14:backgroundMark x1="62450" y1="56750" x2="56950" y2="65450"/>
                        <a14:backgroundMark x1="56950" y1="65450" x2="62150" y2="66100"/>
                        <a14:backgroundMark x1="62150" y1="66100" x2="62550" y2="62100"/>
                        <a14:backgroundMark x1="62500" y1="58750" x2="61700" y2="65500"/>
                        <a14:backgroundMark x1="61700" y1="65500" x2="63950" y2="57850"/>
                        <a14:backgroundMark x1="63950" y1="57850" x2="63950" y2="57850"/>
                        <a14:backgroundMark x1="57600" y1="68450" x2="62550" y2="66800"/>
                        <a14:backgroundMark x1="62550" y1="66800" x2="62550" y2="66800"/>
                        <a14:backgroundMark x1="63150" y1="62350" x2="62500" y2="69550"/>
                        <a14:backgroundMark x1="63700" y1="58700" x2="63700" y2="68550"/>
                        <a14:backgroundMark x1="64300" y1="55750" x2="63550" y2="66200"/>
                        <a14:backgroundMark x1="48600" y1="57250" x2="45400" y2="57550"/>
                        <a14:backgroundMark x1="41400" y1="57850" x2="46950" y2="58600"/>
                        <a14:backgroundMark x1="46950" y1="58600" x2="46600" y2="59250"/>
                        <a14:backgroundMark x1="41300" y1="57250" x2="48350" y2="60450"/>
                        <a14:backgroundMark x1="40750" y1="47650" x2="38900" y2="49000"/>
                        <a14:backgroundMark x1="38100" y1="48700" x2="39250" y2="48750"/>
                        <a14:backgroundMark x1="21250" y1="66900" x2="27100" y2="66700"/>
                        <a14:backgroundMark x1="20700" y1="67000" x2="20800" y2="70700"/>
                        <a14:backgroundMark x1="27800" y1="67500" x2="28150" y2="67000"/>
                        <a14:backgroundMark x1="27700" y1="66900" x2="28800" y2="67600"/>
                        <a14:backgroundMark x1="47550" y1="72750" x2="48650" y2="68500"/>
                        <a14:backgroundMark x1="48650" y1="68500" x2="48050" y2="72400"/>
                        <a14:backgroundMark x1="48050" y1="72400" x2="48200" y2="73100"/>
                        <a14:backgroundMark x1="48850" y1="72250" x2="52050" y2="76550"/>
                        <a14:backgroundMark x1="46200" y1="70950" x2="47900" y2="72200"/>
                        <a14:backgroundMark x1="59500" y1="71250" x2="69700" y2="70100"/>
                        <a14:backgroundMark x1="63250" y1="76700" x2="62450" y2="77000"/>
                        <a14:backgroundMark x1="63300" y1="76250" x2="59350" y2="76000"/>
                        <a14:backgroundMark x1="63900" y1="76050" x2="64300" y2="76450"/>
                        <a14:backgroundMark x1="63200" y1="76400" x2="58150" y2="77650"/>
                        <a14:backgroundMark x1="25200" y1="77150" x2="36500" y2="77000"/>
                        <a14:backgroundMark x1="36500" y1="77000" x2="40350" y2="77200"/>
                        <a14:backgroundMark x1="20400" y1="76550" x2="25664" y2="76974"/>
                        <a14:backgroundMark x1="41750" y1="75500" x2="41400" y2="77350"/>
                        <a14:backgroundMark x1="46645" y1="77450" x2="47936" y2="77450"/>
                        <a14:backgroundMark x1="42500" y1="77450" x2="42995" y2="77450"/>
                        <a14:backgroundMark x1="57750" y1="77050" x2="55500" y2="77650"/>
                        <a14:backgroundMark x1="49192" y1="77755" x2="51650" y2="77850"/>
                        <a14:backgroundMark x1="40850" y1="47600" x2="41100" y2="46700"/>
                        <a14:backgroundMark x1="41250" y1="46100" x2="41100" y2="46750"/>
                        <a14:backgroundMark x1="41250" y1="46100" x2="40850" y2="47100"/>
                        <a14:backgroundMark x1="35100" y1="44650" x2="34250" y2="46750"/>
                        <a14:backgroundMark x1="35350" y1="47450" x2="35150" y2="47350"/>
                        <a14:backgroundMark x1="35800" y1="47550" x2="35800" y2="48000"/>
                        <a14:backgroundMark x1="26900" y1="57800" x2="29150" y2="58900"/>
                        <a14:backgroundMark x1="28800" y1="58000" x2="29300" y2="58750"/>
                        <a14:backgroundMark x1="51050" y1="48050" x2="50534" y2="49597"/>
                        <a14:backgroundMark x1="50550" y1="48400" x2="50750" y2="4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41478" r="36671" b="20982"/>
          <a:stretch/>
        </p:blipFill>
        <p:spPr>
          <a:xfrm>
            <a:off x="-870182" y="3392489"/>
            <a:ext cx="4683746" cy="39858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0CEDBB-EA85-4AD5-B3EE-8683EFC20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0" b="89980" l="45455" r="94141">
                        <a14:foregroundMark x1="45455" y1="44202" x2="50101" y2="52364"/>
                        <a14:foregroundMark x1="60606" y1="22182" x2="62586" y2="24404"/>
                        <a14:foregroundMark x1="57657" y1="22586" x2="60889" y2="21737"/>
                        <a14:backgroundMark x1="49939" y1="27919" x2="45051" y2="34263"/>
                        <a14:backgroundMark x1="69899" y1="29051" x2="73657" y2="31313"/>
                        <a14:backgroundMark x1="69333" y1="46020" x2="69333" y2="54182"/>
                        <a14:backgroundMark x1="49253" y1="43919" x2="4913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13"/>
          <a:stretch/>
        </p:blipFill>
        <p:spPr>
          <a:xfrm>
            <a:off x="9963894" y="2181535"/>
            <a:ext cx="2946650" cy="5064092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0982" y="6548524"/>
            <a:ext cx="12192000" cy="4387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57"/>
            <a:ext cx="12192000" cy="383540"/>
          </a:xfrm>
          <a:prstGeom prst="rect">
            <a:avLst/>
          </a:prstGeom>
        </p:spPr>
      </p:pic>
      <p:sp>
        <p:nvSpPr>
          <p:cNvPr id="20" name="文本框 1"/>
          <p:cNvSpPr txBox="1"/>
          <p:nvPr/>
        </p:nvSpPr>
        <p:spPr>
          <a:xfrm>
            <a:off x="2279815" y="460144"/>
            <a:ext cx="8334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 smtClean="0">
                <a:latin typeface="UTM Brewers KT" panose="02040603050506020204" pitchFamily="18" charset="0"/>
                <a:ea typeface="思源宋体 CN Light" panose="02020300000000000000" pitchFamily="18" charset="-122"/>
              </a:rPr>
              <a:t>Các kiểu câu đã học</a:t>
            </a:r>
            <a:endParaRPr lang="zh-CN" altLang="en-US" sz="4400" b="1" dirty="0">
              <a:latin typeface="UTM Brewers KT" panose="02040603050506020204" pitchFamily="18" charset="0"/>
              <a:ea typeface="思源宋体 CN Light" panose="02020300000000000000" pitchFamily="18" charset="-122"/>
            </a:endParaRPr>
          </a:p>
        </p:txBody>
      </p:sp>
      <p:sp>
        <p:nvSpPr>
          <p:cNvPr id="21" name="同心圆 2"/>
          <p:cNvSpPr/>
          <p:nvPr/>
        </p:nvSpPr>
        <p:spPr>
          <a:xfrm>
            <a:off x="1697838" y="1435779"/>
            <a:ext cx="2956560" cy="2956560"/>
          </a:xfrm>
          <a:prstGeom prst="donut">
            <a:avLst>
              <a:gd name="adj" fmla="val 6871"/>
            </a:avLst>
          </a:prstGeom>
          <a:solidFill>
            <a:srgbClr val="21A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22" name="同心圆 5"/>
          <p:cNvSpPr/>
          <p:nvPr/>
        </p:nvSpPr>
        <p:spPr>
          <a:xfrm>
            <a:off x="4858512" y="3416477"/>
            <a:ext cx="2956560" cy="2956560"/>
          </a:xfrm>
          <a:prstGeom prst="donut">
            <a:avLst>
              <a:gd name="adj" fmla="val 6871"/>
            </a:avLst>
          </a:prstGeom>
          <a:solidFill>
            <a:srgbClr val="21A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23" name="同心圆 10"/>
          <p:cNvSpPr/>
          <p:nvPr/>
        </p:nvSpPr>
        <p:spPr>
          <a:xfrm>
            <a:off x="7921660" y="1292150"/>
            <a:ext cx="2956560" cy="2956560"/>
          </a:xfrm>
          <a:prstGeom prst="donut">
            <a:avLst>
              <a:gd name="adj" fmla="val 6871"/>
            </a:avLst>
          </a:prstGeom>
          <a:solidFill>
            <a:srgbClr val="21A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24" name="椭圆 11"/>
          <p:cNvSpPr/>
          <p:nvPr/>
        </p:nvSpPr>
        <p:spPr>
          <a:xfrm>
            <a:off x="3544146" y="1784125"/>
            <a:ext cx="559435" cy="5594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27" name="椭圆 12"/>
          <p:cNvSpPr/>
          <p:nvPr/>
        </p:nvSpPr>
        <p:spPr>
          <a:xfrm>
            <a:off x="6704073" y="3771363"/>
            <a:ext cx="559435" cy="5594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30" name="椭圆 13"/>
          <p:cNvSpPr/>
          <p:nvPr/>
        </p:nvSpPr>
        <p:spPr>
          <a:xfrm>
            <a:off x="9835747" y="1639615"/>
            <a:ext cx="559435" cy="5594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33" name="文本框 21"/>
          <p:cNvSpPr txBox="1"/>
          <p:nvPr/>
        </p:nvSpPr>
        <p:spPr>
          <a:xfrm>
            <a:off x="3544146" y="1771353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UTM Avo" panose="02040603050506020204" pitchFamily="18" charset="0"/>
                <a:ea typeface="思源宋体 CN Heavy" panose="02020900000000000000" pitchFamily="18" charset="-122"/>
              </a:rPr>
              <a:t>01</a:t>
            </a:r>
          </a:p>
        </p:txBody>
      </p:sp>
      <p:sp>
        <p:nvSpPr>
          <p:cNvPr id="34" name="文本框 20"/>
          <p:cNvSpPr txBox="1"/>
          <p:nvPr/>
        </p:nvSpPr>
        <p:spPr>
          <a:xfrm>
            <a:off x="6670244" y="3789471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UTM Avo" panose="02040603050506020204" pitchFamily="18" charset="0"/>
                <a:ea typeface="思源宋体 CN Heavy" panose="02020900000000000000" pitchFamily="18" charset="-122"/>
              </a:rPr>
              <a:t>02</a:t>
            </a:r>
          </a:p>
        </p:txBody>
      </p:sp>
      <p:sp>
        <p:nvSpPr>
          <p:cNvPr id="35" name="文本框 23"/>
          <p:cNvSpPr txBox="1"/>
          <p:nvPr/>
        </p:nvSpPr>
        <p:spPr>
          <a:xfrm>
            <a:off x="9801918" y="1648965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UTM Avo" panose="02040603050506020204" pitchFamily="18" charset="0"/>
                <a:ea typeface="思源宋体 CN Heavy" panose="02020900000000000000" pitchFamily="18" charset="-122"/>
              </a:rPr>
              <a:t>03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79CF29-6DED-4897-8422-558F599F8154}"/>
              </a:ext>
            </a:extLst>
          </p:cNvPr>
          <p:cNvSpPr txBox="1"/>
          <p:nvPr/>
        </p:nvSpPr>
        <p:spPr>
          <a:xfrm>
            <a:off x="1833284" y="2544859"/>
            <a:ext cx="28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UTM Brewers KT" panose="02040603050506020204" pitchFamily="18" charset="0"/>
              </a:rPr>
              <a:t>Câu kể</a:t>
            </a:r>
            <a:endParaRPr lang="en-US" sz="3600" dirty="0">
              <a:latin typeface="UTM Brewers KT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EA5316-1229-403E-8342-7F1680B18257}"/>
              </a:ext>
            </a:extLst>
          </p:cNvPr>
          <p:cNvSpPr txBox="1"/>
          <p:nvPr/>
        </p:nvSpPr>
        <p:spPr>
          <a:xfrm>
            <a:off x="4713235" y="4685527"/>
            <a:ext cx="3208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UTM Brewers KT" panose="02040603050506020204" pitchFamily="18" charset="0"/>
              </a:rPr>
              <a:t>Câu cảm</a:t>
            </a:r>
            <a:endParaRPr lang="en-US" sz="3000" dirty="0">
              <a:latin typeface="UTM Brewers KT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D33FC1-05B6-4DE6-9121-C83878518D22}"/>
              </a:ext>
            </a:extLst>
          </p:cNvPr>
          <p:cNvSpPr txBox="1"/>
          <p:nvPr/>
        </p:nvSpPr>
        <p:spPr>
          <a:xfrm>
            <a:off x="7921660" y="2157190"/>
            <a:ext cx="320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UTM Brewers KT" panose="02040603050506020204" pitchFamily="18" charset="0"/>
              </a:rPr>
              <a:t>Câu khiến</a:t>
            </a:r>
            <a:endParaRPr lang="en-US" sz="3600" dirty="0">
              <a:latin typeface="UTM Brewers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3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/>
      <p:bldP spid="33" grpId="1"/>
      <p:bldP spid="34" grpId="0"/>
      <p:bldP spid="34" grpId="1"/>
      <p:bldP spid="35" grpId="0"/>
      <p:bldP spid="35" grpId="1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691B11-DC7F-444D-B323-0ED1D81E46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D97A17-18BF-4B76-9D3D-1E334A3D5244}"/>
              </a:ext>
            </a:extLst>
          </p:cNvPr>
          <p:cNvGrpSpPr/>
          <p:nvPr/>
        </p:nvGrpSpPr>
        <p:grpSpPr>
          <a:xfrm>
            <a:off x="353696" y="755650"/>
            <a:ext cx="11484609" cy="5346700"/>
            <a:chOff x="353696" y="296544"/>
            <a:chExt cx="11484609" cy="6282055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77A8001-FC5A-41B2-ADF9-AE9DEE38401D}"/>
                </a:ext>
              </a:extLst>
            </p:cNvPr>
            <p:cNvSpPr/>
            <p:nvPr/>
          </p:nvSpPr>
          <p:spPr>
            <a:xfrm>
              <a:off x="353696" y="296544"/>
              <a:ext cx="11484609" cy="6282055"/>
            </a:xfrm>
            <a:prstGeom prst="roundRect">
              <a:avLst>
                <a:gd name="adj" fmla="val 4211"/>
              </a:avLst>
            </a:prstGeom>
            <a:solidFill>
              <a:srgbClr val="FB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E1ABF19-162B-417A-87DB-7CF5E521E948}"/>
                </a:ext>
              </a:extLst>
            </p:cNvPr>
            <p:cNvSpPr/>
            <p:nvPr/>
          </p:nvSpPr>
          <p:spPr>
            <a:xfrm>
              <a:off x="506096" y="371336"/>
              <a:ext cx="11179808" cy="6115328"/>
            </a:xfrm>
            <a:prstGeom prst="roundRect">
              <a:avLst>
                <a:gd name="adj" fmla="val 4211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8F19907-6A3E-4430-93ED-A756C2F70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" y="1033512"/>
            <a:ext cx="4790977" cy="47909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BCB900-3B9F-4E5D-9C9D-5B5D1B133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>
            <a:off x="6237171" y="4118816"/>
            <a:ext cx="5954829" cy="27391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0DDCF4-57AD-4AE3-833B-D3500498B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 flipH="1">
            <a:off x="-1" y="4303310"/>
            <a:ext cx="5638801" cy="2593813"/>
          </a:xfrm>
          <a:prstGeom prst="rect">
            <a:avLst/>
          </a:prstGeom>
        </p:spPr>
      </p:pic>
      <p:sp>
        <p:nvSpPr>
          <p:cNvPr id="10" name="文本框 28"/>
          <p:cNvSpPr txBox="1"/>
          <p:nvPr/>
        </p:nvSpPr>
        <p:spPr>
          <a:xfrm>
            <a:off x="5432943" y="2672266"/>
            <a:ext cx="64588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Brewers KT" panose="02040603050506020204" pitchFamily="18" charset="0"/>
                <a:ea typeface="字魂80号-萌趣小鱼体" panose="00000500000000000000" pitchFamily="2" charset="-122"/>
              </a:rPr>
              <a:t>CÂU KỂ </a:t>
            </a:r>
          </a:p>
        </p:txBody>
      </p:sp>
    </p:spTree>
    <p:extLst>
      <p:ext uri="{BB962C8B-B14F-4D97-AF65-F5344CB8AC3E}">
        <p14:creationId xmlns:p14="http://schemas.microsoft.com/office/powerpoint/2010/main" val="343035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E03C09E-9347-4523-9349-B6CC1EA86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4304"/>
            <a:ext cx="1024467" cy="1024467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889866"/>
            <a:ext cx="12192000" cy="438785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1A4DC5C-093F-4D61-B899-222D220108CB}"/>
              </a:ext>
            </a:extLst>
          </p:cNvPr>
          <p:cNvSpPr/>
          <p:nvPr/>
        </p:nvSpPr>
        <p:spPr>
          <a:xfrm>
            <a:off x="4463142" y="524374"/>
            <a:ext cx="3265715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AFE1E82E-0B71-4019-BBCB-EAF012695FE7}"/>
              </a:ext>
            </a:extLst>
          </p:cNvPr>
          <p:cNvSpPr/>
          <p:nvPr/>
        </p:nvSpPr>
        <p:spPr>
          <a:xfrm>
            <a:off x="2307770" y="1299453"/>
            <a:ext cx="3413763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8AA9DD4D-91B2-4A96-B477-C29FE4091C65}"/>
              </a:ext>
            </a:extLst>
          </p:cNvPr>
          <p:cNvSpPr/>
          <p:nvPr/>
        </p:nvSpPr>
        <p:spPr>
          <a:xfrm>
            <a:off x="6548841" y="1300559"/>
            <a:ext cx="3413763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81470-C5E3-4EDB-9A18-2D4A11A6EBBC}"/>
              </a:ext>
            </a:extLst>
          </p:cNvPr>
          <p:cNvSpPr/>
          <p:nvPr/>
        </p:nvSpPr>
        <p:spPr>
          <a:xfrm>
            <a:off x="284412" y="2055679"/>
            <a:ext cx="3087187" cy="770698"/>
          </a:xfrm>
          <a:prstGeom prst="rect">
            <a:avLst/>
          </a:prstGeom>
          <a:solidFill>
            <a:srgbClr val="F27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CHỦ NGỮ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E7B9A1-F89D-4DD8-A0D6-E6E3534A5CE2}"/>
              </a:ext>
            </a:extLst>
          </p:cNvPr>
          <p:cNvSpPr/>
          <p:nvPr/>
        </p:nvSpPr>
        <p:spPr>
          <a:xfrm>
            <a:off x="284412" y="2791591"/>
            <a:ext cx="3087187" cy="2194561"/>
          </a:xfrm>
          <a:prstGeom prst="rect">
            <a:avLst/>
          </a:prstGeom>
          <a:solidFill>
            <a:srgbClr val="DAA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5251DC-6013-456D-BE36-C340FFB81B67}"/>
              </a:ext>
            </a:extLst>
          </p:cNvPr>
          <p:cNvSpPr/>
          <p:nvPr/>
        </p:nvSpPr>
        <p:spPr>
          <a:xfrm>
            <a:off x="284412" y="4986152"/>
            <a:ext cx="3087187" cy="1071154"/>
          </a:xfrm>
          <a:prstGeom prst="rect">
            <a:avLst/>
          </a:prstGeom>
          <a:solidFill>
            <a:srgbClr val="A60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545FD1-25C6-41AE-BF02-FE89A4465E5A}"/>
              </a:ext>
            </a:extLst>
          </p:cNvPr>
          <p:cNvSpPr/>
          <p:nvPr/>
        </p:nvSpPr>
        <p:spPr>
          <a:xfrm>
            <a:off x="8880078" y="2074532"/>
            <a:ext cx="3087187" cy="770698"/>
          </a:xfrm>
          <a:prstGeom prst="rect">
            <a:avLst/>
          </a:prstGeom>
          <a:solidFill>
            <a:srgbClr val="F27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VỊ NGỮ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EE22DE-229F-4987-A6D2-5C730DDCC2F9}"/>
              </a:ext>
            </a:extLst>
          </p:cNvPr>
          <p:cNvSpPr/>
          <p:nvPr/>
        </p:nvSpPr>
        <p:spPr>
          <a:xfrm>
            <a:off x="8880078" y="2842335"/>
            <a:ext cx="3087187" cy="2194561"/>
          </a:xfrm>
          <a:prstGeom prst="rect">
            <a:avLst/>
          </a:prstGeom>
          <a:solidFill>
            <a:srgbClr val="DAA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39F5F8-DB46-4FF6-A4C2-AA0E2F29AF5D}"/>
              </a:ext>
            </a:extLst>
          </p:cNvPr>
          <p:cNvSpPr/>
          <p:nvPr/>
        </p:nvSpPr>
        <p:spPr>
          <a:xfrm>
            <a:off x="8880078" y="5036896"/>
            <a:ext cx="3087187" cy="1071154"/>
          </a:xfrm>
          <a:prstGeom prst="rect">
            <a:avLst/>
          </a:prstGeom>
          <a:solidFill>
            <a:srgbClr val="A60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4" name="Elbow Connector 18">
            <a:extLst>
              <a:ext uri="{FF2B5EF4-FFF2-40B4-BE49-F238E27FC236}">
                <a16:creationId xmlns:a16="http://schemas.microsoft.com/office/drawing/2014/main" id="{A5B73F96-DE61-41A7-B14C-904E56B7EE74}"/>
              </a:ext>
            </a:extLst>
          </p:cNvPr>
          <p:cNvCxnSpPr>
            <a:stCxn id="12" idx="1"/>
            <a:endCxn id="13" idx="0"/>
          </p:cNvCxnSpPr>
          <p:nvPr/>
        </p:nvCxnSpPr>
        <p:spPr>
          <a:xfrm rot="10800000" flipV="1">
            <a:off x="4014652" y="798695"/>
            <a:ext cx="448490" cy="500758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3">
            <a:extLst>
              <a:ext uri="{FF2B5EF4-FFF2-40B4-BE49-F238E27FC236}">
                <a16:creationId xmlns:a16="http://schemas.microsoft.com/office/drawing/2014/main" id="{5DDE1DFB-993B-4CE1-BC77-934B34650071}"/>
              </a:ext>
            </a:extLst>
          </p:cNvPr>
          <p:cNvCxnSpPr/>
          <p:nvPr/>
        </p:nvCxnSpPr>
        <p:spPr>
          <a:xfrm rot="10800000" flipV="1">
            <a:off x="1859280" y="1573773"/>
            <a:ext cx="448490" cy="500758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4">
            <a:extLst>
              <a:ext uri="{FF2B5EF4-FFF2-40B4-BE49-F238E27FC236}">
                <a16:creationId xmlns:a16="http://schemas.microsoft.com/office/drawing/2014/main" id="{2B584020-D49B-4968-A6EF-1BF99B85A845}"/>
              </a:ext>
            </a:extLst>
          </p:cNvPr>
          <p:cNvCxnSpPr>
            <a:stCxn id="12" idx="3"/>
            <a:endCxn id="16" idx="0"/>
          </p:cNvCxnSpPr>
          <p:nvPr/>
        </p:nvCxnSpPr>
        <p:spPr>
          <a:xfrm>
            <a:off x="7728857" y="798695"/>
            <a:ext cx="526866" cy="501864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>
            <a:extLst>
              <a:ext uri="{FF2B5EF4-FFF2-40B4-BE49-F238E27FC236}">
                <a16:creationId xmlns:a16="http://schemas.microsoft.com/office/drawing/2014/main" id="{2FC6C322-213F-402B-B084-9C06FBDB3E10}"/>
              </a:ext>
            </a:extLst>
          </p:cNvPr>
          <p:cNvCxnSpPr/>
          <p:nvPr/>
        </p:nvCxnSpPr>
        <p:spPr>
          <a:xfrm>
            <a:off x="9962604" y="1573773"/>
            <a:ext cx="526866" cy="501864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93FD48-91D0-4CF2-A28B-4EBCF1EAD900}"/>
              </a:ext>
            </a:extLst>
          </p:cNvPr>
          <p:cNvCxnSpPr>
            <a:stCxn id="12" idx="2"/>
          </p:cNvCxnSpPr>
          <p:nvPr/>
        </p:nvCxnSpPr>
        <p:spPr>
          <a:xfrm>
            <a:off x="6096000" y="1073015"/>
            <a:ext cx="0" cy="1611099"/>
          </a:xfrm>
          <a:prstGeom prst="straightConnector1">
            <a:avLst/>
          </a:prstGeom>
          <a:ln w="82550" cmpd="dbl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F8450709-FB74-4D3F-92DE-0894670817E7}"/>
              </a:ext>
            </a:extLst>
          </p:cNvPr>
          <p:cNvSpPr/>
          <p:nvPr/>
        </p:nvSpPr>
        <p:spPr>
          <a:xfrm>
            <a:off x="4463142" y="2709935"/>
            <a:ext cx="3267402" cy="25582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437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E03C09E-9347-4523-9349-B6CC1EA86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4304"/>
            <a:ext cx="1024467" cy="1024467"/>
          </a:xfrm>
          <a:prstGeom prst="rect">
            <a:avLst/>
          </a:prstGeom>
        </p:spPr>
      </p:pic>
      <p:pic>
        <p:nvPicPr>
          <p:cNvPr id="30" name="图片 2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003579"/>
            <a:ext cx="12192000" cy="438785"/>
          </a:xfrm>
          <a:prstGeom prst="rect">
            <a:avLst/>
          </a:prstGeom>
        </p:spPr>
      </p:pic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D0642664-DBF5-4498-95C3-75A047378B24}"/>
              </a:ext>
            </a:extLst>
          </p:cNvPr>
          <p:cNvSpPr/>
          <p:nvPr/>
        </p:nvSpPr>
        <p:spPr>
          <a:xfrm>
            <a:off x="4363600" y="639193"/>
            <a:ext cx="3464800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4C234F5-3211-4051-93E5-0A0680CC9EC3}"/>
              </a:ext>
            </a:extLst>
          </p:cNvPr>
          <p:cNvSpPr/>
          <p:nvPr/>
        </p:nvSpPr>
        <p:spPr>
          <a:xfrm>
            <a:off x="2307769" y="1430722"/>
            <a:ext cx="3413763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004FB660-1204-4FE5-AA11-5AF62A5EBD78}"/>
              </a:ext>
            </a:extLst>
          </p:cNvPr>
          <p:cNvSpPr/>
          <p:nvPr/>
        </p:nvSpPr>
        <p:spPr>
          <a:xfrm>
            <a:off x="6548841" y="1430722"/>
            <a:ext cx="3413763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2AAC9A-9833-4849-9309-C40C6CD83888}"/>
              </a:ext>
            </a:extLst>
          </p:cNvPr>
          <p:cNvSpPr/>
          <p:nvPr/>
        </p:nvSpPr>
        <p:spPr>
          <a:xfrm>
            <a:off x="235312" y="2202103"/>
            <a:ext cx="3087187" cy="770698"/>
          </a:xfrm>
          <a:prstGeom prst="rect">
            <a:avLst/>
          </a:prstGeom>
          <a:solidFill>
            <a:srgbClr val="F49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CHỦ NGỮ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33A7BE-BD27-40DB-803C-B9B1D01D2664}"/>
              </a:ext>
            </a:extLst>
          </p:cNvPr>
          <p:cNvSpPr/>
          <p:nvPr/>
        </p:nvSpPr>
        <p:spPr>
          <a:xfrm>
            <a:off x="235312" y="2938015"/>
            <a:ext cx="3087187" cy="2194561"/>
          </a:xfrm>
          <a:prstGeom prst="rect">
            <a:avLst/>
          </a:prstGeom>
          <a:solidFill>
            <a:srgbClr val="C99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F4B10B-430A-4D09-A9B8-AEE58C308318}"/>
              </a:ext>
            </a:extLst>
          </p:cNvPr>
          <p:cNvSpPr/>
          <p:nvPr/>
        </p:nvSpPr>
        <p:spPr>
          <a:xfrm>
            <a:off x="235312" y="5132576"/>
            <a:ext cx="3087187" cy="1201380"/>
          </a:xfrm>
          <a:prstGeom prst="rect">
            <a:avLst/>
          </a:prstGeom>
          <a:solidFill>
            <a:srgbClr val="83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736DC4-CE02-4E62-A302-D3A5F46B0002}"/>
              </a:ext>
            </a:extLst>
          </p:cNvPr>
          <p:cNvSpPr/>
          <p:nvPr/>
        </p:nvSpPr>
        <p:spPr>
          <a:xfrm>
            <a:off x="8860073" y="2202103"/>
            <a:ext cx="3087187" cy="770698"/>
          </a:xfrm>
          <a:prstGeom prst="rect">
            <a:avLst/>
          </a:prstGeom>
          <a:solidFill>
            <a:srgbClr val="F49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VỊ NGỮ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8101E7F-01A8-4B8B-B272-52D251E50079}"/>
              </a:ext>
            </a:extLst>
          </p:cNvPr>
          <p:cNvSpPr/>
          <p:nvPr/>
        </p:nvSpPr>
        <p:spPr>
          <a:xfrm>
            <a:off x="8860073" y="2969906"/>
            <a:ext cx="3087187" cy="2194561"/>
          </a:xfrm>
          <a:prstGeom prst="rect">
            <a:avLst/>
          </a:prstGeom>
          <a:solidFill>
            <a:srgbClr val="C99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9F0D22-6D9D-4420-9AC8-C610E065AA78}"/>
              </a:ext>
            </a:extLst>
          </p:cNvPr>
          <p:cNvSpPr/>
          <p:nvPr/>
        </p:nvSpPr>
        <p:spPr>
          <a:xfrm>
            <a:off x="8860073" y="5164466"/>
            <a:ext cx="3087187" cy="1169490"/>
          </a:xfrm>
          <a:prstGeom prst="rect">
            <a:avLst/>
          </a:prstGeom>
          <a:solidFill>
            <a:srgbClr val="83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1" name="Elbow Connector 18">
            <a:extLst>
              <a:ext uri="{FF2B5EF4-FFF2-40B4-BE49-F238E27FC236}">
                <a16:creationId xmlns:a16="http://schemas.microsoft.com/office/drawing/2014/main" id="{D343E056-EAFB-4798-A1C1-981E8F64CD79}"/>
              </a:ext>
            </a:extLst>
          </p:cNvPr>
          <p:cNvCxnSpPr>
            <a:stCxn id="32" idx="1"/>
            <a:endCxn id="33" idx="0"/>
          </p:cNvCxnSpPr>
          <p:nvPr/>
        </p:nvCxnSpPr>
        <p:spPr>
          <a:xfrm rot="10800000" flipV="1">
            <a:off x="4014652" y="913514"/>
            <a:ext cx="348949" cy="517208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23">
            <a:extLst>
              <a:ext uri="{FF2B5EF4-FFF2-40B4-BE49-F238E27FC236}">
                <a16:creationId xmlns:a16="http://schemas.microsoft.com/office/drawing/2014/main" id="{F80A9AEF-F27A-4DE8-AFE6-1B2B78351EDB}"/>
              </a:ext>
            </a:extLst>
          </p:cNvPr>
          <p:cNvCxnSpPr/>
          <p:nvPr/>
        </p:nvCxnSpPr>
        <p:spPr>
          <a:xfrm rot="10800000" flipV="1">
            <a:off x="1859280" y="1687486"/>
            <a:ext cx="448490" cy="500758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24">
            <a:extLst>
              <a:ext uri="{FF2B5EF4-FFF2-40B4-BE49-F238E27FC236}">
                <a16:creationId xmlns:a16="http://schemas.microsoft.com/office/drawing/2014/main" id="{8DD480D2-DD00-446B-A0F7-392149006DDF}"/>
              </a:ext>
            </a:extLst>
          </p:cNvPr>
          <p:cNvCxnSpPr>
            <a:stCxn id="32" idx="3"/>
            <a:endCxn id="34" idx="0"/>
          </p:cNvCxnSpPr>
          <p:nvPr/>
        </p:nvCxnSpPr>
        <p:spPr>
          <a:xfrm>
            <a:off x="7828400" y="913514"/>
            <a:ext cx="427323" cy="517208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30">
            <a:extLst>
              <a:ext uri="{FF2B5EF4-FFF2-40B4-BE49-F238E27FC236}">
                <a16:creationId xmlns:a16="http://schemas.microsoft.com/office/drawing/2014/main" id="{0836F8C0-E6FB-4261-A4FD-C635A4F7767E}"/>
              </a:ext>
            </a:extLst>
          </p:cNvPr>
          <p:cNvCxnSpPr/>
          <p:nvPr/>
        </p:nvCxnSpPr>
        <p:spPr>
          <a:xfrm>
            <a:off x="9962604" y="1687486"/>
            <a:ext cx="526866" cy="501864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400B65-490B-4524-802F-59A967D441BA}"/>
              </a:ext>
            </a:extLst>
          </p:cNvPr>
          <p:cNvCxnSpPr/>
          <p:nvPr/>
        </p:nvCxnSpPr>
        <p:spPr>
          <a:xfrm>
            <a:off x="6096000" y="1186728"/>
            <a:ext cx="0" cy="1611099"/>
          </a:xfrm>
          <a:prstGeom prst="straightConnector1">
            <a:avLst/>
          </a:prstGeom>
          <a:ln w="82550" cmpd="dbl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29">
            <a:extLst>
              <a:ext uri="{FF2B5EF4-FFF2-40B4-BE49-F238E27FC236}">
                <a16:creationId xmlns:a16="http://schemas.microsoft.com/office/drawing/2014/main" id="{160D653A-56EF-4A03-B526-03B5C8900C09}"/>
              </a:ext>
            </a:extLst>
          </p:cNvPr>
          <p:cNvSpPr/>
          <p:nvPr/>
        </p:nvSpPr>
        <p:spPr>
          <a:xfrm>
            <a:off x="4463142" y="2823649"/>
            <a:ext cx="3267402" cy="2548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012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3128" y="5837324"/>
            <a:ext cx="12192000" cy="438785"/>
          </a:xfrm>
          <a:prstGeom prst="rect">
            <a:avLst/>
          </a:prstGeom>
        </p:spPr>
      </p:pic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F5C6F04E-ACC0-4E7E-B557-0AC91F66C3A3}"/>
              </a:ext>
            </a:extLst>
          </p:cNvPr>
          <p:cNvSpPr/>
          <p:nvPr/>
        </p:nvSpPr>
        <p:spPr>
          <a:xfrm>
            <a:off x="4380014" y="471832"/>
            <a:ext cx="3265715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C6E8F40C-B709-4E66-B32B-3C274448F9B7}"/>
              </a:ext>
            </a:extLst>
          </p:cNvPr>
          <p:cNvSpPr/>
          <p:nvPr/>
        </p:nvSpPr>
        <p:spPr>
          <a:xfrm>
            <a:off x="2224642" y="1246911"/>
            <a:ext cx="3413763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6EE35FBF-7243-4B88-8475-0DBD5452D087}"/>
              </a:ext>
            </a:extLst>
          </p:cNvPr>
          <p:cNvSpPr/>
          <p:nvPr/>
        </p:nvSpPr>
        <p:spPr>
          <a:xfrm>
            <a:off x="6387340" y="1252856"/>
            <a:ext cx="3910596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1E676-6CF8-499A-8402-C455C4EE2FCC}"/>
              </a:ext>
            </a:extLst>
          </p:cNvPr>
          <p:cNvSpPr/>
          <p:nvPr/>
        </p:nvSpPr>
        <p:spPr>
          <a:xfrm>
            <a:off x="142757" y="2021990"/>
            <a:ext cx="3087187" cy="770698"/>
          </a:xfrm>
          <a:prstGeom prst="rect">
            <a:avLst/>
          </a:prstGeom>
          <a:solidFill>
            <a:srgbClr val="E0B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CHỦ NGỮ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06348B-0AEB-42A3-8240-1E1CBE4111DA}"/>
              </a:ext>
            </a:extLst>
          </p:cNvPr>
          <p:cNvSpPr/>
          <p:nvPr/>
        </p:nvSpPr>
        <p:spPr>
          <a:xfrm>
            <a:off x="142757" y="2757902"/>
            <a:ext cx="3087187" cy="2194561"/>
          </a:xfrm>
          <a:prstGeom prst="rect">
            <a:avLst/>
          </a:prstGeom>
          <a:solidFill>
            <a:srgbClr val="957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80A588-6F70-4ED3-ADB3-9EC2C747BD25}"/>
              </a:ext>
            </a:extLst>
          </p:cNvPr>
          <p:cNvSpPr/>
          <p:nvPr/>
        </p:nvSpPr>
        <p:spPr>
          <a:xfrm>
            <a:off x="142757" y="4952463"/>
            <a:ext cx="3087187" cy="1071154"/>
          </a:xfrm>
          <a:prstGeom prst="rect">
            <a:avLst/>
          </a:prstGeom>
          <a:solidFill>
            <a:srgbClr val="D29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0FDFE2-7A57-4B00-88B2-B275B3F3CA87}"/>
              </a:ext>
            </a:extLst>
          </p:cNvPr>
          <p:cNvSpPr/>
          <p:nvPr/>
        </p:nvSpPr>
        <p:spPr>
          <a:xfrm>
            <a:off x="8795799" y="2032966"/>
            <a:ext cx="3087187" cy="770698"/>
          </a:xfrm>
          <a:prstGeom prst="rect">
            <a:avLst/>
          </a:prstGeom>
          <a:solidFill>
            <a:srgbClr val="E0B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VỊ NGỮ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709331-D679-47EA-8518-F44437DA8110}"/>
              </a:ext>
            </a:extLst>
          </p:cNvPr>
          <p:cNvSpPr/>
          <p:nvPr/>
        </p:nvSpPr>
        <p:spPr>
          <a:xfrm>
            <a:off x="8795799" y="2767329"/>
            <a:ext cx="3087187" cy="2246855"/>
          </a:xfrm>
          <a:prstGeom prst="rect">
            <a:avLst/>
          </a:prstGeom>
          <a:solidFill>
            <a:srgbClr val="957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2B7584-513B-445A-947A-153C1CF00695}"/>
              </a:ext>
            </a:extLst>
          </p:cNvPr>
          <p:cNvSpPr/>
          <p:nvPr/>
        </p:nvSpPr>
        <p:spPr>
          <a:xfrm>
            <a:off x="8795799" y="5004757"/>
            <a:ext cx="3087187" cy="1071154"/>
          </a:xfrm>
          <a:prstGeom prst="rect">
            <a:avLst/>
          </a:prstGeom>
          <a:solidFill>
            <a:srgbClr val="D29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9" name="Elbow Connector 18">
            <a:extLst>
              <a:ext uri="{FF2B5EF4-FFF2-40B4-BE49-F238E27FC236}">
                <a16:creationId xmlns:a16="http://schemas.microsoft.com/office/drawing/2014/main" id="{75A195D2-E9B0-4A5B-80DD-E61CD091BA04}"/>
              </a:ext>
            </a:extLst>
          </p:cNvPr>
          <p:cNvCxnSpPr>
            <a:stCxn id="20" idx="1"/>
            <a:endCxn id="21" idx="0"/>
          </p:cNvCxnSpPr>
          <p:nvPr/>
        </p:nvCxnSpPr>
        <p:spPr>
          <a:xfrm rot="10800000" flipV="1">
            <a:off x="3931524" y="746153"/>
            <a:ext cx="448490" cy="500758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23">
            <a:extLst>
              <a:ext uri="{FF2B5EF4-FFF2-40B4-BE49-F238E27FC236}">
                <a16:creationId xmlns:a16="http://schemas.microsoft.com/office/drawing/2014/main" id="{AE2B227B-CF03-429B-80BA-E8A3E28CC517}"/>
              </a:ext>
            </a:extLst>
          </p:cNvPr>
          <p:cNvCxnSpPr/>
          <p:nvPr/>
        </p:nvCxnSpPr>
        <p:spPr>
          <a:xfrm rot="10800000" flipV="1">
            <a:off x="1776152" y="1521231"/>
            <a:ext cx="448490" cy="500758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24">
            <a:extLst>
              <a:ext uri="{FF2B5EF4-FFF2-40B4-BE49-F238E27FC236}">
                <a16:creationId xmlns:a16="http://schemas.microsoft.com/office/drawing/2014/main" id="{AE52C521-EFC2-43B6-9E29-D57BC173B328}"/>
              </a:ext>
            </a:extLst>
          </p:cNvPr>
          <p:cNvCxnSpPr>
            <a:stCxn id="20" idx="3"/>
            <a:endCxn id="22" idx="0"/>
          </p:cNvCxnSpPr>
          <p:nvPr/>
        </p:nvCxnSpPr>
        <p:spPr>
          <a:xfrm>
            <a:off x="7645729" y="746153"/>
            <a:ext cx="696909" cy="506703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30">
            <a:extLst>
              <a:ext uri="{FF2B5EF4-FFF2-40B4-BE49-F238E27FC236}">
                <a16:creationId xmlns:a16="http://schemas.microsoft.com/office/drawing/2014/main" id="{15A8DC8B-1225-4289-82B5-6F82465850FE}"/>
              </a:ext>
            </a:extLst>
          </p:cNvPr>
          <p:cNvCxnSpPr/>
          <p:nvPr/>
        </p:nvCxnSpPr>
        <p:spPr>
          <a:xfrm>
            <a:off x="10309694" y="1544620"/>
            <a:ext cx="526866" cy="501864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96AD8E2-C681-4400-B34E-5B78EDA8AAA7}"/>
              </a:ext>
            </a:extLst>
          </p:cNvPr>
          <p:cNvCxnSpPr/>
          <p:nvPr/>
        </p:nvCxnSpPr>
        <p:spPr>
          <a:xfrm>
            <a:off x="6012872" y="1020473"/>
            <a:ext cx="0" cy="1611099"/>
          </a:xfrm>
          <a:prstGeom prst="straightConnector1">
            <a:avLst/>
          </a:prstGeom>
          <a:ln w="82550" cmpd="dbl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6922DFB9-64B5-4543-B56D-90C67EB07FF8}"/>
              </a:ext>
            </a:extLst>
          </p:cNvPr>
          <p:cNvSpPr/>
          <p:nvPr/>
        </p:nvSpPr>
        <p:spPr>
          <a:xfrm>
            <a:off x="4380014" y="2657394"/>
            <a:ext cx="3267402" cy="2548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12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691B11-DC7F-444D-B323-0ED1D81E46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ExtraLight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D97A17-18BF-4B76-9D3D-1E334A3D5244}"/>
              </a:ext>
            </a:extLst>
          </p:cNvPr>
          <p:cNvGrpSpPr/>
          <p:nvPr/>
        </p:nvGrpSpPr>
        <p:grpSpPr>
          <a:xfrm>
            <a:off x="353696" y="755650"/>
            <a:ext cx="11484609" cy="5346700"/>
            <a:chOff x="353696" y="296544"/>
            <a:chExt cx="11484609" cy="6282055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77A8001-FC5A-41B2-ADF9-AE9DEE38401D}"/>
                </a:ext>
              </a:extLst>
            </p:cNvPr>
            <p:cNvSpPr/>
            <p:nvPr/>
          </p:nvSpPr>
          <p:spPr>
            <a:xfrm>
              <a:off x="353696" y="296544"/>
              <a:ext cx="11484609" cy="6282055"/>
            </a:xfrm>
            <a:prstGeom prst="roundRect">
              <a:avLst>
                <a:gd name="adj" fmla="val 4211"/>
              </a:avLst>
            </a:prstGeom>
            <a:solidFill>
              <a:srgbClr val="FB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E1ABF19-162B-417A-87DB-7CF5E521E948}"/>
                </a:ext>
              </a:extLst>
            </p:cNvPr>
            <p:cNvSpPr/>
            <p:nvPr/>
          </p:nvSpPr>
          <p:spPr>
            <a:xfrm>
              <a:off x="506096" y="371336"/>
              <a:ext cx="11179808" cy="6115328"/>
            </a:xfrm>
            <a:prstGeom prst="roundRect">
              <a:avLst>
                <a:gd name="adj" fmla="val 4211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/>
                <a:cs typeface="+mn-cs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8F19907-6A3E-4430-93ED-A756C2F70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" y="1033512"/>
            <a:ext cx="4790977" cy="47909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BCB900-3B9F-4E5D-9C9D-5B5D1B133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>
            <a:off x="6237171" y="4118816"/>
            <a:ext cx="5954829" cy="27391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0DDCF4-57AD-4AE3-833B-D3500498B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388" b="99636" l="77515" r="94083">
                        <a14:foregroundMark x1="92786" y1="92581" x2="89713" y2="96313"/>
                        <a14:foregroundMark x1="87763" y1="96919" x2="81953" y2="98726"/>
                        <a14:foregroundMark x1="89713" y1="96313" x2="89084" y2="96509"/>
                        <a14:foregroundMark x1="92695" y1="89804" x2="92695" y2="97041"/>
                        <a14:foregroundMark x1="92740" y1="89759" x2="92672" y2="99681"/>
                        <a14:foregroundMark x1="92672" y1="99681" x2="92513" y2="92535"/>
                        <a14:foregroundMark x1="80178" y1="98361" x2="84365" y2="98543"/>
                        <a14:foregroundMark x1="84365" y1="98543" x2="84251" y2="95630"/>
                        <a14:foregroundMark x1="83819" y1="95539" x2="83045" y2="94948"/>
                        <a14:foregroundMark x1="84479" y1="94310" x2="84547" y2="98908"/>
                        <a14:foregroundMark x1="84729" y1="95403" x2="81042" y2="97770"/>
                        <a14:foregroundMark x1="80655" y1="96086" x2="81998" y2="96814"/>
                        <a14:foregroundMark x1="80473" y1="95175" x2="79631" y2="98680"/>
                        <a14:foregroundMark x1="90373" y1="94538" x2="92922" y2="88803"/>
                        <a14:foregroundMark x1="92922" y1="88803" x2="93081" y2="99681"/>
                        <a14:foregroundMark x1="93081" y1="99681" x2="90851" y2="94447"/>
                        <a14:foregroundMark x1="93377" y1="89577" x2="93696" y2="99681"/>
                        <a14:foregroundMark x1="93696" y1="99681" x2="93696" y2="99681"/>
                        <a14:foregroundMark x1="93810" y1="87574" x2="94083" y2="93400"/>
                        <a14:backgroundMark x1="87028" y1="88393" x2="78152" y2="91716"/>
                        <a14:backgroundMark x1="78152" y1="91716" x2="84934" y2="90168"/>
                        <a14:backgroundMark x1="84934" y1="90168" x2="86368" y2="90305"/>
                        <a14:backgroundMark x1="86254" y1="89577" x2="88211" y2="94219"/>
                        <a14:backgroundMark x1="85253" y1="90533" x2="87369" y2="95494"/>
                        <a14:backgroundMark x1="87779" y1="89941" x2="87733" y2="95858"/>
                        <a14:backgroundMark x1="89122" y1="90442" x2="89782" y2="88803"/>
                        <a14:backgroundMark x1="87619" y1="86163" x2="84183" y2="89850"/>
                        <a14:backgroundMark x1="79290" y1="92126" x2="78334" y2="90350"/>
                        <a14:backgroundMark x1="78584" y1="92763" x2="76991" y2="96905"/>
                        <a14:backgroundMark x1="79586" y1="92080" x2="83159" y2="91352"/>
                        <a14:backgroundMark x1="83159" y1="91352" x2="85640" y2="93400"/>
                        <a14:backgroundMark x1="87961" y1="90760" x2="87893" y2="96222"/>
                        <a14:backgroundMark x1="89326" y1="90214" x2="90328" y2="89122"/>
                        <a14:backgroundMark x1="88075" y1="94083" x2="88553" y2="96950"/>
                        <a14:backgroundMark x1="88188" y1="96131" x2="88848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82708" r="5556"/>
          <a:stretch/>
        </p:blipFill>
        <p:spPr>
          <a:xfrm flipH="1">
            <a:off x="-1" y="4303310"/>
            <a:ext cx="5638801" cy="2593813"/>
          </a:xfrm>
          <a:prstGeom prst="rect">
            <a:avLst/>
          </a:prstGeom>
        </p:spPr>
      </p:pic>
      <p:sp>
        <p:nvSpPr>
          <p:cNvPr id="10" name="文本框 28"/>
          <p:cNvSpPr txBox="1"/>
          <p:nvPr/>
        </p:nvSpPr>
        <p:spPr>
          <a:xfrm>
            <a:off x="6846333" y="2028616"/>
            <a:ext cx="435247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Brewers KT" panose="02040603050506020204" pitchFamily="18" charset="0"/>
                <a:ea typeface="字魂80号-萌趣小鱼体" panose="00000500000000000000" pitchFamily="2" charset="-122"/>
              </a:rPr>
              <a:t>CÂU </a:t>
            </a:r>
            <a:endParaRPr lang="vi-VN" altLang="zh-CN" sz="8800" dirty="0" smtClean="0">
              <a:ln w="444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  <a:latin typeface="UTM Brewers KT" panose="02040603050506020204" pitchFamily="18" charset="0"/>
              <a:ea typeface="字魂80号-萌趣小鱼体" panose="00000500000000000000" pitchFamily="2" charset="-122"/>
            </a:endParaRPr>
          </a:p>
          <a:p>
            <a:pPr algn="ctr"/>
            <a:r>
              <a:rPr lang="vi-VN" altLang="zh-CN" sz="8800" dirty="0" smtClean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Brewers KT" panose="02040603050506020204" pitchFamily="18" charset="0"/>
                <a:ea typeface="字魂80号-萌趣小鱼体" panose="00000500000000000000" pitchFamily="2" charset="-122"/>
              </a:rPr>
              <a:t>CẢM</a:t>
            </a:r>
            <a:r>
              <a:rPr lang="en-US" altLang="zh-CN" sz="8800" dirty="0" smtClean="0">
                <a:ln w="444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UTM Brewers KT" panose="02040603050506020204" pitchFamily="18" charset="0"/>
                <a:ea typeface="字魂80号-萌趣小鱼体" panose="00000500000000000000" pitchFamily="2" charset="-122"/>
              </a:rPr>
              <a:t> </a:t>
            </a:r>
            <a:endParaRPr lang="en-US" altLang="zh-CN" sz="8800" dirty="0">
              <a:ln w="444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  <a:latin typeface="UTM Brewers KT" panose="02040603050506020204" pitchFamily="18" charset="0"/>
              <a:ea typeface="字魂80号-萌趣小鱼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73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3128" y="5837324"/>
            <a:ext cx="12192000" cy="438785"/>
          </a:xfrm>
          <a:prstGeom prst="rect">
            <a:avLst/>
          </a:prstGeom>
        </p:spPr>
      </p:pic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F5C6F04E-ACC0-4E7E-B557-0AC91F66C3A3}"/>
              </a:ext>
            </a:extLst>
          </p:cNvPr>
          <p:cNvSpPr/>
          <p:nvPr/>
        </p:nvSpPr>
        <p:spPr>
          <a:xfrm>
            <a:off x="4380014" y="471832"/>
            <a:ext cx="3265715" cy="548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cảm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1E676-6CF8-499A-8402-C455C4EE2FCC}"/>
              </a:ext>
            </a:extLst>
          </p:cNvPr>
          <p:cNvSpPr/>
          <p:nvPr/>
        </p:nvSpPr>
        <p:spPr>
          <a:xfrm>
            <a:off x="565663" y="2031417"/>
            <a:ext cx="3087187" cy="770698"/>
          </a:xfrm>
          <a:prstGeom prst="rect">
            <a:avLst/>
          </a:prstGeom>
          <a:solidFill>
            <a:srgbClr val="E0B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TỪ NGỮ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06348B-0AEB-42A3-8240-1E1CBE4111DA}"/>
              </a:ext>
            </a:extLst>
          </p:cNvPr>
          <p:cNvSpPr/>
          <p:nvPr/>
        </p:nvSpPr>
        <p:spPr>
          <a:xfrm>
            <a:off x="565663" y="2767329"/>
            <a:ext cx="3087187" cy="2194561"/>
          </a:xfrm>
          <a:prstGeom prst="rect">
            <a:avLst/>
          </a:prstGeom>
          <a:solidFill>
            <a:srgbClr val="957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Ôi, chao, chà, trời, quá, lắm, thật,...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0FDFE2-7A57-4B00-88B2-B275B3F3CA87}"/>
              </a:ext>
            </a:extLst>
          </p:cNvPr>
          <p:cNvSpPr/>
          <p:nvPr/>
        </p:nvSpPr>
        <p:spPr>
          <a:xfrm>
            <a:off x="8372892" y="2012369"/>
            <a:ext cx="3087187" cy="770698"/>
          </a:xfrm>
          <a:prstGeom prst="rect">
            <a:avLst/>
          </a:prstGeom>
          <a:solidFill>
            <a:srgbClr val="E0B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Dấu câu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709331-D679-47EA-8518-F44437DA8110}"/>
              </a:ext>
            </a:extLst>
          </p:cNvPr>
          <p:cNvSpPr/>
          <p:nvPr/>
        </p:nvSpPr>
        <p:spPr>
          <a:xfrm>
            <a:off x="8372892" y="2746732"/>
            <a:ext cx="3087187" cy="2246855"/>
          </a:xfrm>
          <a:prstGeom prst="rect">
            <a:avLst/>
          </a:prstGeom>
          <a:solidFill>
            <a:srgbClr val="957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viết, cuối câu thường có dấu chấm than(!)</a:t>
            </a:r>
            <a:endParaRPr lang="en-US" sz="2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Elbow Connector 18">
            <a:extLst>
              <a:ext uri="{FF2B5EF4-FFF2-40B4-BE49-F238E27FC236}">
                <a16:creationId xmlns:a16="http://schemas.microsoft.com/office/drawing/2014/main" id="{75A195D2-E9B0-4A5B-80DD-E61CD091BA04}"/>
              </a:ext>
            </a:extLst>
          </p:cNvPr>
          <p:cNvCxnSpPr>
            <a:stCxn id="20" idx="1"/>
          </p:cNvCxnSpPr>
          <p:nvPr/>
        </p:nvCxnSpPr>
        <p:spPr>
          <a:xfrm rot="10800000" flipV="1">
            <a:off x="2470174" y="746153"/>
            <a:ext cx="1909841" cy="1266216"/>
          </a:xfrm>
          <a:prstGeom prst="bentConnector3">
            <a:avLst>
              <a:gd name="adj1" fmla="val 101747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24">
            <a:extLst>
              <a:ext uri="{FF2B5EF4-FFF2-40B4-BE49-F238E27FC236}">
                <a16:creationId xmlns:a16="http://schemas.microsoft.com/office/drawing/2014/main" id="{AE52C521-EFC2-43B6-9E29-D57BC173B328}"/>
              </a:ext>
            </a:extLst>
          </p:cNvPr>
          <p:cNvCxnSpPr>
            <a:stCxn id="20" idx="3"/>
          </p:cNvCxnSpPr>
          <p:nvPr/>
        </p:nvCxnSpPr>
        <p:spPr>
          <a:xfrm>
            <a:off x="7645729" y="746153"/>
            <a:ext cx="2107871" cy="1215784"/>
          </a:xfrm>
          <a:prstGeom prst="bentConnector3">
            <a:avLst>
              <a:gd name="adj1" fmla="val 100829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96AD8E2-C681-4400-B34E-5B78EDA8AAA7}"/>
              </a:ext>
            </a:extLst>
          </p:cNvPr>
          <p:cNvCxnSpPr/>
          <p:nvPr/>
        </p:nvCxnSpPr>
        <p:spPr>
          <a:xfrm>
            <a:off x="6012872" y="1020473"/>
            <a:ext cx="0" cy="1611099"/>
          </a:xfrm>
          <a:prstGeom prst="straightConnector1">
            <a:avLst/>
          </a:prstGeom>
          <a:ln w="82550" cmpd="dbl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6922DFB9-64B5-4543-B56D-90C67EB07FF8}"/>
              </a:ext>
            </a:extLst>
          </p:cNvPr>
          <p:cNvSpPr/>
          <p:nvPr/>
        </p:nvSpPr>
        <p:spPr>
          <a:xfrm>
            <a:off x="4268187" y="2631572"/>
            <a:ext cx="3489368" cy="2548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bộc lộ cảm xúc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(vui mừng, thán phục, đau xót, ngạc nhiên,...) của người nói.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6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6" grpId="0" animBg="1"/>
      <p:bldP spid="27" grpId="0" animBg="1"/>
      <p:bldP spid="5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PT">
      <a:majorFont>
        <a:latin typeface="思源黑体 CN Regular"/>
        <a:ea typeface="思源黑体 CN Bold"/>
        <a:cs typeface=""/>
      </a:majorFont>
      <a:minorFont>
        <a:latin typeface="思源黑体 CN ExtraLight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1199</Words>
  <Application>Microsoft Office PowerPoint</Application>
  <PresentationFormat>Widescreen</PresentationFormat>
  <Paragraphs>132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9" baseType="lpstr">
      <vt:lpstr>思源黑体 CN Regular</vt:lpstr>
      <vt:lpstr>思源宋体 CN Light</vt:lpstr>
      <vt:lpstr>思源黑体 CN ExtraLight</vt:lpstr>
      <vt:lpstr>等线</vt:lpstr>
      <vt:lpstr>#9Slide07 HoneyCream</vt:lpstr>
      <vt:lpstr>思源黑体 CN Normal</vt:lpstr>
      <vt:lpstr>Calibri Light</vt:lpstr>
      <vt:lpstr>UTM Futura Extra</vt:lpstr>
      <vt:lpstr>思源宋体 CN Heavy</vt:lpstr>
      <vt:lpstr>#9Slide03 Kaleko 105 Round</vt:lpstr>
      <vt:lpstr>SVN-Newton</vt:lpstr>
      <vt:lpstr>宋体</vt:lpstr>
      <vt:lpstr>#9Slide03 Comfortaa Light</vt:lpstr>
      <vt:lpstr>Times New Roman</vt:lpstr>
      <vt:lpstr>Arial</vt:lpstr>
      <vt:lpstr>#9Slide03 AmpleSoft</vt:lpstr>
      <vt:lpstr>#9Slide07 Altus</vt:lpstr>
      <vt:lpstr>Arabia</vt:lpstr>
      <vt:lpstr>UTM Arruba KT</vt:lpstr>
      <vt:lpstr>字魂80号-萌趣小鱼体</vt:lpstr>
      <vt:lpstr>UTM Avo</vt:lpstr>
      <vt:lpstr>UTM Brewers KT</vt:lpstr>
      <vt:lpstr>Calibri</vt:lpstr>
      <vt:lpstr>Arial-Rounded</vt:lpstr>
      <vt:lpstr>思源黑体 CN Bold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keywords>MANG NON</cp:keywords>
  <cp:lastModifiedBy>Nguyễn Thị Hồng Linh</cp:lastModifiedBy>
  <cp:revision>26</cp:revision>
  <dcterms:created xsi:type="dcterms:W3CDTF">2022-04-26T06:35:26Z</dcterms:created>
  <dcterms:modified xsi:type="dcterms:W3CDTF">2022-05-03T03:17:30Z</dcterms:modified>
</cp:coreProperties>
</file>