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61" r:id="rId2"/>
    <p:sldId id="288" r:id="rId3"/>
    <p:sldId id="265" r:id="rId4"/>
    <p:sldId id="257" r:id="rId5"/>
    <p:sldId id="266" r:id="rId6"/>
    <p:sldId id="258" r:id="rId7"/>
    <p:sldId id="276" r:id="rId8"/>
    <p:sldId id="291" r:id="rId9"/>
    <p:sldId id="280" r:id="rId10"/>
    <p:sldId id="292" r:id="rId11"/>
    <p:sldId id="281" r:id="rId12"/>
    <p:sldId id="287" r:id="rId13"/>
    <p:sldId id="286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ockstone" panose="020B0604020202020204" charset="0"/>
      <p:regular r:id="rId20"/>
    </p:embeddedFont>
  </p:embeddedFontLst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E077A-9311-4832-A837-F05A0B663BC3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1802-6C9A-42FC-968A-667CEBD050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07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634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41802-6C9A-42FC-968A-667CEBD050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006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6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6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8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15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31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69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93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5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3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74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0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95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0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27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57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59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88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2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9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8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1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2" r:id="rId8"/>
    <p:sldLayoutId id="2147483681" r:id="rId9"/>
    <p:sldLayoutId id="2147483680" r:id="rId10"/>
    <p:sldLayoutId id="2147483679" r:id="rId11"/>
    <p:sldLayoutId id="2147483678" r:id="rId12"/>
    <p:sldLayoutId id="2147483677" r:id="rId13"/>
    <p:sldLayoutId id="2147483676" r:id="rId14"/>
    <p:sldLayoutId id="2147483675" r:id="rId15"/>
    <p:sldLayoutId id="2147483674" r:id="rId16"/>
    <p:sldLayoutId id="2147483673" r:id="rId17"/>
    <p:sldLayoutId id="2147483672" r:id="rId18"/>
    <p:sldLayoutId id="2147483671" r:id="rId19"/>
    <p:sldLayoutId id="2147483670" r:id="rId20"/>
    <p:sldLayoutId id="2147483669" r:id="rId21"/>
    <p:sldLayoutId id="2147483668" r:id="rId22"/>
    <p:sldLayoutId id="2147483667" r:id="rId23"/>
    <p:sldLayoutId id="2147483666" r:id="rId24"/>
    <p:sldLayoutId id="2147483665" r:id="rId25"/>
    <p:sldLayoutId id="2147483664" r:id="rId26"/>
    <p:sldLayoutId id="2147483663" r:id="rId27"/>
    <p:sldLayoutId id="2147483662" r:id="rId28"/>
    <p:sldLayoutId id="2147483661" r:id="rId29"/>
    <p:sldLayoutId id="2147483660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6.m4a"/><Relationship Id="rId7" Type="http://schemas.openxmlformats.org/officeDocument/2006/relationships/image" Target="../media/image15.sv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94EEA6-6DF4-4DEE-B426-B2AB2CC7E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8321867" cy="1047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0B47E-D849-4311-88F7-513C4D81D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-160867"/>
            <a:ext cx="5156641" cy="3080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1C54C4-A1A1-436B-AE36-C634A4DF598F}"/>
              </a:ext>
            </a:extLst>
          </p:cNvPr>
          <p:cNvSpPr txBox="1"/>
          <p:nvPr/>
        </p:nvSpPr>
        <p:spPr>
          <a:xfrm>
            <a:off x="3429000" y="1790700"/>
            <a:ext cx="11658600" cy="2938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Ngày</a:t>
            </a:r>
            <a:r>
              <a:rPr lang="en-US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tết</a:t>
            </a:r>
            <a:r>
              <a:rPr lang="en-US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, </a:t>
            </a: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lễ</a:t>
            </a:r>
            <a:r>
              <a:rPr lang="en-US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hội</a:t>
            </a:r>
            <a:r>
              <a:rPr lang="en-US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</a:p>
          <a:p>
            <a:pPr algn="ctr">
              <a:lnSpc>
                <a:spcPts val="5494"/>
              </a:lnSpc>
            </a:pPr>
            <a:endParaRPr lang="en-US" sz="8000" spc="156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stone" panose="00000400000000000000" pitchFamily="2" charset="0"/>
            </a:endParaRPr>
          </a:p>
          <a:p>
            <a:pPr algn="ctr">
              <a:lnSpc>
                <a:spcPts val="5494"/>
              </a:lnSpc>
            </a:pP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Và</a:t>
            </a:r>
            <a:r>
              <a:rPr lang="vi-VN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mùa</a:t>
            </a:r>
            <a:r>
              <a:rPr lang="en-US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xuân</a:t>
            </a:r>
            <a:r>
              <a:rPr lang="vi-VN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endParaRPr lang="en-US" sz="8000" spc="156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stone" panose="00000400000000000000" pitchFamily="2" charset="0"/>
            </a:endParaRPr>
          </a:p>
          <a:p>
            <a:pPr algn="ctr">
              <a:lnSpc>
                <a:spcPts val="5494"/>
              </a:lnSpc>
            </a:pPr>
            <a:r>
              <a:rPr lang="en-US" sz="8000" spc="156" dirty="0">
                <a:solidFill>
                  <a:srgbClr val="7030A0"/>
                </a:solidFill>
                <a:latin typeface="Rockstone" panose="00000400000000000000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39584-AE03-4B5D-969E-0FFBC3BFEFAA}"/>
              </a:ext>
            </a:extLst>
          </p:cNvPr>
          <p:cNvSpPr txBox="1"/>
          <p:nvPr/>
        </p:nvSpPr>
        <p:spPr>
          <a:xfrm>
            <a:off x="7086600" y="4305300"/>
            <a:ext cx="4326466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5400" spc="156" dirty="0">
                <a:solidFill>
                  <a:srgbClr val="7030A0"/>
                </a:solidFill>
                <a:latin typeface="Rockstone" panose="00000400000000000000" pitchFamily="2" charset="0"/>
              </a:rPr>
              <a:t>(</a:t>
            </a:r>
            <a:r>
              <a:rPr lang="en-US" sz="5400" spc="156" dirty="0">
                <a:solidFill>
                  <a:srgbClr val="7030A0"/>
                </a:solidFill>
                <a:latin typeface="Rockstone" panose="00000400000000000000" pitchFamily="2" charset="0"/>
              </a:rPr>
              <a:t>4 </a:t>
            </a:r>
            <a:r>
              <a:rPr lang="en-US" sz="5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tiết</a:t>
            </a:r>
            <a:r>
              <a:rPr lang="vi-VN" sz="5400" spc="156" dirty="0">
                <a:solidFill>
                  <a:srgbClr val="7030A0"/>
                </a:solidFill>
                <a:latin typeface="Rockstone" panose="00000400000000000000" pitchFamily="2" charset="0"/>
              </a:rPr>
              <a:t>)</a:t>
            </a:r>
            <a:endParaRPr lang="en-US" sz="5400" spc="156" dirty="0">
              <a:solidFill>
                <a:srgbClr val="7030A0"/>
              </a:solidFill>
              <a:latin typeface="Rockstone" panose="00000400000000000000" pitchFamily="2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1C0071D-E64B-4619-BBC0-0F5898B60649}"/>
              </a:ext>
            </a:extLst>
          </p:cNvPr>
          <p:cNvSpPr txBox="1"/>
          <p:nvPr/>
        </p:nvSpPr>
        <p:spPr>
          <a:xfrm>
            <a:off x="1617133" y="5507047"/>
            <a:ext cx="15087600" cy="1437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Tiết</a:t>
            </a:r>
            <a:r>
              <a:rPr lang="vi-VN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 </a:t>
            </a:r>
            <a:r>
              <a:rPr lang="en-US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3</a:t>
            </a:r>
            <a:r>
              <a:rPr lang="vi-VN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: </a:t>
            </a:r>
            <a:r>
              <a:rPr lang="en-US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tạo</a:t>
            </a:r>
            <a:r>
              <a:rPr lang="en-US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 </a:t>
            </a:r>
            <a:r>
              <a:rPr lang="en-US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hình</a:t>
            </a:r>
            <a:r>
              <a:rPr lang="en-US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 3d </a:t>
            </a:r>
            <a:r>
              <a:rPr lang="en-US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chủ</a:t>
            </a:r>
            <a:r>
              <a:rPr lang="en-US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 </a:t>
            </a:r>
            <a:r>
              <a:rPr lang="en-US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đề</a:t>
            </a:r>
            <a:endParaRPr lang="en-US" sz="4400" spc="156" dirty="0">
              <a:solidFill>
                <a:srgbClr val="7030A0"/>
              </a:solidFill>
              <a:latin typeface="Rockstone" panose="00000400000000000000" pitchFamily="2" charset="0"/>
            </a:endParaRPr>
          </a:p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ngày tết, lễ hội và mùa xuân</a:t>
            </a:r>
            <a:endParaRPr lang="en-US" sz="4400" spc="156" dirty="0">
              <a:solidFill>
                <a:srgbClr val="7030A0"/>
              </a:solidFill>
              <a:latin typeface="Rockstone" panose="00000400000000000000" pitchFamily="2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4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"/>
    </mc:Choice>
    <mc:Fallback xmlns="">
      <p:transition spd="slow" advTm="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33D3A-A0AF-4582-95D5-449BC5F1B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104901"/>
            <a:ext cx="5562600" cy="3929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D3562B-8CE6-400B-A45C-AC2D5B020911}"/>
              </a:ext>
            </a:extLst>
          </p:cNvPr>
          <p:cNvSpPr txBox="1"/>
          <p:nvPr/>
        </p:nvSpPr>
        <p:spPr>
          <a:xfrm>
            <a:off x="609600" y="97672"/>
            <a:ext cx="7391400" cy="722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Sản</a:t>
            </a:r>
            <a:r>
              <a:rPr lang="vi-VN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phẩm</a:t>
            </a:r>
            <a:r>
              <a:rPr lang="vi-VN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 tham </a:t>
            </a:r>
            <a:r>
              <a:rPr lang="vi-VN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khảo</a:t>
            </a:r>
            <a:endParaRPr lang="en-US" sz="4000" spc="156" dirty="0">
              <a:solidFill>
                <a:schemeClr val="tx2"/>
              </a:solidFill>
              <a:latin typeface="Rockstone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t="1533" r="692" b="13616"/>
          <a:stretch/>
        </p:blipFill>
        <p:spPr>
          <a:xfrm>
            <a:off x="9678333" y="1104901"/>
            <a:ext cx="5715000" cy="4004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80" y="5620886"/>
            <a:ext cx="5557520" cy="3942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t="2578" r="-663" b="6187"/>
          <a:stretch/>
        </p:blipFill>
        <p:spPr>
          <a:xfrm>
            <a:off x="9677400" y="5579105"/>
            <a:ext cx="5715933" cy="3983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9420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AF415-B12A-4820-8490-5FBAB3DFA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2743200" y="2247900"/>
            <a:ext cx="59436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HOẠT ĐỘNG 3:</a:t>
            </a:r>
            <a:endParaRPr lang="en-US" sz="4400" spc="156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732F35-9837-4C77-B88B-7E6A9A9E5383}"/>
              </a:ext>
            </a:extLst>
          </p:cNvPr>
          <p:cNvSpPr txBox="1"/>
          <p:nvPr/>
        </p:nvSpPr>
        <p:spPr>
          <a:xfrm>
            <a:off x="4572000" y="3009900"/>
            <a:ext cx="9677400" cy="1282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spc="156" dirty="0">
                <a:solidFill>
                  <a:srgbClr val="C00000"/>
                </a:solidFill>
                <a:latin typeface="Rockstone" panose="00000400000000000000" pitchFamily="2" charset="0"/>
              </a:rPr>
              <a:t>Luyện tập sáng tạo</a:t>
            </a:r>
            <a:endParaRPr lang="en-US" sz="60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DBD50D34-A48F-45D9-8A4E-7D22D68CC872}"/>
              </a:ext>
            </a:extLst>
          </p:cNvPr>
          <p:cNvSpPr txBox="1"/>
          <p:nvPr/>
        </p:nvSpPr>
        <p:spPr>
          <a:xfrm>
            <a:off x="3771900" y="4558248"/>
            <a:ext cx="11277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60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60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0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60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0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60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“Ngày Tết, lễ hội và mùa xuân” theo ý thích</a:t>
            </a:r>
            <a:r>
              <a:rPr lang="vi-VN" sz="4400" b="1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spc="156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8D14CC4-F18E-4E00-9E5B-E4D8DE034D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119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7"/>
    </mc:Choice>
    <mc:Fallback xmlns="">
      <p:transition spd="slow" advTm="1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120CE3-746F-40DB-B4B6-FA3FDD037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0"/>
            <a:ext cx="18440400" cy="1028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A982CE-DA73-4716-BAD0-941FFAE8630D}"/>
              </a:ext>
            </a:extLst>
          </p:cNvPr>
          <p:cNvSpPr txBox="1"/>
          <p:nvPr/>
        </p:nvSpPr>
        <p:spPr>
          <a:xfrm>
            <a:off x="5013960" y="2781300"/>
            <a:ext cx="12801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- Em chọn nội dung gì để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tạo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hình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?</a:t>
            </a:r>
            <a:endParaRPr lang="vi-VN" sz="3600" spc="15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Huong Que Nang" panose="020E0804040705030404" pitchFamily="34" charset="0"/>
            </a:endParaRPr>
          </a:p>
          <a:p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-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Em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tạo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những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nhân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vật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nào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?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Họ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đang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làm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gì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?</a:t>
            </a:r>
            <a:endParaRPr lang="vi-VN" sz="3600" spc="15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Huong Que Nang" panose="020E0804040705030404" pitchFamily="34" charset="0"/>
            </a:endParaRPr>
          </a:p>
          <a:p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-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Sản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phẩm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của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em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được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tạo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bằng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những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chất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liệu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gì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?</a:t>
            </a:r>
          </a:p>
          <a:p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-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Em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đã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thực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hiện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sản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phẩm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đó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như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thế</a:t>
            </a:r>
            <a:r>
              <a:rPr lang="en-US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nào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?</a:t>
            </a:r>
            <a:endParaRPr lang="en-US" sz="3600" spc="15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Huong Que Nang" panose="020E08040407050304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685025B-E3F5-4654-B4C3-A97042DE1E9F}"/>
              </a:ext>
            </a:extLst>
          </p:cNvPr>
          <p:cNvSpPr txBox="1"/>
          <p:nvPr/>
        </p:nvSpPr>
        <p:spPr>
          <a:xfrm>
            <a:off x="5029200" y="1101322"/>
            <a:ext cx="7924800" cy="749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chemeClr val="bg1"/>
                </a:solidFill>
                <a:latin typeface="Rockstone" panose="00000400000000000000" pitchFamily="2" charset="0"/>
              </a:rPr>
              <a:t>4. Phân </a:t>
            </a:r>
            <a:r>
              <a:rPr lang="vi-VN" sz="4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tích</a:t>
            </a:r>
            <a:r>
              <a:rPr lang="vi-VN" sz="4400" spc="156" dirty="0">
                <a:solidFill>
                  <a:schemeClr val="bg1"/>
                </a:solidFill>
                <a:latin typeface="Rockstone" panose="00000400000000000000" pitchFamily="2" charset="0"/>
              </a:rPr>
              <a:t> – </a:t>
            </a:r>
            <a:r>
              <a:rPr lang="vi-VN" sz="4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Đánh</a:t>
            </a:r>
            <a:r>
              <a:rPr lang="vi-VN" sz="4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4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giá</a:t>
            </a:r>
            <a:endParaRPr lang="en-US" sz="4400" spc="156" dirty="0">
              <a:solidFill>
                <a:schemeClr val="bg1"/>
              </a:solidFill>
              <a:latin typeface="Rockstone" panose="00000400000000000000" pitchFamily="2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DAC26B22-5A8B-41F2-BDA0-F899947F4D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7"/>
    </mc:Choice>
    <mc:Fallback xmlns="">
      <p:transition spd="slow" advTm="2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C8358-2EC8-4136-904C-ACC3F69B0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2572D9-7DD5-4813-8827-B0F0494AC542}"/>
              </a:ext>
            </a:extLst>
          </p:cNvPr>
          <p:cNvSpPr txBox="1"/>
          <p:nvPr/>
        </p:nvSpPr>
        <p:spPr>
          <a:xfrm>
            <a:off x="3810000" y="2247900"/>
            <a:ext cx="11430000" cy="4071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spc="156" dirty="0">
                <a:solidFill>
                  <a:schemeClr val="bg1"/>
                </a:solidFill>
                <a:latin typeface="Rockstone" panose="00000400000000000000" pitchFamily="2" charset="0"/>
              </a:rPr>
              <a:t>Xin </a:t>
            </a:r>
            <a:r>
              <a:rPr lang="vi-VN" sz="72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chào</a:t>
            </a:r>
            <a:endParaRPr lang="vi-VN" sz="7200" spc="156" dirty="0">
              <a:solidFill>
                <a:schemeClr val="bg1"/>
              </a:solidFill>
              <a:latin typeface="Rockston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Hẹn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gặp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lại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các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con </a:t>
            </a:r>
          </a:p>
          <a:p>
            <a:pPr algn="ctr">
              <a:lnSpc>
                <a:spcPct val="150000"/>
              </a:lnSpc>
            </a:pP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trong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những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buổi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học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sau</a:t>
            </a:r>
            <a:endParaRPr lang="en-US" sz="5400" spc="156" dirty="0">
              <a:solidFill>
                <a:schemeClr val="bg1"/>
              </a:solidFill>
              <a:latin typeface="Rockstone" panose="00000400000000000000" pitchFamily="2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775B8A5-B2DA-4AD3-8556-396277A3B3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6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1"/>
    </mc:Choice>
    <mc:Fallback xmlns="">
      <p:transition spd="slow" advTm="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247390" y="0"/>
            <a:ext cx="18288000" cy="10287000"/>
            <a:chOff x="0" y="0"/>
            <a:chExt cx="12192000" cy="6858000"/>
          </a:xfrm>
        </p:grpSpPr>
        <p:pic>
          <p:nvPicPr>
            <p:cNvPr id="32" name="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0" y="5390882"/>
              <a:ext cx="12192000" cy="1467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34" name="Picture 5" descr="1-17">
            <a:extLst>
              <a:ext uri="{FF2B5EF4-FFF2-40B4-BE49-F238E27FC236}">
                <a16:creationId xmlns:a16="http://schemas.microsoft.com/office/drawing/2014/main" id="{C4E4C672-8747-48A2-8B6C-A7CD5AD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0363" y="8862388"/>
            <a:ext cx="18348362" cy="140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"/>
          <p:cNvSpPr/>
          <p:nvPr/>
        </p:nvSpPr>
        <p:spPr>
          <a:xfrm rot="20750437">
            <a:off x="7673628" y="3531151"/>
            <a:ext cx="1787495" cy="1787495"/>
          </a:xfrm>
          <a:prstGeom prst="sun">
            <a:avLst>
              <a:gd name="adj" fmla="val 21368"/>
            </a:avLst>
          </a:prstGeom>
          <a:solidFill>
            <a:srgbClr val="FF5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solidFill>
                <a:srgbClr val="FF0000"/>
              </a:solidFill>
            </a:endParaRPr>
          </a:p>
        </p:txBody>
      </p:sp>
      <p:sp>
        <p:nvSpPr>
          <p:cNvPr id="29" name="28"/>
          <p:cNvSpPr/>
          <p:nvPr/>
        </p:nvSpPr>
        <p:spPr>
          <a:xfrm rot="20750437">
            <a:off x="7712713" y="6016375"/>
            <a:ext cx="1787495" cy="1787495"/>
          </a:xfrm>
          <a:prstGeom prst="sun">
            <a:avLst>
              <a:gd name="adj" fmla="val 21368"/>
            </a:avLst>
          </a:prstGeom>
          <a:solidFill>
            <a:srgbClr val="3B6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cxnSp>
        <p:nvCxnSpPr>
          <p:cNvPr id="10" name="9"/>
          <p:cNvCxnSpPr/>
          <p:nvPr/>
        </p:nvCxnSpPr>
        <p:spPr>
          <a:xfrm>
            <a:off x="9219926" y="2261139"/>
            <a:ext cx="6705050" cy="2360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11"/>
          <p:cNvCxnSpPr/>
          <p:nvPr/>
        </p:nvCxnSpPr>
        <p:spPr>
          <a:xfrm flipV="1">
            <a:off x="9404341" y="4710064"/>
            <a:ext cx="5343294" cy="48849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26"/>
          <p:cNvSpPr/>
          <p:nvPr/>
        </p:nvSpPr>
        <p:spPr>
          <a:xfrm rot="20750437">
            <a:off x="7633821" y="869628"/>
            <a:ext cx="1787495" cy="1787495"/>
          </a:xfrm>
          <a:prstGeom prst="sun">
            <a:avLst>
              <a:gd name="adj" fmla="val 2136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cxnSp>
        <p:nvCxnSpPr>
          <p:cNvPr id="13" name="12"/>
          <p:cNvCxnSpPr/>
          <p:nvPr/>
        </p:nvCxnSpPr>
        <p:spPr>
          <a:xfrm flipV="1">
            <a:off x="11324576" y="7565941"/>
            <a:ext cx="3242766" cy="40223"/>
          </a:xfrm>
          <a:prstGeom prst="line">
            <a:avLst/>
          </a:prstGeom>
          <a:ln w="254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214634" y="1114765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</a:rPr>
              <a:t>1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80090" y="3763668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</a:rPr>
              <a:t>2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07534" y="627924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</a:rPr>
              <a:t>3</a:t>
            </a:r>
            <a:endParaRPr lang="zh-CN" altLang="en-US" sz="7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49452" y="1347058"/>
            <a:ext cx="4104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Sách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học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MT 4.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77506" y="3978756"/>
            <a:ext cx="2268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Đất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nặn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</a:t>
            </a:r>
            <a:endParaRPr lang="zh-CN" altLang="en-US" sz="4800" dirty="0">
              <a:solidFill>
                <a:srgbClr val="FF000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19926" y="6667068"/>
            <a:ext cx="9592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Dây</a:t>
            </a:r>
            <a:r>
              <a:rPr lang="en-US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thép</a:t>
            </a:r>
            <a:r>
              <a:rPr lang="en-US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mềm</a:t>
            </a:r>
            <a:r>
              <a:rPr lang="en-US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vật</a:t>
            </a:r>
            <a:r>
              <a:rPr lang="en-US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liệu</a:t>
            </a:r>
            <a:r>
              <a:rPr lang="en-US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được</a:t>
            </a:r>
            <a:r>
              <a:rPr lang="en-US" altLang="zh-CN" sz="4800" dirty="0">
                <a:solidFill>
                  <a:srgbClr val="002060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. </a:t>
            </a:r>
            <a:endParaRPr lang="zh-CN" altLang="en-US" sz="4800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4651" y="641341"/>
            <a:ext cx="7678820" cy="8924492"/>
            <a:chOff x="123100" y="427560"/>
            <a:chExt cx="5119213" cy="5949661"/>
          </a:xfrm>
        </p:grpSpPr>
        <p:pic>
          <p:nvPicPr>
            <p:cNvPr id="4" name="3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100" y="427560"/>
              <a:ext cx="5119213" cy="59496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16119" y="2118230"/>
              <a:ext cx="3588328" cy="144655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900"/>
                </a:spcBef>
                <a:spcAft>
                  <a:spcPts val="900"/>
                </a:spcAft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</a:t>
              </a:r>
            </a:p>
            <a:p>
              <a:pPr algn="ctr">
                <a:spcBef>
                  <a:spcPts val="900"/>
                </a:spcBef>
                <a:spcAft>
                  <a:spcPts val="900"/>
                </a:spcAft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 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83101"/>
      </p:ext>
    </p:extLst>
  </p:cSld>
  <p:clrMapOvr>
    <a:masterClrMapping/>
  </p:clrMapOvr>
  <p:transition spd="slow" advTm="13037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7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2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27" grpId="0" animBg="1"/>
      <p:bldP spid="27" grpId="1" animBg="1"/>
      <p:bldP spid="16" grpId="0"/>
      <p:bldP spid="20" grpId="0"/>
      <p:bldP spid="21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CEA9A-7ABB-4319-8763-C712B7459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422046-D13E-4467-BE1A-63F4E5B7037A}"/>
              </a:ext>
            </a:extLst>
          </p:cNvPr>
          <p:cNvSpPr txBox="1"/>
          <p:nvPr/>
        </p:nvSpPr>
        <p:spPr>
          <a:xfrm>
            <a:off x="2819400" y="2324100"/>
            <a:ext cx="57912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54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5400" spc="156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BB27A-33AB-428E-9A13-D0016D760925}"/>
              </a:ext>
            </a:extLst>
          </p:cNvPr>
          <p:cNvSpPr txBox="1"/>
          <p:nvPr/>
        </p:nvSpPr>
        <p:spPr>
          <a:xfrm>
            <a:off x="2849880" y="3448125"/>
            <a:ext cx="12268200" cy="150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0640F-E205-431B-B5E9-25FF2F48E081}"/>
              </a:ext>
            </a:extLst>
          </p:cNvPr>
          <p:cNvSpPr txBox="1"/>
          <p:nvPr/>
        </p:nvSpPr>
        <p:spPr>
          <a:xfrm>
            <a:off x="2849880" y="4951101"/>
            <a:ext cx="12268200" cy="2208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“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Ngày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Tết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lễ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hội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và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mùa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xuân”.</a:t>
            </a:r>
            <a:endParaRPr lang="en-US" sz="4000" spc="156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D2E980-136A-433A-8F05-D8BA80D6E837}"/>
              </a:ext>
            </a:extLst>
          </p:cNvPr>
          <p:cNvSpPr txBox="1"/>
          <p:nvPr/>
        </p:nvSpPr>
        <p:spPr>
          <a:xfrm>
            <a:off x="2885440" y="7260810"/>
            <a:ext cx="12268200" cy="1462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nêu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thân.</a:t>
            </a:r>
            <a:endParaRPr lang="en-US" sz="4000" spc="156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07CBF59F-3852-4D7B-8B8B-69E78BE6E8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29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3"/>
    </mc:Choice>
    <mc:Fallback xmlns="">
      <p:transition spd="slow" advTm="29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9449AD-9084-4D67-899B-9AE59C6FB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2819400" y="1028700"/>
            <a:ext cx="59436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chemeClr val="bg1"/>
                </a:solidFill>
                <a:latin typeface="Rockstone" panose="00000400000000000000" pitchFamily="2" charset="0"/>
              </a:rPr>
              <a:t>HOẠT ĐỘNG 1:</a:t>
            </a:r>
            <a:endParaRPr lang="en-US" sz="4400" spc="156" dirty="0">
              <a:solidFill>
                <a:schemeClr val="bg1"/>
              </a:solidFill>
              <a:latin typeface="Rockston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732F35-9837-4C77-B88B-7E6A9A9E5383}"/>
              </a:ext>
            </a:extLst>
          </p:cNvPr>
          <p:cNvSpPr txBox="1"/>
          <p:nvPr/>
        </p:nvSpPr>
        <p:spPr>
          <a:xfrm>
            <a:off x="5156200" y="5594806"/>
            <a:ext cx="8686800" cy="843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88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Khám</a:t>
            </a:r>
            <a:r>
              <a:rPr lang="vi-VN" sz="88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vi-VN" sz="88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phá</a:t>
            </a:r>
            <a:endParaRPr lang="en-US" sz="88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D909A6F7-1BA9-431E-B202-CB07560BC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732F35-9837-4C77-B88B-7E6A9A9E5383}"/>
              </a:ext>
            </a:extLst>
          </p:cNvPr>
          <p:cNvSpPr txBox="1"/>
          <p:nvPr/>
        </p:nvSpPr>
        <p:spPr>
          <a:xfrm>
            <a:off x="5156200" y="3924300"/>
            <a:ext cx="8686800" cy="843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88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Hoạt</a:t>
            </a:r>
            <a:r>
              <a:rPr lang="en-US" sz="88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en-US" sz="88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động</a:t>
            </a:r>
            <a:r>
              <a:rPr lang="en-US" sz="8800" spc="156" dirty="0">
                <a:solidFill>
                  <a:srgbClr val="C00000"/>
                </a:solidFill>
                <a:latin typeface="Rockstone" panose="00000400000000000000" pitchFamily="2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8"/>
    </mc:Choice>
    <mc:Fallback xmlns="">
      <p:transition spd="slow" advTm="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2D3562B-8CE6-400B-A45C-AC2D5B020911}"/>
              </a:ext>
            </a:extLst>
          </p:cNvPr>
          <p:cNvSpPr txBox="1"/>
          <p:nvPr/>
        </p:nvSpPr>
        <p:spPr>
          <a:xfrm>
            <a:off x="-335280" y="372648"/>
            <a:ext cx="86868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HOẠT ĐỘNG 1: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khám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phá</a:t>
            </a:r>
            <a:endParaRPr lang="en-US" sz="3600" spc="156" dirty="0">
              <a:solidFill>
                <a:schemeClr val="tx2"/>
              </a:solidFill>
              <a:latin typeface="Rockstone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27FC0-BCC0-4318-92EE-C0AE53CCBCB0}"/>
              </a:ext>
            </a:extLst>
          </p:cNvPr>
          <p:cNvSpPr txBox="1"/>
          <p:nvPr/>
        </p:nvSpPr>
        <p:spPr>
          <a:xfrm>
            <a:off x="1542285" y="5908102"/>
            <a:ext cx="15993008" cy="729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ảnh gì?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đâu? </a:t>
            </a:r>
            <a:endParaRPr lang="en-US" sz="3600" spc="156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FBDB82-BB98-41F4-9BE9-967CD61C8D1A}"/>
              </a:ext>
            </a:extLst>
          </p:cNvPr>
          <p:cNvSpPr txBox="1"/>
          <p:nvPr/>
        </p:nvSpPr>
        <p:spPr>
          <a:xfrm>
            <a:off x="1538373" y="6647623"/>
            <a:ext cx="14211300" cy="2913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5494"/>
              </a:lnSpc>
            </a:pP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ts val="5494"/>
              </a:lnSpc>
            </a:pP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76D1E0D-1B0B-46A8-A72A-EC19A9A51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256" y="1467722"/>
            <a:ext cx="5336744" cy="3474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24" y="1440941"/>
            <a:ext cx="5555876" cy="3530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67723"/>
            <a:ext cx="5105400" cy="3503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B5196-2983-43ED-A4DB-F3316A28F95A}"/>
              </a:ext>
            </a:extLst>
          </p:cNvPr>
          <p:cNvSpPr txBox="1"/>
          <p:nvPr/>
        </p:nvSpPr>
        <p:spPr>
          <a:xfrm>
            <a:off x="2684656" y="4998303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C3374-702E-46E4-9444-68E63E992B45}"/>
              </a:ext>
            </a:extLst>
          </p:cNvPr>
          <p:cNvSpPr txBox="1"/>
          <p:nvPr/>
        </p:nvSpPr>
        <p:spPr>
          <a:xfrm>
            <a:off x="8749216" y="4998302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0F37AA-0CA5-497B-8528-B9A4C69ED4FF}"/>
              </a:ext>
            </a:extLst>
          </p:cNvPr>
          <p:cNvSpPr txBox="1"/>
          <p:nvPr/>
        </p:nvSpPr>
        <p:spPr>
          <a:xfrm>
            <a:off x="15087600" y="4998301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000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"/>
    </mc:Choice>
    <mc:Fallback xmlns="">
      <p:transition spd="slow" advTm="2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5F2FBF-E43D-49DD-A253-6451F6D92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-12700"/>
            <a:ext cx="18285714" cy="1028571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5070" y="7783538"/>
            <a:ext cx="163817" cy="21300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1965">
            <a:off x="2267109" y="8593650"/>
            <a:ext cx="415922" cy="359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1021" r="1021"/>
          <a:stretch>
            <a:fillRect/>
          </a:stretch>
        </p:blipFill>
        <p:spPr>
          <a:xfrm rot="588005">
            <a:off x="14518161" y="7467045"/>
            <a:ext cx="3185240" cy="2112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050AFF-C017-4CBA-86B5-E5FE5D49647B}"/>
              </a:ext>
            </a:extLst>
          </p:cNvPr>
          <p:cNvSpPr txBox="1"/>
          <p:nvPr/>
        </p:nvSpPr>
        <p:spPr>
          <a:xfrm>
            <a:off x="3812167" y="1714500"/>
            <a:ext cx="105156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GB" sz="54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Ghi</a:t>
            </a:r>
            <a:r>
              <a:rPr lang="en-GB" sz="54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en-GB" sz="54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nhớ</a:t>
            </a:r>
            <a:endParaRPr lang="en-US" sz="54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3621667" y="3427212"/>
            <a:ext cx="10896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GB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xuân”.</a:t>
            </a:r>
            <a:endParaRPr lang="en-US" sz="4400" spc="156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669CC-3E3E-4318-BCCA-0456F37516F3}"/>
              </a:ext>
            </a:extLst>
          </p:cNvPr>
          <p:cNvSpPr txBox="1"/>
          <p:nvPr/>
        </p:nvSpPr>
        <p:spPr>
          <a:xfrm>
            <a:off x="3621667" y="5314771"/>
            <a:ext cx="10896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Thể hiện chủ đề “Ngày Tết, lễ hội và mùa xuân bằng hình </a:t>
            </a:r>
            <a:r>
              <a:rPr lang="en-US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</a:t>
            </a:r>
            <a:r>
              <a:rPr lang="vi-VN" sz="4400" spc="156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spc="156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FAC82B67-39CD-4D97-A6F5-5EEC43DBA7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8"/>
    </mc:Choice>
    <mc:Fallback xmlns="">
      <p:transition spd="slow" advTm="1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AF415-B12A-4820-8490-5FBAB3DFA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2743200" y="2247900"/>
            <a:ext cx="59436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HOẠT ĐỘNG 2:</a:t>
            </a:r>
            <a:endParaRPr lang="en-US" sz="4400" spc="156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732F35-9837-4C77-B88B-7E6A9A9E5383}"/>
              </a:ext>
            </a:extLst>
          </p:cNvPr>
          <p:cNvSpPr txBox="1"/>
          <p:nvPr/>
        </p:nvSpPr>
        <p:spPr>
          <a:xfrm>
            <a:off x="4572000" y="3314700"/>
            <a:ext cx="9677400" cy="3182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Kiến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tạo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kiến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thức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kĩ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năng</a:t>
            </a:r>
            <a:endParaRPr lang="en-US" sz="72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7592E826-475A-4DC7-A16D-2C7CA9003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7"/>
    </mc:Choice>
    <mc:Fallback xmlns="">
      <p:transition spd="slow" advTm="1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33D3A-A0AF-4582-95D5-449BC5F1B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74" y="19066"/>
            <a:ext cx="18285714" cy="1028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152400" y="351712"/>
            <a:ext cx="83058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44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Các</a:t>
            </a:r>
            <a:r>
              <a:rPr lang="en-US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bước</a:t>
            </a:r>
            <a:r>
              <a:rPr lang="en-US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thực</a:t>
            </a:r>
            <a:r>
              <a:rPr lang="en-US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Rockstone" panose="00000400000000000000" pitchFamily="2" charset="0"/>
              </a:rPr>
              <a:t>hiện</a:t>
            </a:r>
            <a:r>
              <a:rPr lang="vi-VN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:</a:t>
            </a:r>
            <a:endParaRPr lang="en-US" sz="4400" spc="156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72" y="1353116"/>
            <a:ext cx="2494896" cy="3223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66" y="5542865"/>
            <a:ext cx="5089508" cy="3808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865" y="896420"/>
            <a:ext cx="5587259" cy="731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740720" y="9351789"/>
            <a:ext cx="83058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4400" spc="156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893120" y="4751090"/>
            <a:ext cx="8305800" cy="75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4400" spc="156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9982200" y="8291690"/>
            <a:ext cx="8305800" cy="1458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4400" spc="156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5494"/>
              </a:lnSpc>
            </a:pP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spc="156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spc="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811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33D3A-A0AF-4582-95D5-449BC5F1B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286"/>
            <a:ext cx="18285714" cy="10285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3562B-8CE6-400B-A45C-AC2D5B020911}"/>
              </a:ext>
            </a:extLst>
          </p:cNvPr>
          <p:cNvSpPr txBox="1"/>
          <p:nvPr/>
        </p:nvSpPr>
        <p:spPr>
          <a:xfrm>
            <a:off x="609600" y="97672"/>
            <a:ext cx="7391400" cy="722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Sản</a:t>
            </a:r>
            <a:r>
              <a:rPr lang="vi-VN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phẩm</a:t>
            </a:r>
            <a:r>
              <a:rPr lang="vi-VN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 tham </a:t>
            </a:r>
            <a:r>
              <a:rPr lang="vi-VN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khảo</a:t>
            </a:r>
            <a:endParaRPr lang="en-US" sz="4000" spc="156" dirty="0">
              <a:solidFill>
                <a:schemeClr val="tx2"/>
              </a:solidFill>
              <a:latin typeface="Rockstone" panose="000004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00595"/>
            <a:ext cx="6096000" cy="4404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862" r="1515" b="1836"/>
          <a:stretch/>
        </p:blipFill>
        <p:spPr>
          <a:xfrm>
            <a:off x="9677400" y="1060847"/>
            <a:ext cx="6248400" cy="4539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/>
          <a:stretch/>
        </p:blipFill>
        <p:spPr>
          <a:xfrm>
            <a:off x="1886179" y="5868793"/>
            <a:ext cx="6114821" cy="4322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2"/>
          <a:stretch/>
        </p:blipFill>
        <p:spPr>
          <a:xfrm>
            <a:off x="9712960" y="5868793"/>
            <a:ext cx="6212840" cy="43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0"/>
    </mc:Choice>
    <mc:Fallback xmlns="">
      <p:transition spd="slow" advTm="1571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580196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.7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2101</TotalTime>
  <Words>420</Words>
  <Application>Microsoft Office PowerPoint</Application>
  <PresentationFormat>Custom</PresentationFormat>
  <Paragraphs>56</Paragraphs>
  <Slides>13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UVN Huong Que Nang</vt:lpstr>
      <vt:lpstr>Calibri</vt:lpstr>
      <vt:lpstr>Rockstone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Lớp 4- CĐ 6- tuần 15</dc:title>
  <dc:creator>ngmPhuong</dc:creator>
  <cp:lastModifiedBy>Nhung Nguyễn</cp:lastModifiedBy>
  <cp:revision>122</cp:revision>
  <dcterms:created xsi:type="dcterms:W3CDTF">2006-08-16T00:00:00Z</dcterms:created>
  <dcterms:modified xsi:type="dcterms:W3CDTF">2023-01-04T02:15:03Z</dcterms:modified>
  <dc:identifier>DAExiyfwSL4</dc:identifier>
</cp:coreProperties>
</file>