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6" r:id="rId2"/>
    <p:sldId id="263" r:id="rId3"/>
    <p:sldId id="265" r:id="rId4"/>
    <p:sldId id="285" r:id="rId5"/>
    <p:sldId id="286" r:id="rId6"/>
    <p:sldId id="262" r:id="rId7"/>
    <p:sldId id="259" r:id="rId8"/>
    <p:sldId id="292" r:id="rId9"/>
    <p:sldId id="264" r:id="rId10"/>
    <p:sldId id="287" r:id="rId11"/>
    <p:sldId id="289" r:id="rId12"/>
    <p:sldId id="29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C59AE8-2133-4B9D-9115-E888E637F24E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DF589-8A82-472D-B6D1-3C65DA70B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65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355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868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BF54F527-37F1-45A7-9CDA-4FFE71C04C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EDC26946-065F-4CD1-BE2F-37165628DE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AD28AE38-7CFD-4AFF-A03D-18D0D496B6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F105B6-689D-46A2-9DC4-A932EF500382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138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BF54F527-37F1-45A7-9CDA-4FFE71C04C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EDC26946-065F-4CD1-BE2F-37165628DE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AD28AE38-7CFD-4AFF-A03D-18D0D496B6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F105B6-689D-46A2-9DC4-A932EF500382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4671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79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B68A4D-D3A3-455C-8915-2A4A8BC98E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924A8F9-63E2-442B-B9F6-FBE5446670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C6FED0D-A291-40B2-B298-3423406C8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819C4AE-3DDA-4992-896B-3DC025DE8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9E4E28-ADC6-4AEB-9FC6-15FB34ECA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21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0AAE9CA-DDD3-4605-9F02-AD8B101C8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E6F583F-1A6D-4257-9898-A5BA23904B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DD12446-5D0F-4829-AA57-FD4C12BBC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C345EE6-DF86-4954-839A-8207683DF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4C4BE91-3637-4D13-9ED1-6012BEA2A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25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D4D447F-280D-400D-851F-FB35987968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0AF396C-D040-41D9-9394-409D769C1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B82D06A-73DB-49A2-A9F4-AD6A479B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3036BC1-45EE-403A-B86A-69227E5CD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6521DB4-52FC-45E4-9403-8A3235685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13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F98CB5C0-F3D2-494E-B12D-710D7E07F8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7" y="0"/>
            <a:ext cx="121496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609600" y="2020824"/>
            <a:ext cx="10972800" cy="4075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A006212D-5CBE-428F-9952-81BFFE28827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9617E-BC44-4E2C-85CB-0C6F64ABD969}" type="datetimeFigureOut">
              <a:rPr lang="en-US"/>
              <a:pPr>
                <a:defRPr/>
              </a:pPr>
              <a:t>12/26/2022</a:t>
            </a:fld>
            <a:endParaRPr lang="en-US"/>
          </a:p>
        </p:txBody>
      </p:sp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78B4AE7C-B010-4201-99A5-EEAAE38633A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671248C6-21FD-4EEA-99D9-E49B4CA48E1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CD600C9A-FB37-414E-911D-023698AE6B9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099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354277B-6026-4E9E-A681-4D8D5CE44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E105AB6-493C-4BD9-92AD-575D8C385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70964F4-D71D-43D5-BC63-A9415A35A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41A6860-6952-4875-AE13-F8225AB85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6C83692-8233-4168-B28E-24EF6AA68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83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88F08A2-1F40-4545-A326-9CD85DDB5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CF01FA4-735B-4893-A2C1-1D3DB086A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68946FA-7BF7-41E0-8956-3798E75F8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2A2AD1-85E3-42FB-AB2E-FC73B707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72A4E63-19D8-4F95-8C1D-CE7A98D1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23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3BCB9B-226B-4D00-8460-932644B05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AD923AA-C7CB-43B1-85CC-4804686763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D93E803-8D3F-4A24-AA8B-F3AEE354DA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9066C6A-2A4D-4665-B25C-8D9865C65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913E02-163B-46A9-A20A-39170E278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0324E3E-8D49-4F2B-8001-8FE2F14A9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38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E9A7FAF-00AE-430E-8D08-0F431197C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8C694B0-9E17-4F99-AF4F-5503E3C06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AFE94BD-5C3D-4BEE-8934-D97510654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65B9B45-E7D6-4144-AF1F-DB8C5B69BE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0E501A2-A113-44D0-9765-D02A6AA9B2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A3B1801-9D91-4223-8C70-2F2793790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BCB5989-D040-4FCA-A828-A4CB58B7E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8B9F50B-10EE-49B0-B138-CEB39B7D2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70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ED15ECC-453D-4245-B6DE-85EF86E0B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B3430F9-C68E-4B56-B733-C88CDC93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3A8AFDE-769D-4F55-BE97-FB17670AD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6DB3844-B57B-4411-9EAE-82949896D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4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20A51C3-5F69-462E-988E-8D3E0529B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5D719EF-EDC2-4C85-BEE2-E934B763B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30E9901-E790-46B1-830B-5BF00B06B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8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9968A8-2182-4DC6-A95A-D0B6BA59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908D953-27E6-4F0A-90F5-1308C23F4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0659267-AA11-4969-85D2-0180CD8C2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C8772A2-9A8B-4441-9259-31EBDC385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64F8E8C-F7C8-4735-AE82-B7175D229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272DC10-CC99-4E16-B6EF-B9E435A0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38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8747610-E3D7-4806-A464-558040221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CF9DCFB-5609-4CA3-AE37-1A7B55BFC3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231E615-1098-480C-8CA7-03AE063227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822AD78-B3A4-4436-BFA8-41DEA5896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1B5A0F-AB65-49D4-8CF5-AC5C1DFAE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644F3AA-893C-4743-A860-1136EFC2F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866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54853735-582C-437B-9A98-16CC11BEA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330254B-BEA0-4DC2-8BCF-7C69FF1A6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24894C4-4DD2-4692-A53A-4B03D23280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58BF8-3C8A-4F2E-BEC1-EAE181C91F17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4E53FCE-8481-4487-8732-068484D5A0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064370-E7C0-46E7-82CA-C48BBFBA9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58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6E9628C-7A8D-4F66-940F-39012851B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529A8A34-F421-4BAB-B72D-44DF18C15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27" y="1357161"/>
            <a:ext cx="12002703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algn="ctr" eaLnBrk="1" hangingPunct="1"/>
            <a:r>
              <a:rPr lang="vi-VN" altLang="en-US" b="1" dirty="0">
                <a:solidFill>
                  <a:srgbClr val="FFC000"/>
                </a:solidFill>
                <a:latin typeface="UTM Edwardian" pitchFamily="18" charset="0"/>
                <a:cs typeface="Times New Roman" panose="02020603050405020304" pitchFamily="18" charset="0"/>
              </a:rPr>
              <a:t>PHÒNG GIÁO DỤC ĐÀO TẠO QUẬN LONG BIÊN</a:t>
            </a:r>
          </a:p>
          <a:p>
            <a:pPr marL="0" indent="0" algn="ctr" eaLnBrk="1" hangingPunct="1"/>
            <a:r>
              <a:rPr lang="vi-VN" altLang="en-US" sz="6600" b="1" dirty="0">
                <a:solidFill>
                  <a:srgbClr val="C00000"/>
                </a:solidFill>
                <a:latin typeface="UTM Edwardian" pitchFamily="18" charset="0"/>
                <a:cs typeface="Times New Roman" panose="02020603050405020304" pitchFamily="18" charset="0"/>
              </a:rPr>
              <a:t>MĨ THUẬT 4</a:t>
            </a:r>
          </a:p>
          <a:p>
            <a:pPr marL="0" indent="0" algn="ctr" eaLnBrk="1" hangingPunct="1"/>
            <a:endParaRPr lang="vi-VN" altLang="en-US" sz="6600" b="1" dirty="0">
              <a:solidFill>
                <a:srgbClr val="C00000"/>
              </a:solidFill>
              <a:latin typeface="UTM Edwardian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/>
            <a:r>
              <a:rPr lang="vi-VN" altLang="en-US" sz="4800" b="1" dirty="0">
                <a:solidFill>
                  <a:srgbClr val="00B0F0"/>
                </a:solidFill>
                <a:latin typeface="UTM Edwardian" pitchFamily="18" charset="0"/>
                <a:cs typeface="Times New Roman" panose="02020603050405020304" pitchFamily="18" charset="0"/>
              </a:rPr>
              <a:t>CHỦ ĐỀ 6:</a:t>
            </a:r>
          </a:p>
          <a:p>
            <a:pPr marL="0" indent="0" algn="ctr" eaLnBrk="1" hangingPunct="1"/>
            <a:r>
              <a:rPr lang="vi-VN" altLang="en-US" sz="4800" b="1" dirty="0">
                <a:solidFill>
                  <a:srgbClr val="00B0F0"/>
                </a:solidFill>
                <a:latin typeface="UTM Edwardian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srgbClr val="7030A0"/>
                </a:solidFill>
                <a:latin typeface="UTM Edwardian" pitchFamily="18" charset="0"/>
                <a:cs typeface="Times New Roman" panose="02020603050405020304" pitchFamily="18" charset="0"/>
              </a:rPr>
              <a:t>NGÀY TẾT, LỄ HỘI VÀ MÙA XUÂN</a:t>
            </a:r>
          </a:p>
          <a:p>
            <a:pPr marL="0" indent="0" algn="ctr" eaLnBrk="1" hangingPunct="1"/>
            <a:r>
              <a:rPr lang="vi-VN" altLang="en-US" sz="4800" b="1" dirty="0">
                <a:solidFill>
                  <a:srgbClr val="7030A0"/>
                </a:solidFill>
                <a:latin typeface="UTM Edwardian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4800" b="1" dirty="0">
                <a:solidFill>
                  <a:srgbClr val="0070C0"/>
                </a:solidFill>
                <a:latin typeface="UTM Edwardian" pitchFamily="18" charset="0"/>
                <a:cs typeface="Times New Roman" panose="02020603050405020304" pitchFamily="18" charset="0"/>
              </a:rPr>
              <a:t>(TIẾT 4)</a:t>
            </a:r>
          </a:p>
          <a:p>
            <a:pPr marL="0" indent="0" eaLnBrk="1" hangingPunct="1"/>
            <a:endParaRPr lang="en-US" altLang="en-US" sz="4800" b="1" dirty="0">
              <a:solidFill>
                <a:srgbClr val="C00000"/>
              </a:solidFill>
              <a:latin typeface="UTM Edwardian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620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470E200-E2F2-4516-9999-A7E902F62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16491C09-4B77-4360-B668-B3EBE969DEF3}"/>
              </a:ext>
            </a:extLst>
          </p:cNvPr>
          <p:cNvSpPr txBox="1"/>
          <p:nvPr/>
        </p:nvSpPr>
        <p:spPr>
          <a:xfrm>
            <a:off x="1193534" y="1424538"/>
            <a:ext cx="9748786" cy="4462760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FFF00">
                  <a:lumMod val="31000"/>
                  <a:lumOff val="69000"/>
                </a:srgbClr>
              </a:gs>
              <a:gs pos="60000">
                <a:srgbClr val="EEFE8C">
                  <a:lumMod val="69000"/>
                  <a:lumOff val="31000"/>
                </a:srgbClr>
              </a:gs>
              <a:gs pos="82001">
                <a:srgbClr val="FBD49C">
                  <a:lumMod val="75000"/>
                  <a:lumOff val="25000"/>
                </a:srgbClr>
              </a:gs>
              <a:gs pos="100000">
                <a:srgbClr val="FEE7F2">
                  <a:lumMod val="43000"/>
                  <a:lumOff val="57000"/>
                </a:srgb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600" b="1" dirty="0">
                <a:solidFill>
                  <a:srgbClr val="FF0000"/>
                </a:solidFill>
                <a:latin typeface="+mj-lt"/>
                <a:cs typeface="Arial" charset="0"/>
              </a:rPr>
              <a:t>HOẠT ĐỘNG 4: PHÂN TÍCH ĐÁNH GIÁ</a:t>
            </a:r>
          </a:p>
          <a:p>
            <a:pPr algn="ctr">
              <a:defRPr/>
            </a:pPr>
            <a:endParaRPr lang="vi-VN" sz="3600" b="1" dirty="0">
              <a:solidFill>
                <a:srgbClr val="7030A0"/>
              </a:solidFill>
              <a:latin typeface="+mj-lt"/>
              <a:cs typeface="Arial" charset="0"/>
            </a:endParaRPr>
          </a:p>
          <a:p>
            <a:pPr algn="ctr">
              <a:defRPr/>
            </a:pPr>
            <a:endParaRPr lang="vi-VN" sz="3600" b="1" dirty="0">
              <a:solidFill>
                <a:srgbClr val="7030A0"/>
              </a:solidFill>
              <a:latin typeface="+mj-lt"/>
              <a:cs typeface="Arial" charset="0"/>
            </a:endParaRPr>
          </a:p>
          <a:p>
            <a:pPr algn="ctr">
              <a:defRPr/>
            </a:pP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Em hãy chia sẻ ý tưởng </a:t>
            </a:r>
            <a:endParaRPr lang="en-US" sz="3600" b="1" dirty="0">
              <a:solidFill>
                <a:srgbClr val="0070C0"/>
              </a:solidFill>
              <a:latin typeface="+mj-lt"/>
              <a:cs typeface="Arial" charset="0"/>
            </a:endParaRPr>
          </a:p>
          <a:p>
            <a:pPr algn="ctr">
              <a:defRPr/>
            </a:pP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và cách làm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vi-VN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vi-VN" sz="3600" b="1" dirty="0">
              <a:solidFill>
                <a:srgbClr val="7030A0"/>
              </a:solidFill>
              <a:latin typeface="+mj-lt"/>
              <a:cs typeface="Arial" charset="0"/>
            </a:endParaRPr>
          </a:p>
          <a:p>
            <a:pPr algn="ctr">
              <a:defRPr/>
            </a:pPr>
            <a:endParaRPr lang="vi-VN" sz="3600" b="1" dirty="0">
              <a:solidFill>
                <a:srgbClr val="7030A0"/>
              </a:solidFill>
              <a:latin typeface="+mj-lt"/>
              <a:cs typeface="Arial" charset="0"/>
            </a:endParaRPr>
          </a:p>
          <a:p>
            <a:pPr>
              <a:defRPr/>
            </a:pPr>
            <a:endParaRPr lang="en-US" sz="3200" b="1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08255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1530417" y="67377"/>
            <a:ext cx="8027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HOẠT ĐỘNG 5: VẬN DỤNG SÁNG TẠO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922B7EF-1D3C-4C0D-ACE7-EAA04AC47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494" y="732385"/>
            <a:ext cx="3561996" cy="539323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8ABEDBB8-AAB8-45D5-837C-0BA1D7E597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938" y="732385"/>
            <a:ext cx="3769895" cy="539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0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7B35D2F4-B9A7-4966-8E37-0361AA349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F5454BD-E28B-4BAC-996B-47162BD77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657" y="1358366"/>
            <a:ext cx="1494375" cy="181676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4D74452-6BE8-4BCC-9E82-B1F659E3E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94" y="2773280"/>
            <a:ext cx="1604362" cy="1742174"/>
          </a:xfrm>
          <a:prstGeom prst="rect">
            <a:avLst/>
          </a:prstGeom>
        </p:spPr>
      </p:pic>
      <p:sp>
        <p:nvSpPr>
          <p:cNvPr id="13" name="Rectangle 49">
            <a:extLst>
              <a:ext uri="{FF2B5EF4-FFF2-40B4-BE49-F238E27FC236}">
                <a16:creationId xmlns:a16="http://schemas.microsoft.com/office/drawing/2014/main" id="{54F66DCE-8B49-4B96-84D5-D2050307F945}"/>
              </a:ext>
            </a:extLst>
          </p:cNvPr>
          <p:cNvSpPr/>
          <p:nvPr/>
        </p:nvSpPr>
        <p:spPr>
          <a:xfrm rot="20471002">
            <a:off x="3580598" y="2437253"/>
            <a:ext cx="59772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 GẶP LẠI CÁC EM !</a:t>
            </a:r>
          </a:p>
        </p:txBody>
      </p:sp>
    </p:spTree>
    <p:extLst>
      <p:ext uri="{BB962C8B-B14F-4D97-AF65-F5344CB8AC3E}">
        <p14:creationId xmlns:p14="http://schemas.microsoft.com/office/powerpoint/2010/main" val="2414599131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BFCE14B-9537-4C1E-BDDD-3FBB690F5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51" y="0"/>
            <a:ext cx="10299031" cy="68580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C985D6E-C54A-4BF8-96BB-309EAD287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73" y="2955158"/>
            <a:ext cx="3709935" cy="387416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905BCE0-2018-4FF5-95FE-5FA1A4091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586" y="2828121"/>
            <a:ext cx="3403134" cy="3290213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7643B9FE-F2C8-4286-BE28-67404E9DB6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427" y="2384280"/>
            <a:ext cx="2752825" cy="298568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E1B446C-1752-4481-B323-2D4CCA2B2A28}"/>
              </a:ext>
            </a:extLst>
          </p:cNvPr>
          <p:cNvSpPr/>
          <p:nvPr/>
        </p:nvSpPr>
        <p:spPr>
          <a:xfrm>
            <a:off x="3840481" y="868479"/>
            <a:ext cx="7979342" cy="1097280"/>
          </a:xfrm>
          <a:prstGeom prst="rect">
            <a:avLst/>
          </a:prstGeom>
          <a:solidFill>
            <a:srgbClr val="F1C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7D28F25D-9129-454E-A183-D854A3C6CB25}"/>
              </a:ext>
            </a:extLst>
          </p:cNvPr>
          <p:cNvSpPr/>
          <p:nvPr/>
        </p:nvSpPr>
        <p:spPr>
          <a:xfrm>
            <a:off x="4485373" y="1049154"/>
            <a:ext cx="67473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44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6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470E200-E2F2-4516-9999-A7E902F62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16491C09-4B77-4360-B668-B3EBE969DEF3}"/>
              </a:ext>
            </a:extLst>
          </p:cNvPr>
          <p:cNvSpPr txBox="1"/>
          <p:nvPr/>
        </p:nvSpPr>
        <p:spPr>
          <a:xfrm>
            <a:off x="924025" y="818147"/>
            <a:ext cx="10164278" cy="5139869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FFF00">
                  <a:lumMod val="31000"/>
                  <a:lumOff val="69000"/>
                </a:srgbClr>
              </a:gs>
              <a:gs pos="60000">
                <a:srgbClr val="EEFE8C">
                  <a:lumMod val="69000"/>
                  <a:lumOff val="31000"/>
                </a:srgbClr>
              </a:gs>
              <a:gs pos="82001">
                <a:srgbClr val="FBD49C">
                  <a:lumMod val="75000"/>
                  <a:lumOff val="25000"/>
                </a:srgbClr>
              </a:gs>
              <a:gs pos="100000">
                <a:srgbClr val="FEE7F2">
                  <a:lumMod val="43000"/>
                  <a:lumOff val="57000"/>
                </a:srgb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600" b="1" dirty="0">
                <a:solidFill>
                  <a:srgbClr val="7030A0"/>
                </a:solidFill>
                <a:latin typeface="UTM Gille Classic" pitchFamily="18" charset="0"/>
                <a:cs typeface="Arial" charset="0"/>
              </a:rPr>
              <a:t>YÊU CẦU CẦN ĐẠT</a:t>
            </a:r>
          </a:p>
          <a:p>
            <a:pPr algn="ctr">
              <a:defRPr/>
            </a:pPr>
            <a:endParaRPr lang="vi-VN" sz="3600" b="1" dirty="0">
              <a:solidFill>
                <a:srgbClr val="7030A0"/>
              </a:solidFill>
              <a:latin typeface="UTM Gille Classic" pitchFamily="18" charset="0"/>
              <a:cs typeface="Arial" charset="0"/>
            </a:endParaRPr>
          </a:p>
          <a:p>
            <a:pPr>
              <a:defRPr/>
            </a:pP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1. Nêu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được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nội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dung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một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số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hoạt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động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của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ngày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Tết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,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lễ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hội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và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Mùa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xuân.</a:t>
            </a:r>
            <a:endParaRPr lang="en-US" sz="3200" b="1" dirty="0">
              <a:solidFill>
                <a:srgbClr val="FF0000"/>
              </a:solidFill>
              <a:latin typeface="+mj-lt"/>
              <a:cs typeface="Arial" charset="0"/>
            </a:endParaRPr>
          </a:p>
          <a:p>
            <a:pPr>
              <a:defRPr/>
            </a:pPr>
            <a:r>
              <a:rPr lang="vi-VN" sz="3200" b="1" dirty="0">
                <a:solidFill>
                  <a:srgbClr val="00B050"/>
                </a:solidFill>
                <a:latin typeface="+mj-lt"/>
                <a:cs typeface="Arial" charset="0"/>
              </a:rPr>
              <a:t>2. 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Sáng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tạo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được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sản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phẩm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mĩ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thuật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bằng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cách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nặn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một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số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hoạt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động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về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ngày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Tết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,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lễ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hội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và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Mùa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xuân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từ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đất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nặn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hoặc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các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vật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liệu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tìm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được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và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sắp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xếp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theo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chủ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đề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“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Ngày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Tết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,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lễ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hội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và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Mùa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xuân”.</a:t>
            </a:r>
            <a:endParaRPr lang="vi-VN" sz="3200" b="1" dirty="0">
              <a:solidFill>
                <a:srgbClr val="00B050"/>
              </a:solidFill>
              <a:latin typeface="+mj-lt"/>
              <a:cs typeface="Arial" charset="0"/>
            </a:endParaRPr>
          </a:p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3.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Giới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thiệu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,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nhận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xét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và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nêu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được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cảm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nhận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về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sản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phẩm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của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mình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với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người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thân.</a:t>
            </a:r>
            <a:endParaRPr lang="en-US" sz="3200" b="1" dirty="0">
              <a:solidFill>
                <a:srgbClr val="0070C0"/>
              </a:solidFill>
              <a:latin typeface="UTM Marlboro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59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673766" y="96253"/>
            <a:ext cx="108476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 ĐỘNG 1: KHÁM PHÁ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02392D9-47BB-4251-B1FC-6080EAEE0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597" y="3824507"/>
            <a:ext cx="4734018" cy="278406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321929A-1F72-4671-A929-63C3FCD88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6622" y="3764480"/>
            <a:ext cx="4499781" cy="2904121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30735ADB-3005-4E85-A7CD-A3921E0334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6621" y="681028"/>
            <a:ext cx="4499781" cy="2784066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45CFB72-ACC9-432E-AB94-D773074BFBF5}"/>
              </a:ext>
            </a:extLst>
          </p:cNvPr>
          <p:cNvSpPr txBox="1"/>
          <p:nvPr/>
        </p:nvSpPr>
        <p:spPr>
          <a:xfrm>
            <a:off x="992146" y="777281"/>
            <a:ext cx="1341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</a:rPr>
              <a:t>1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72AF6C52-F130-4941-8933-A0386799BAC9}"/>
              </a:ext>
            </a:extLst>
          </p:cNvPr>
          <p:cNvSpPr txBox="1"/>
          <p:nvPr/>
        </p:nvSpPr>
        <p:spPr>
          <a:xfrm>
            <a:off x="6853187" y="681028"/>
            <a:ext cx="933651" cy="73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</a:rPr>
              <a:t>2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C155D43-1E36-41BD-A14F-AD608BE8B047}"/>
              </a:ext>
            </a:extLst>
          </p:cNvPr>
          <p:cNvSpPr txBox="1"/>
          <p:nvPr/>
        </p:nvSpPr>
        <p:spPr>
          <a:xfrm>
            <a:off x="955597" y="3869355"/>
            <a:ext cx="775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</a:rPr>
              <a:t>3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CB8EBBD-BEC7-4A19-A779-FD1E32F7F5C5}"/>
              </a:ext>
            </a:extLst>
          </p:cNvPr>
          <p:cNvSpPr txBox="1"/>
          <p:nvPr/>
        </p:nvSpPr>
        <p:spPr>
          <a:xfrm>
            <a:off x="6853187" y="5948413"/>
            <a:ext cx="1086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4</a:t>
            </a:r>
            <a:endParaRPr lang="en-US" sz="4000" b="1" dirty="0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E0D1E662-8208-40B3-AA92-0F33426CD5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146" y="669342"/>
            <a:ext cx="4734018" cy="290573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F7CE999-73FC-498E-A1F4-1B1E03ED47F7}"/>
              </a:ext>
            </a:extLst>
          </p:cNvPr>
          <p:cNvSpPr txBox="1"/>
          <p:nvPr/>
        </p:nvSpPr>
        <p:spPr>
          <a:xfrm>
            <a:off x="1072056" y="872359"/>
            <a:ext cx="472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</a:rPr>
              <a:t>1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9">
            <a:extLst>
              <a:ext uri="{FF2B5EF4-FFF2-40B4-BE49-F238E27FC236}">
                <a16:creationId xmlns:a16="http://schemas.microsoft.com/office/drawing/2014/main" id="{1A0A8422-E56C-4FF2-A3DD-C3F36126C682}"/>
              </a:ext>
            </a:extLst>
          </p:cNvPr>
          <p:cNvSpPr/>
          <p:nvPr/>
        </p:nvSpPr>
        <p:spPr>
          <a:xfrm>
            <a:off x="288758" y="96253"/>
            <a:ext cx="115599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2: KIẾN TẠO KIẾN THỨC KĨ NĂNG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38CBE5B-C1D9-4518-8EA5-9094A3649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730" y="871902"/>
            <a:ext cx="4319388" cy="335681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13D5D99-CE3C-4594-AD16-110B52D49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336" y="871902"/>
            <a:ext cx="1514949" cy="15714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0C3B47CF-A021-4041-A986-8EE8CCBAD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804" y="2451255"/>
            <a:ext cx="1514949" cy="178538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D0C11B32-0F5A-44A7-8EF8-00492479F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5825" y="883130"/>
            <a:ext cx="1532446" cy="1577384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DDAED1E-958F-4166-A121-A2A335ECF7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7106" y="2443327"/>
            <a:ext cx="1511166" cy="1827688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E51E448F-0F18-4F97-A143-68B13841B0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865" y="871902"/>
            <a:ext cx="2221126" cy="3377297"/>
          </a:xfrm>
          <a:prstGeom prst="rect">
            <a:avLst/>
          </a:prstGeom>
        </p:spPr>
      </p:pic>
      <p:sp>
        <p:nvSpPr>
          <p:cNvPr id="16" name="Rectangle 18">
            <a:extLst>
              <a:ext uri="{FF2B5EF4-FFF2-40B4-BE49-F238E27FC236}">
                <a16:creationId xmlns:a16="http://schemas.microsoft.com/office/drawing/2014/main" id="{E192507B-D8EB-4C8B-918B-E9B3BFF583C1}"/>
              </a:ext>
            </a:extLst>
          </p:cNvPr>
          <p:cNvSpPr/>
          <p:nvPr/>
        </p:nvSpPr>
        <p:spPr>
          <a:xfrm>
            <a:off x="533864" y="4858612"/>
            <a:ext cx="22211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vi-VN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vi-V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vi-V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vi-V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vi-V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vi-VN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vi-V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minh, chân, tay.</a:t>
            </a: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C5CA0C93-5DB7-4CAD-80DF-5FB0ADBCBA26}"/>
              </a:ext>
            </a:extLst>
          </p:cNvPr>
          <p:cNvSpPr/>
          <p:nvPr/>
        </p:nvSpPr>
        <p:spPr>
          <a:xfrm>
            <a:off x="7295950" y="4783756"/>
            <a:ext cx="4023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”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xuân”. </a:t>
            </a:r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D6847BDB-44E4-4ED0-800A-F183A803920B}"/>
              </a:ext>
            </a:extLst>
          </p:cNvPr>
          <p:cNvSpPr/>
          <p:nvPr/>
        </p:nvSpPr>
        <p:spPr>
          <a:xfrm>
            <a:off x="3467106" y="4858613"/>
            <a:ext cx="29826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thêm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cho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thêm sinh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945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5262A16-D926-44AD-9C21-CCF81D92B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2055" y="683394"/>
            <a:ext cx="8085222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vi-VN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br>
              <a:rPr lang="vi-VN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thỏi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thỏi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Đầu,mình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chân, tay...)</a:t>
            </a:r>
            <a:b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ặn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thêm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thêm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xuân”.</a:t>
            </a:r>
            <a:b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xuân” theo ý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760991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AFD0E2CF-6B09-4B04-AAA2-DD29C840E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90" y="1135117"/>
            <a:ext cx="5801710" cy="4740166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02BC4727-687C-4CFA-9D74-8286F39C8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841" y="1135117"/>
            <a:ext cx="5454869" cy="4740166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E774E1AD-C309-4B30-8693-B7616B0F4FB7}"/>
              </a:ext>
            </a:extLst>
          </p:cNvPr>
          <p:cNvSpPr/>
          <p:nvPr/>
        </p:nvSpPr>
        <p:spPr>
          <a:xfrm>
            <a:off x="760396" y="-105878"/>
            <a:ext cx="99332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tham </a:t>
            </a:r>
            <a:r>
              <a:rPr 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044D6E0-F0F3-428A-8EFC-879707F9193D}"/>
              </a:ext>
            </a:extLst>
          </p:cNvPr>
          <p:cNvSpPr txBox="1"/>
          <p:nvPr/>
        </p:nvSpPr>
        <p:spPr>
          <a:xfrm>
            <a:off x="420415" y="1250731"/>
            <a:ext cx="1167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1</a:t>
            </a:r>
            <a:endParaRPr lang="en-US" sz="4000" b="1" dirty="0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751311E-3BC6-4029-A2CC-B9BD703F4129}"/>
              </a:ext>
            </a:extLst>
          </p:cNvPr>
          <p:cNvSpPr txBox="1"/>
          <p:nvPr/>
        </p:nvSpPr>
        <p:spPr>
          <a:xfrm>
            <a:off x="6589987" y="1250731"/>
            <a:ext cx="1398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2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079461795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56AC98DB-FFFB-4851-977C-83CF94710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86" y="223359"/>
            <a:ext cx="4908884" cy="3058427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995E3E06-57F3-4B7E-866B-3A7EBB0EF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282" y="201087"/>
            <a:ext cx="4700337" cy="3058427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044D6E0-F0F3-428A-8EFC-879707F9193D}"/>
              </a:ext>
            </a:extLst>
          </p:cNvPr>
          <p:cNvSpPr txBox="1"/>
          <p:nvPr/>
        </p:nvSpPr>
        <p:spPr>
          <a:xfrm>
            <a:off x="1020278" y="2637322"/>
            <a:ext cx="567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3</a:t>
            </a:r>
            <a:endParaRPr lang="en-US" sz="4000" b="1" dirty="0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751311E-3BC6-4029-A2CC-B9BD703F4129}"/>
              </a:ext>
            </a:extLst>
          </p:cNvPr>
          <p:cNvSpPr txBox="1"/>
          <p:nvPr/>
        </p:nvSpPr>
        <p:spPr>
          <a:xfrm>
            <a:off x="6670533" y="2541069"/>
            <a:ext cx="1318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4</a:t>
            </a:r>
            <a:endParaRPr lang="en-US" sz="4000" b="1" dirty="0"/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F9BAA3A-8099-40DA-8BE3-49D8A61088A5}"/>
              </a:ext>
            </a:extLst>
          </p:cNvPr>
          <p:cNvSpPr txBox="1"/>
          <p:nvPr/>
        </p:nvSpPr>
        <p:spPr>
          <a:xfrm>
            <a:off x="7851228" y="5852270"/>
            <a:ext cx="757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3</a:t>
            </a:r>
            <a:endParaRPr lang="en-US" sz="4000" b="1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C672767-65E4-46AD-A300-35AEEFDEF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811" y="3576214"/>
            <a:ext cx="5026378" cy="32076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1896A55-46FC-4DCC-8A5F-09AA0DD7AD8A}"/>
              </a:ext>
            </a:extLst>
          </p:cNvPr>
          <p:cNvSpPr txBox="1"/>
          <p:nvPr/>
        </p:nvSpPr>
        <p:spPr>
          <a:xfrm>
            <a:off x="7988968" y="3850105"/>
            <a:ext cx="545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5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00020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9">
            <a:extLst>
              <a:ext uri="{FF2B5EF4-FFF2-40B4-BE49-F238E27FC236}">
                <a16:creationId xmlns:a16="http://schemas.microsoft.com/office/drawing/2014/main" id="{F874141E-6961-4778-B87F-727C5016D8D7}"/>
              </a:ext>
            </a:extLst>
          </p:cNvPr>
          <p:cNvSpPr/>
          <p:nvPr/>
        </p:nvSpPr>
        <p:spPr>
          <a:xfrm>
            <a:off x="1482292" y="606391"/>
            <a:ext cx="88552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3: LUYỆN TẬP SÁNG TẠO</a:t>
            </a:r>
          </a:p>
        </p:txBody>
      </p:sp>
      <p:sp>
        <p:nvSpPr>
          <p:cNvPr id="3" name="矩形 9">
            <a:extLst>
              <a:ext uri="{FF2B5EF4-FFF2-40B4-BE49-F238E27FC236}">
                <a16:creationId xmlns:a16="http://schemas.microsoft.com/office/drawing/2014/main" id="{E0DCBE78-287B-4A16-91E1-772CDBA83BEF}"/>
              </a:ext>
            </a:extLst>
          </p:cNvPr>
          <p:cNvSpPr/>
          <p:nvPr/>
        </p:nvSpPr>
        <p:spPr>
          <a:xfrm>
            <a:off x="1655545" y="1722922"/>
            <a:ext cx="8412480" cy="4215865"/>
          </a:xfrm>
          <a:prstGeom prst="rect">
            <a:avLst/>
          </a:prstGeom>
          <a:solidFill>
            <a:srgbClr val="F1C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" name="Rectangle 49">
            <a:extLst>
              <a:ext uri="{FF2B5EF4-FFF2-40B4-BE49-F238E27FC236}">
                <a16:creationId xmlns:a16="http://schemas.microsoft.com/office/drawing/2014/main" id="{3083DE2C-615F-4167-B0E0-F7040E730B66}"/>
              </a:ext>
            </a:extLst>
          </p:cNvPr>
          <p:cNvSpPr/>
          <p:nvPr/>
        </p:nvSpPr>
        <p:spPr>
          <a:xfrm>
            <a:off x="2021306" y="2435350"/>
            <a:ext cx="76617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xuân”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theo ý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0930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1.1|1|2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hỏi"/>
  <p:tag name="ISPRING_SLIDE_INDENT_LEVEL" val="0"/>
  <p:tag name="ISPRING_PRESENTER_ID" val="{E50AB77C-C2C7-4A5F-881A-DE1D5E77D56A}"/>
  <p:tag name="ISPRING_PLAYER_LAYOUT_TYPE" val="Full"/>
  <p:tag name="ISPRING_PLAYER_PLAYLIST_ID" val="fd1f58db408498346dbaa285d42f3b1274388506"/>
  <p:tag name="ISPRING_SLIDE_ID_2" val="{BDC7619D-CB9E-47E9-AD32-BD5F7F547D84}"/>
  <p:tag name="TIMING" val="|2.042|2.727|3.266|3.691"/>
  <p:tag name="GENSWF_ADVANCE_TIME" val="15.3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hỏi"/>
  <p:tag name="ISPRING_SLIDE_INDENT_LEVEL" val="0"/>
  <p:tag name="ISPRING_PRESENTER_ID" val="{E50AB77C-C2C7-4A5F-881A-DE1D5E77D56A}"/>
  <p:tag name="ISPRING_PLAYER_LAYOUT_TYPE" val="Full"/>
  <p:tag name="ISPRING_PLAYER_PLAYLIST_ID" val="fd1f58db408498346dbaa285d42f3b1274388506"/>
  <p:tag name="ISPRING_SLIDE_ID_2" val="{BDC7619D-CB9E-47E9-AD32-BD5F7F547D84}"/>
  <p:tag name="TIMING" val="|2.042|2.727|3.266|3.691"/>
  <p:tag name="GENSWF_ADVANCE_TIME" val="15.37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389</Words>
  <Application>Microsoft Office PowerPoint</Application>
  <PresentationFormat>Widescreen</PresentationFormat>
  <Paragraphs>45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UTM Edwardian</vt:lpstr>
      <vt:lpstr>UTM Gille Classic</vt:lpstr>
      <vt:lpstr>UTM Marlboro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Nhung Nguyễn</cp:lastModifiedBy>
  <cp:revision>83</cp:revision>
  <dcterms:created xsi:type="dcterms:W3CDTF">2021-12-25T01:57:38Z</dcterms:created>
  <dcterms:modified xsi:type="dcterms:W3CDTF">2022-12-26T08:27:57Z</dcterms:modified>
</cp:coreProperties>
</file>