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1" r:id="rId3"/>
    <p:sldId id="259" r:id="rId4"/>
    <p:sldId id="260" r:id="rId5"/>
    <p:sldId id="272" r:id="rId6"/>
    <p:sldId id="273" r:id="rId7"/>
    <p:sldId id="274" r:id="rId8"/>
    <p:sldId id="275" r:id="rId9"/>
    <p:sldId id="278" r:id="rId10"/>
    <p:sldId id="277" r:id="rId11"/>
    <p:sldId id="280" r:id="rId12"/>
    <p:sldId id="276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996" y="-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38:45.3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82 21,'-41'0,"20"-21,1 21,20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1:55.2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0 246,'21'-20,"-21"20</inkml:trace>
  <inkml:trace contextRef="#ctx0" brushRef="#br0" timeOffset="640">208 0,'41'41</inkml:trace>
  <inkml:trace contextRef="#ctx0" brushRef="#br0" timeOffset="5070">519 123,'-21'-20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6:08.9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2:11.6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21,'-21'0</inkml:trace>
  <inkml:trace contextRef="#ctx0" brushRef="#br0" timeOffset="78">21 21,'0'0,"0"-21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9:55.34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7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6.emf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9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18.emf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476500"/>
            <a:ext cx="525780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3600" b="1" kern="1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4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33CC"/>
              </a:solidFill>
              <a:latin typeface="Times New Roman"/>
              <a:cs typeface="Times New Roman"/>
            </a:endParaRP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98500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258470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447800" y="317501"/>
            <a:ext cx="6705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Phúc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Lợi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 </a:t>
            </a:r>
            <a:r>
              <a:rPr lang="en-US" sz="2400" b="1" smtClean="0">
                <a:solidFill>
                  <a:srgbClr val="FF0000"/>
                </a:solidFill>
              </a:rPr>
              <a:t>Viết các lệnh điều khiển rùa viết ra dòng chữ: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22479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CS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76500"/>
            <a:ext cx="37052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85800" y="28575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RT 90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800" y="3467100"/>
            <a:ext cx="5257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LABEL [Viet Nam que huong toi]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1790700"/>
            <a:ext cx="533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91" descr="3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362200" y="990600"/>
            <a:ext cx="16002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 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1104900"/>
          <a:ext cx="29718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359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181100"/>
            <a:ext cx="240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Vẽ đường đi của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Rùa thực hiện các lệnh sau: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5234940" y="49149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Nắm vững các lệnh cơ bản trong Logo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Xem lại các bài tập đã làm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Chuẩn bị bài cho tiết học sau: xem trước các bài tập 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CỦNG CỐ - DẶN DÒ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0" y="1331607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“HELLO”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3000" dirty="0">
              <a:solidFill>
                <a:srgbClr val="FF0000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2334280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 HELLO</a:t>
            </a:r>
            <a:endParaRPr lang="en-US" sz="2800"/>
          </a:p>
        </p:txBody>
      </p:sp>
      <p:sp>
        <p:nvSpPr>
          <p:cNvPr id="20" name="Rectangle 19"/>
          <p:cNvSpPr/>
          <p:nvPr/>
        </p:nvSpPr>
        <p:spPr>
          <a:xfrm>
            <a:off x="2895600" y="2395835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Label [HELLO]</a:t>
            </a:r>
            <a:endParaRPr lang="en-US" sz="2400"/>
          </a:p>
        </p:txBody>
      </p:sp>
      <p:sp>
        <p:nvSpPr>
          <p:cNvPr id="21" name="Rectangle 20"/>
          <p:cNvSpPr/>
          <p:nvPr/>
        </p:nvSpPr>
        <p:spPr>
          <a:xfrm>
            <a:off x="5943600" y="2395835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Label “HELLO”</a:t>
            </a:r>
            <a:endParaRPr lang="en-US" sz="240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85471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ÔN </a:t>
            </a:r>
            <a:r>
              <a:rPr lang="en-US" sz="2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BÀI </a:t>
            </a:r>
            <a:r>
              <a:rPr lang="en-US" sz="2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CŨ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0" y="3238500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logo,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2000" y="43815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Print</a:t>
            </a:r>
            <a:endParaRPr lang="en-US" sz="2800"/>
          </a:p>
        </p:txBody>
      </p:sp>
      <p:sp>
        <p:nvSpPr>
          <p:cNvPr id="38" name="Rectangle 37"/>
          <p:cNvSpPr/>
          <p:nvPr/>
        </p:nvSpPr>
        <p:spPr>
          <a:xfrm>
            <a:off x="3581400" y="43053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</a:t>
            </a:r>
            <a:endParaRPr lang="en-US" sz="2800"/>
          </a:p>
        </p:txBody>
      </p:sp>
      <p:sp>
        <p:nvSpPr>
          <p:cNvPr id="39" name="Rectangle 38"/>
          <p:cNvSpPr/>
          <p:nvPr/>
        </p:nvSpPr>
        <p:spPr>
          <a:xfrm>
            <a:off x="6324600" y="42291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Clean</a:t>
            </a:r>
            <a:endParaRPr lang="en-US" sz="2800"/>
          </a:p>
        </p:txBody>
      </p:sp>
      <p:pic>
        <p:nvPicPr>
          <p:cNvPr id="15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  <p:bldP spid="19" grpId="0"/>
      <p:bldP spid="20" grpId="0"/>
      <p:bldP spid="20" grpId="1"/>
      <p:bldP spid="21" grpId="0"/>
      <p:bldP spid="36" grpId="0"/>
      <p:bldP spid="37" grpId="0" build="allAtOnce"/>
      <p:bldP spid="37" grpId="1" build="allAtOnce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152400" y="14097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en-US" sz="3200" dirty="0">
              <a:solidFill>
                <a:srgbClr val="FF0000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190500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ÔN </a:t>
            </a:r>
            <a:r>
              <a:rPr lang="en-US" sz="2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BÀI </a:t>
            </a:r>
            <a:r>
              <a:rPr lang="en-US" sz="2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28900"/>
            <a:ext cx="429025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28600" y="3314700"/>
            <a:ext cx="48006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066552"/>
            <a:ext cx="533400" cy="32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32068" y="4953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kern="1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4: LUYỆN TẬP</a:t>
            </a:r>
            <a:endParaRPr lang="en-US" sz="3600" b="1" kern="1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1803155"/>
            <a:ext cx="4495800" cy="570177"/>
            <a:chOff x="2895600" y="84138"/>
            <a:chExt cx="4724400" cy="830262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39886"/>
              <a:ext cx="3962400" cy="726889"/>
              <a:chOff x="720" y="206"/>
              <a:chExt cx="4752" cy="539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37" y="20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 dirty="0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641355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Củng cố kiến thức về các lệnh cơ bản trong Logo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241555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Rèn luyện kỹ năng sử dụng các lệnh cơ bản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641355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60021" y="40005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BT 1.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lệnh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tắt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điều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khiển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rùa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hiện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81001" y="1181100"/>
          <a:ext cx="8534399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45"/>
                <a:gridCol w="3870354"/>
                <a:gridCol w="38100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TT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Hành</a:t>
                      </a:r>
                      <a:r>
                        <a:rPr lang="en-US" sz="1700" baseline="0" smtClean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Lệnh viết</a:t>
                      </a:r>
                      <a:r>
                        <a:rPr lang="en-US" sz="1700" baseline="0" smtClean="0"/>
                        <a:t> tắt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Tiến</a:t>
                      </a:r>
                      <a:r>
                        <a:rPr lang="en-US" sz="1700" baseline="0" smtClean="0"/>
                        <a:t> về trước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FD n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Lùi</a:t>
                      </a:r>
                      <a:r>
                        <a:rPr lang="en-US" sz="1700" baseline="0" smtClean="0"/>
                        <a:t> lại sau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3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phải</a:t>
                      </a:r>
                      <a:r>
                        <a:rPr lang="en-US" sz="1700" baseline="0" smtClean="0"/>
                        <a:t> k độ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4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trái</a:t>
                      </a:r>
                      <a:r>
                        <a:rPr lang="en-US" sz="1700" baseline="0" smtClean="0"/>
                        <a:t> k độ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5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Nhấc bút</a:t>
                      </a:r>
                      <a:r>
                        <a:rPr lang="en-US" sz="1700" baseline="0" smtClean="0"/>
                        <a:t> (Rùa không vẽ nữa)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Hạ bút</a:t>
                      </a:r>
                      <a:r>
                        <a:rPr lang="en-US" sz="1700" baseline="0" smtClean="0"/>
                        <a:t> (Rùa tiếp tục vẽ)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7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phát, xóa toàn bộ sân chơi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8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Xóa</a:t>
                      </a:r>
                      <a:r>
                        <a:rPr lang="en-US" sz="1700" baseline="0" smtClean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9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ẩn  mình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hiện hình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Thoát</a:t>
                      </a:r>
                      <a:r>
                        <a:rPr lang="en-US" sz="1700" baseline="0" smtClean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174274" y="1866900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BK 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174274" y="2247900"/>
            <a:ext cx="576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74274" y="2628900"/>
            <a:ext cx="55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LT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74274" y="29337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PU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174274" y="33147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74274" y="36195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74274" y="400050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Clean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250474" y="43053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250474" y="4686300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250474" y="499110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Home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50474" y="5345668"/>
            <a:ext cx="524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Bye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086600" y="1562100"/>
            <a:ext cx="0" cy="415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1104900"/>
            <a:ext cx="7086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3987536"/>
            <a:ext cx="1223963" cy="1117864"/>
          </a:xfrm>
          <a:prstGeom prst="rect">
            <a:avLst/>
          </a:prstGeom>
          <a:noFill/>
        </p:spPr>
      </p:pic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0" y="266700"/>
            <a:ext cx="7086600" cy="533135"/>
          </a:xfrm>
        </p:spPr>
        <p:txBody>
          <a:bodyPr/>
          <a:lstStyle/>
          <a:p>
            <a:r>
              <a:rPr lang="en-US" u="sng" smtClean="0">
                <a:solidFill>
                  <a:srgbClr val="FF0000"/>
                </a:solidFill>
              </a:rPr>
              <a:t>BT 2.</a:t>
            </a:r>
            <a:r>
              <a:rPr lang="en-US" smtClean="0">
                <a:solidFill>
                  <a:srgbClr val="FF0000"/>
                </a:solidFill>
              </a:rPr>
              <a:t> Chọn nét bút đậm mức 3, màu vẽ là màu đỏ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0" y="723900"/>
            <a:ext cx="4040188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2400" smtClean="0"/>
              <a:t> chọn nét bút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      Set -&gt; Pensize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nét vẽ mức 3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114800" y="723900"/>
            <a:ext cx="4041775" cy="3466836"/>
          </a:xfrm>
        </p:spPr>
        <p:txBody>
          <a:bodyPr/>
          <a:lstStyle/>
          <a:p>
            <a:r>
              <a:rPr lang="en-US" smtClean="0"/>
              <a:t>Chọn màu</a:t>
            </a:r>
          </a:p>
          <a:p>
            <a:pPr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rgbClr val="FF0000"/>
                </a:solidFill>
              </a:rPr>
              <a:t>Set -&gt; Pencolor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màu đỏ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62100"/>
            <a:ext cx="2209800" cy="152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390900"/>
            <a:ext cx="2700206" cy="18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apt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6709309" y="1028700"/>
            <a:ext cx="2434691" cy="1610067"/>
          </a:xfrm>
          <a:prstGeom prst="rect">
            <a:avLst/>
          </a:prstGeom>
        </p:spPr>
      </p:pic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7818" y="3314700"/>
            <a:ext cx="2896182" cy="17907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114800" y="800100"/>
            <a:ext cx="0" cy="430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7239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7239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91" descr="3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93354" y="0"/>
            <a:ext cx="912546" cy="10114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7" grpId="0" uiExpand="1" build="p"/>
      <p:bldP spid="1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3.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cạnh 80 bước.</a:t>
            </a:r>
          </a:p>
          <a:p>
            <a:pPr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0" y="2019300"/>
            <a:ext cx="2286000" cy="228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21717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16641" y="21717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16641" y="26289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26289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0767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30816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6641" y="30816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16641" y="35388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35388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17907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4400" y="1790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3788" y="2976563"/>
              <a:ext cx="30162" cy="7937"/>
            </p14:xfrm>
          </p:contentPart>
        </mc:Choice>
        <mc:Fallback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04340" y="2967183"/>
                <a:ext cx="49059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00425" y="1168400"/>
              <a:ext cx="187325" cy="88900"/>
            </p14:xfrm>
          </p:contentPart>
        </mc:Choice>
        <mc:Fallback>
          <p:pic>
            <p:nvPicPr>
              <p:cNvPr id="41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91059" y="1159042"/>
                <a:ext cx="206058" cy="10761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1" grpId="0" animBg="1"/>
      <p:bldP spid="22" grpId="0"/>
      <p:bldP spid="25" grpId="0"/>
      <p:bldP spid="26" grpId="0"/>
      <p:bldP spid="27" grpId="0"/>
      <p:bldP spid="28" grpId="0" animBg="1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104900"/>
            <a:ext cx="8534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4.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tam giác có chiều dài  cạnh 60 bước và góc 60 độ 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5943600" y="43815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905500" y="2514600"/>
            <a:ext cx="2286000" cy="1905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V="1">
            <a:off x="6096000" y="17907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flipV="1">
            <a:off x="5867400" y="2247900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7317800" flipV="1">
            <a:off x="7723404" y="3252195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4414526" flipV="1">
            <a:off x="5979956" y="4366238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564037">
            <a:off x="6287658" y="2105276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sp>
        <p:nvSpPr>
          <p:cNvPr id="20" name="Arc 19"/>
          <p:cNvSpPr/>
          <p:nvPr/>
        </p:nvSpPr>
        <p:spPr>
          <a:xfrm rot="17462709" flipV="1">
            <a:off x="5887545" y="2175621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001000" y="3467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2750251" flipV="1">
            <a:off x="7792545" y="3252735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9717753">
            <a:off x="7427333" y="3806883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4859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14859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09600" y="2247900"/>
            <a:ext cx="297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Cs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RT 120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DF 60 RT 120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 RT 120</a:t>
            </a:r>
          </a:p>
        </p:txBody>
      </p:sp>
      <p:pic>
        <p:nvPicPr>
          <p:cNvPr id="27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1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3250" y="4427538"/>
              <a:ext cx="1588" cy="7937"/>
            </p14:xfrm>
          </p:contentPart>
        </mc:Choice>
        <mc:Fallback>
          <p:pic>
            <p:nvPicPr>
              <p:cNvPr id="51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71962" y="4418158"/>
                <a:ext cx="84164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1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78538" y="4598988"/>
              <a:ext cx="7937" cy="7937"/>
            </p14:xfrm>
          </p:contentPart>
        </mc:Choice>
        <mc:Fallback>
          <p:pic>
            <p:nvPicPr>
              <p:cNvPr id="51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9158" y="4589608"/>
                <a:ext cx="26697" cy="2669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8" grpId="0" animBg="1"/>
      <p:bldP spid="13" grpId="0" animBg="1"/>
      <p:bldP spid="16" grpId="0" animBg="1"/>
      <p:bldP spid="17" grpId="0" animBg="1"/>
      <p:bldP spid="18" grpId="0" animBg="1"/>
      <p:bldP spid="19" grpId="0"/>
      <p:bldP spid="20" grpId="0" animBg="1"/>
      <p:bldP spid="24" grpId="0" animBg="1"/>
      <p:bldP spid="31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063735"/>
            <a:ext cx="1223963" cy="111786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019800" y="1409699"/>
            <a:ext cx="2667000" cy="2667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1943099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3009899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1181099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1181099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77200" y="1943099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53400" y="3009899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29400" y="3848099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3924299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6477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các nét đứt,biết cạnh hình có độ dài 80 bước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9412" y="1485899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CS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2324099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3238499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4000499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pic>
        <p:nvPicPr>
          <p:cNvPr id="3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15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95913" y="14170025"/>
              <a:ext cx="0" cy="0"/>
            </p14:xfrm>
          </p:contentPart>
        </mc:Choice>
        <mc:Fallback>
          <p:pic>
            <p:nvPicPr>
              <p:cNvPr id="215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795913" y="1417002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558</Words>
  <Application>Microsoft Office PowerPoint</Application>
  <PresentationFormat>On-screen Show (16:10)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Techsi.vn</cp:lastModifiedBy>
  <cp:revision>46</cp:revision>
  <dcterms:created xsi:type="dcterms:W3CDTF">2018-01-11T01:40:17Z</dcterms:created>
  <dcterms:modified xsi:type="dcterms:W3CDTF">2021-03-08T08:38:18Z</dcterms:modified>
</cp:coreProperties>
</file>