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83" r:id="rId2"/>
    <p:sldId id="282" r:id="rId3"/>
    <p:sldId id="289" r:id="rId4"/>
    <p:sldId id="312" r:id="rId5"/>
    <p:sldId id="313" r:id="rId6"/>
    <p:sldId id="285" r:id="rId7"/>
    <p:sldId id="284" r:id="rId8"/>
    <p:sldId id="286" r:id="rId9"/>
    <p:sldId id="311" r:id="rId10"/>
    <p:sldId id="314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华文细黑" panose="02010600040101010101" pitchFamily="2" charset="-122"/>
      <p:regular r:id="rId17"/>
    </p:embeddedFont>
    <p:embeddedFont>
      <p:font typeface="汉仪黑荔枝体简" panose="020B0604020202020204" charset="-122"/>
      <p:regular r:id="rId18"/>
    </p:embeddedFont>
    <p:embeddedFont>
      <p:font typeface="Yu Gothic UI Semibold" panose="020B0700000000000000" pitchFamily="34" charset="-128"/>
      <p:bold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010"/>
    <a:srgbClr val="EEAD1B"/>
    <a:srgbClr val="08ACB6"/>
    <a:srgbClr val="A1BF24"/>
    <a:srgbClr val="DF3427"/>
    <a:srgbClr val="F7D294"/>
    <a:srgbClr val="DBFBFD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8-03-17T00:26:19.6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8-03-17T00:26:19.6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8-03-17T00:26:19.6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8-03-17T00:26:19.6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8-03-17T00:26:19.6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9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Presentation1.pptx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265722" y="2371556"/>
            <a:ext cx="73003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 6: LUYỆN TẬP</a:t>
            </a:r>
            <a:endParaRPr lang="zh-CN" altLang="en-US" sz="3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321189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/>
        </p:nvSpPr>
        <p:spPr>
          <a:xfrm>
            <a:off x="5452267" y="4195017"/>
            <a:ext cx="33020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159" y="321069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: 圆角 10"/>
          <p:cNvSpPr/>
          <p:nvPr/>
        </p:nvSpPr>
        <p:spPr>
          <a:xfrm>
            <a:off x="5528467" y="4018835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528467" y="399907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279789" y="2416392"/>
            <a:ext cx="73003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 6: LUYỆN TẬP</a:t>
            </a:r>
            <a:endParaRPr lang="zh-CN" altLang="en-US" sz="3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321189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/>
        </p:nvSpPr>
        <p:spPr>
          <a:xfrm>
            <a:off x="5452267" y="4195017"/>
            <a:ext cx="33020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159" y="321069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: 圆角 10"/>
          <p:cNvSpPr/>
          <p:nvPr/>
        </p:nvSpPr>
        <p:spPr>
          <a:xfrm>
            <a:off x="5528467" y="4018835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528467" y="399907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90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3355" y="554335"/>
            <a:ext cx="29738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7" name="MH_Entry_1">
            <a:hlinkClick r:id="" action="ppaction://noaction"/>
            <a:extLst>
              <a:ext uri="{FF2B5EF4-FFF2-40B4-BE49-F238E27FC236}">
                <a16:creationId xmlns:a16="http://schemas.microsoft.com/office/drawing/2014/main" id="{6FB56987-FC50-4639-B87E-D2C400F24A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81175" y="1915908"/>
            <a:ext cx="10341738" cy="121829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kĩ năng sử dụng các câu lệnh trong logo;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  <a:extLst>
              <a:ext uri="{FF2B5EF4-FFF2-40B4-BE49-F238E27FC236}">
                <a16:creationId xmlns:a16="http://schemas.microsoft.com/office/drawing/2014/main" id="{5D535BF0-43B1-423C-96DA-0CA06FFF14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10774" y="3394180"/>
            <a:ext cx="10617103" cy="1139329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+mn-ea"/>
              </a:rPr>
              <a:t> </a:t>
            </a:r>
            <a:r>
              <a:rPr lang="vi-VN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đầu hình thành tư duy thuật toán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65E1A091-D3DD-4D9C-AA4C-04380B32D1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1175" y="1915908"/>
            <a:ext cx="1246497" cy="121534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MH_Number_2">
            <a:hlinkClick r:id="" action="ppaction://noaction"/>
            <a:extLst>
              <a:ext uri="{FF2B5EF4-FFF2-40B4-BE49-F238E27FC236}">
                <a16:creationId xmlns:a16="http://schemas.microsoft.com/office/drawing/2014/main" id="{AD0FA418-E446-4856-A286-62C5D3FAE7E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81175" y="3394180"/>
            <a:ext cx="1246496" cy="113932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2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473EC1DC-0D85-4521-BA52-71FCFB98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87" y="4241315"/>
            <a:ext cx="1401346" cy="2073350"/>
          </a:xfrm>
          <a:prstGeom prst="rect">
            <a:avLst/>
          </a:prstGeom>
        </p:spPr>
      </p:pic>
      <p:sp>
        <p:nvSpPr>
          <p:cNvPr id="11" name="Content Placeholder 46">
            <a:extLst>
              <a:ext uri="{FF2B5EF4-FFF2-40B4-BE49-F238E27FC236}">
                <a16:creationId xmlns:a16="http://schemas.microsoft.com/office/drawing/2014/main" id="{AD1997B4-5F8D-49E1-9760-E71DD1300980}"/>
              </a:ext>
            </a:extLst>
          </p:cNvPr>
          <p:cNvSpPr txBox="1">
            <a:spLocks/>
          </p:cNvSpPr>
          <p:nvPr/>
        </p:nvSpPr>
        <p:spPr>
          <a:xfrm>
            <a:off x="2064333" y="254485"/>
            <a:ext cx="8991600" cy="5158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rgbClr val="FF0000"/>
                </a:solidFill>
              </a:rPr>
              <a:t>BT 1.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lệnh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với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Rùa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DAC181-6AFA-45F9-AE0F-202FF430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57128"/>
              </p:ext>
            </p:extLst>
          </p:nvPr>
        </p:nvGraphicFramePr>
        <p:xfrm>
          <a:off x="6096000" y="815926"/>
          <a:ext cx="590374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7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Rùa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Quay phải</a:t>
                      </a:r>
                      <a:r>
                        <a:rPr lang="en-US" sz="2400" baseline="0"/>
                        <a:t> k độ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Nhấc</a:t>
                      </a:r>
                      <a:r>
                        <a:rPr lang="en-US" sz="2400" baseline="0"/>
                        <a:t> bút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 baseline="0"/>
                        <a:t>Lùi lại sau n bước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Tiến về</a:t>
                      </a:r>
                      <a:r>
                        <a:rPr lang="en-US" sz="2400" baseline="0"/>
                        <a:t> trước n bước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Quay trái</a:t>
                      </a:r>
                      <a:r>
                        <a:rPr lang="en-US" sz="2400" baseline="0"/>
                        <a:t> k độ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Xóa</a:t>
                      </a:r>
                      <a:r>
                        <a:rPr lang="en-US" sz="2400" baseline="0"/>
                        <a:t> màn hình, Rùa ở vị trí hiện tại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Hạ</a:t>
                      </a:r>
                      <a:r>
                        <a:rPr lang="en-US" sz="2400" baseline="0"/>
                        <a:t> bút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Về vị</a:t>
                      </a:r>
                      <a:r>
                        <a:rPr lang="en-US" sz="2400" baseline="0"/>
                        <a:t> trí xuất phát, xóa toàn bộ sân chơi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Về vị</a:t>
                      </a:r>
                      <a:r>
                        <a:rPr lang="en-US" sz="2400" baseline="0"/>
                        <a:t> trí xuất phát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Rùa</a:t>
                      </a:r>
                      <a:r>
                        <a:rPr lang="en-US" sz="2400" baseline="0"/>
                        <a:t> hiện hình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/>
                        <a:t>Thoát</a:t>
                      </a:r>
                      <a:r>
                        <a:rPr lang="en-US" sz="2400" baseline="0"/>
                        <a:t> khỏi chương trình Logo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748">
                <a:tc>
                  <a:txBody>
                    <a:bodyPr/>
                    <a:lstStyle/>
                    <a:p>
                      <a:r>
                        <a:rPr lang="en-US" sz="2400" dirty="0" err="1"/>
                        <a:t>Rùa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ẩn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mình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F1DA2C-F465-401A-BF5F-1802ADC2B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38569"/>
              </p:ext>
            </p:extLst>
          </p:nvPr>
        </p:nvGraphicFramePr>
        <p:xfrm>
          <a:off x="1877399" y="815926"/>
          <a:ext cx="2202767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0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Lệnh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1. FD 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2. BK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3. RT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4. LT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 dirty="0"/>
                        <a:t>5. 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6. 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7. 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8. Clean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9.</a:t>
                      </a:r>
                      <a:r>
                        <a:rPr lang="en-US" sz="2400" baseline="0"/>
                        <a:t> HT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10. 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/>
                        <a:t>11.Home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2400" dirty="0"/>
                        <a:t>12.Bye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BCD91E-058E-483E-80FD-D39C91108314}"/>
              </a:ext>
            </a:extLst>
          </p:cNvPr>
          <p:cNvCxnSpPr/>
          <p:nvPr/>
        </p:nvCxnSpPr>
        <p:spPr>
          <a:xfrm>
            <a:off x="4080166" y="1519311"/>
            <a:ext cx="2015834" cy="13645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12A484-169E-42B6-BA17-5D13E7F66DA4}"/>
              </a:ext>
            </a:extLst>
          </p:cNvPr>
          <p:cNvCxnSpPr>
            <a:cxnSpLocks/>
          </p:cNvCxnSpPr>
          <p:nvPr/>
        </p:nvCxnSpPr>
        <p:spPr>
          <a:xfrm>
            <a:off x="4080166" y="1934402"/>
            <a:ext cx="2015834" cy="485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591F63-39D2-40B7-97B8-3A577E088E72}"/>
              </a:ext>
            </a:extLst>
          </p:cNvPr>
          <p:cNvCxnSpPr>
            <a:cxnSpLocks/>
          </p:cNvCxnSpPr>
          <p:nvPr/>
        </p:nvCxnSpPr>
        <p:spPr>
          <a:xfrm flipV="1">
            <a:off x="4080166" y="1519311"/>
            <a:ext cx="2015834" cy="8859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1AA1BA-5D2B-45BA-9B67-9B3DC1F01276}"/>
              </a:ext>
            </a:extLst>
          </p:cNvPr>
          <p:cNvCxnSpPr>
            <a:cxnSpLocks/>
          </p:cNvCxnSpPr>
          <p:nvPr/>
        </p:nvCxnSpPr>
        <p:spPr>
          <a:xfrm>
            <a:off x="4080166" y="2855580"/>
            <a:ext cx="2015834" cy="443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CA5C9D-7C5B-4548-88A4-E92E888AE50A}"/>
              </a:ext>
            </a:extLst>
          </p:cNvPr>
          <p:cNvCxnSpPr>
            <a:cxnSpLocks/>
          </p:cNvCxnSpPr>
          <p:nvPr/>
        </p:nvCxnSpPr>
        <p:spPr>
          <a:xfrm flipV="1">
            <a:off x="4080166" y="1934402"/>
            <a:ext cx="2015834" cy="13854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8199AD-39FE-4463-A39B-1AAEE2AE7780}"/>
              </a:ext>
            </a:extLst>
          </p:cNvPr>
          <p:cNvCxnSpPr>
            <a:cxnSpLocks/>
          </p:cNvCxnSpPr>
          <p:nvPr/>
        </p:nvCxnSpPr>
        <p:spPr>
          <a:xfrm>
            <a:off x="4080166" y="3772452"/>
            <a:ext cx="2015834" cy="5313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89C0AD-E6F8-4F6B-9883-73D418E33079}"/>
              </a:ext>
            </a:extLst>
          </p:cNvPr>
          <p:cNvCxnSpPr>
            <a:cxnSpLocks/>
          </p:cNvCxnSpPr>
          <p:nvPr/>
        </p:nvCxnSpPr>
        <p:spPr>
          <a:xfrm>
            <a:off x="4080166" y="4317704"/>
            <a:ext cx="2015834" cy="4387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EDA84A-DBAB-4401-93BF-1C885748E7DC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080166" y="3787726"/>
            <a:ext cx="2015834" cy="961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C2BC1E-3E25-47B1-8358-5E503AFF4990}"/>
              </a:ext>
            </a:extLst>
          </p:cNvPr>
          <p:cNvCxnSpPr/>
          <p:nvPr/>
        </p:nvCxnSpPr>
        <p:spPr>
          <a:xfrm>
            <a:off x="4080166" y="5164342"/>
            <a:ext cx="2015834" cy="13645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BFD010-7682-4700-A6C2-AB9EFAC4E00B}"/>
              </a:ext>
            </a:extLst>
          </p:cNvPr>
          <p:cNvCxnSpPr>
            <a:cxnSpLocks/>
          </p:cNvCxnSpPr>
          <p:nvPr/>
        </p:nvCxnSpPr>
        <p:spPr>
          <a:xfrm>
            <a:off x="4069347" y="5621279"/>
            <a:ext cx="2026652" cy="609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810C9D-1D30-45D6-9EA7-74D4A56E6396}"/>
              </a:ext>
            </a:extLst>
          </p:cNvPr>
          <p:cNvCxnSpPr>
            <a:cxnSpLocks/>
          </p:cNvCxnSpPr>
          <p:nvPr/>
        </p:nvCxnSpPr>
        <p:spPr>
          <a:xfrm flipV="1">
            <a:off x="4069346" y="5213374"/>
            <a:ext cx="2026653" cy="874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65C166-3C11-4BA9-99E6-839C4DEE710D}"/>
              </a:ext>
            </a:extLst>
          </p:cNvPr>
          <p:cNvCxnSpPr>
            <a:cxnSpLocks/>
          </p:cNvCxnSpPr>
          <p:nvPr/>
        </p:nvCxnSpPr>
        <p:spPr>
          <a:xfrm flipV="1">
            <a:off x="4080166" y="6087666"/>
            <a:ext cx="2015833" cy="441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88" name="Picture 92" descr="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" y="5516563"/>
            <a:ext cx="1468756" cy="1341437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52867" y="2370138"/>
            <a:ext cx="4848226" cy="639762"/>
          </a:xfrm>
        </p:spPr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lặp</a:t>
            </a:r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sz="half" idx="2"/>
          </p:nvPr>
        </p:nvSpPr>
        <p:spPr>
          <a:xfrm>
            <a:off x="879525" y="2954302"/>
            <a:ext cx="5120640" cy="192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100 rt 90 </a:t>
            </a: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200 rt 90</a:t>
            </a:r>
          </a:p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100 rt 90 </a:t>
            </a: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200 rt 90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883921" y="3977641"/>
            <a:ext cx="4850130" cy="639762"/>
          </a:xfrm>
        </p:spPr>
        <p:txBody>
          <a:bodyPr/>
          <a:lstStyle/>
          <a:p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lặp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952867" y="4709160"/>
            <a:ext cx="6240413" cy="146304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Repeat 2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100 rt 90 </a:t>
            </a: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200 rt 90]</a:t>
            </a:r>
          </a:p>
          <a:p>
            <a:endParaRPr lang="en-US" dirty="0"/>
          </a:p>
        </p:txBody>
      </p:sp>
      <p:pic>
        <p:nvPicPr>
          <p:cNvPr id="23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4719" y="65127"/>
            <a:ext cx="1097281" cy="96012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010400" y="2240280"/>
            <a:ext cx="4023360" cy="192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Isosceles Triangle 13"/>
          <p:cNvSpPr/>
          <p:nvPr/>
        </p:nvSpPr>
        <p:spPr>
          <a:xfrm>
            <a:off x="6827520" y="3977640"/>
            <a:ext cx="365760" cy="1828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0020" y="3009900"/>
              <a:ext cx="9526" cy="1906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0494" y="2960344"/>
                <a:ext cx="28578" cy="101018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ontent Placeholder 46">
            <a:extLst>
              <a:ext uri="{FF2B5EF4-FFF2-40B4-BE49-F238E27FC236}">
                <a16:creationId xmlns:a16="http://schemas.microsoft.com/office/drawing/2014/main" id="{30C70117-C3FE-4624-BD9E-E82587A05748}"/>
              </a:ext>
            </a:extLst>
          </p:cNvPr>
          <p:cNvSpPr txBox="1">
            <a:spLocks/>
          </p:cNvSpPr>
          <p:nvPr/>
        </p:nvSpPr>
        <p:spPr>
          <a:xfrm>
            <a:off x="1819276" y="254485"/>
            <a:ext cx="9763126" cy="515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rgbClr val="002060"/>
                </a:solidFill>
              </a:rPr>
              <a:t>BT </a:t>
            </a:r>
            <a:r>
              <a:rPr lang="vi-VN" b="1" u="sng" dirty="0">
                <a:solidFill>
                  <a:srgbClr val="002060"/>
                </a:solidFill>
              </a:rPr>
              <a:t>2</a:t>
            </a:r>
            <a:r>
              <a:rPr lang="en-US" b="1" u="sng" dirty="0">
                <a:solidFill>
                  <a:srgbClr val="002060"/>
                </a:solidFill>
              </a:rPr>
              <a:t>.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vi-VN" b="1" dirty="0">
                <a:solidFill>
                  <a:srgbClr val="002060"/>
                </a:solidFill>
              </a:rPr>
              <a:t>Viết các lệnh để Rùa vẽ các hình tương tự theo mẫu bằng hai cách:</a:t>
            </a:r>
          </a:p>
          <a:p>
            <a:pPr>
              <a:buFont typeface="Arial" panose="020B0604020202020204" pitchFamily="34" charset="0"/>
              <a:buNone/>
            </a:pPr>
            <a:r>
              <a:rPr lang="vi-VN" b="1" dirty="0">
                <a:solidFill>
                  <a:srgbClr val="002060"/>
                </a:solidFill>
              </a:rPr>
              <a:t>a, Không dùng câu lệnh lặp;</a:t>
            </a:r>
          </a:p>
          <a:p>
            <a:pPr>
              <a:buFont typeface="Arial" panose="020B0604020202020204" pitchFamily="34" charset="0"/>
              <a:buNone/>
            </a:pPr>
            <a:r>
              <a:rPr lang="vi-VN" b="1" dirty="0">
                <a:solidFill>
                  <a:srgbClr val="002060"/>
                </a:solidFill>
              </a:rPr>
              <a:t>b, Dùng câu lệnh lặp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A093B-C313-4139-AE0B-32148D31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6758EFDA-8981-40AC-B66B-E825BD891D0C}"/>
              </a:ext>
            </a:extLst>
          </p:cNvPr>
          <p:cNvSpPr txBox="1">
            <a:spLocks/>
          </p:cNvSpPr>
          <p:nvPr/>
        </p:nvSpPr>
        <p:spPr>
          <a:xfrm>
            <a:off x="8445304" y="4369753"/>
            <a:ext cx="1556825" cy="4953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b="1" dirty="0">
                <a:solidFill>
                  <a:srgbClr val="FF0000"/>
                </a:solidFill>
              </a:rPr>
              <a:t>Mẫu 1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41EDA-1F33-40B8-BBFB-9C1AEAF54D20}"/>
              </a:ext>
            </a:extLst>
          </p:cNvPr>
          <p:cNvSpPr txBox="1"/>
          <p:nvPr/>
        </p:nvSpPr>
        <p:spPr>
          <a:xfrm>
            <a:off x="6252943" y="3009900"/>
            <a:ext cx="89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100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9E0FBD-35C9-4C1C-BFAC-3473469F2CED}"/>
              </a:ext>
            </a:extLst>
          </p:cNvPr>
          <p:cNvSpPr txBox="1"/>
          <p:nvPr/>
        </p:nvSpPr>
        <p:spPr>
          <a:xfrm>
            <a:off x="8574184" y="1783597"/>
            <a:ext cx="89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200</a:t>
            </a:r>
            <a:endParaRPr lang="en-US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88" name="Picture 92" descr="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" y="5516563"/>
            <a:ext cx="1468756" cy="1341437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75360" y="1325881"/>
            <a:ext cx="4848226" cy="639762"/>
          </a:xfrm>
        </p:spPr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lặp</a:t>
            </a:r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sz="half" idx="2"/>
          </p:nvPr>
        </p:nvSpPr>
        <p:spPr>
          <a:xfrm>
            <a:off x="1066800" y="1965960"/>
            <a:ext cx="5120640" cy="2103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>
                <a:solidFill>
                  <a:srgbClr val="FF0000"/>
                </a:solidFill>
              </a:rPr>
              <a:t>Fd 90 rt 90 </a:t>
            </a: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</a:rPr>
              <a:t>Fd 90 rt 90</a:t>
            </a: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</a:rPr>
              <a:t>Fd 90 rt 90 </a:t>
            </a: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</a:rPr>
              <a:t>Fd 90 rt 90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973456" y="4183539"/>
            <a:ext cx="4850130" cy="639762"/>
          </a:xfrm>
        </p:spPr>
        <p:txBody>
          <a:bodyPr/>
          <a:lstStyle/>
          <a:p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lặp</a:t>
            </a:r>
            <a:endParaRPr lang="en-US" dirty="0"/>
          </a:p>
        </p:txBody>
      </p:sp>
      <p:pic>
        <p:nvPicPr>
          <p:cNvPr id="23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5121" y="0"/>
            <a:ext cx="1097281" cy="96012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650480" y="2240280"/>
            <a:ext cx="2743200" cy="2743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Content Placeholder 46"/>
          <p:cNvSpPr>
            <a:spLocks noGrp="1"/>
          </p:cNvSpPr>
          <p:nvPr>
            <p:ph sz="half" idx="2"/>
          </p:nvPr>
        </p:nvSpPr>
        <p:spPr>
          <a:xfrm>
            <a:off x="973456" y="4983480"/>
            <a:ext cx="5120640" cy="192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Repeat 4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90 rt 90]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7467600" y="4800600"/>
            <a:ext cx="365760" cy="1828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0020" y="3009900"/>
              <a:ext cx="9526" cy="1906"/>
            </p14:xfrm>
          </p:contentPart>
        </mc:Choice>
        <mc:Fallback xmlns="">
          <p:pic>
            <p:nvPicPr>
              <p:cNvPr id="25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0494" y="2960344"/>
                <a:ext cx="28578" cy="101018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9AE857A-06EF-4EE2-A892-1BA8BD5DA9C1}"/>
              </a:ext>
            </a:extLst>
          </p:cNvPr>
          <p:cNvSpPr txBox="1"/>
          <p:nvPr/>
        </p:nvSpPr>
        <p:spPr>
          <a:xfrm>
            <a:off x="7111145" y="3377496"/>
            <a:ext cx="89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90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211020-A8E0-487D-9F16-DA26785CDFDA}"/>
              </a:ext>
            </a:extLst>
          </p:cNvPr>
          <p:cNvSpPr txBox="1"/>
          <p:nvPr/>
        </p:nvSpPr>
        <p:spPr>
          <a:xfrm>
            <a:off x="8796850" y="1778615"/>
            <a:ext cx="147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90</a:t>
            </a:r>
            <a:endParaRPr lang="en-US" sz="2400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81141AD4-A14F-4AC7-A396-107DAC97E154}"/>
              </a:ext>
            </a:extLst>
          </p:cNvPr>
          <p:cNvSpPr txBox="1">
            <a:spLocks/>
          </p:cNvSpPr>
          <p:nvPr/>
        </p:nvSpPr>
        <p:spPr>
          <a:xfrm>
            <a:off x="8562535" y="5197495"/>
            <a:ext cx="1556825" cy="4953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b="1" dirty="0">
                <a:solidFill>
                  <a:srgbClr val="FF0000"/>
                </a:solidFill>
              </a:rPr>
              <a:t>Mẫu 2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C6902-1E19-4414-83C6-8BC38C49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88" name="Picture 92" descr="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" y="5516563"/>
            <a:ext cx="1468756" cy="1341437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75360" y="1325881"/>
            <a:ext cx="4848226" cy="639762"/>
          </a:xfrm>
        </p:spPr>
        <p:txBody>
          <a:bodyPr/>
          <a:lstStyle/>
          <a:p>
            <a:r>
              <a:rPr lang="en-US"/>
              <a:t>Không dùng lệnh lặp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half" idx="2"/>
          </p:nvPr>
        </p:nvSpPr>
        <p:spPr>
          <a:xfrm>
            <a:off x="1066800" y="1965960"/>
            <a:ext cx="5120640" cy="192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150 </a:t>
            </a:r>
            <a:r>
              <a:rPr lang="en-US" b="1" dirty="0" err="1">
                <a:solidFill>
                  <a:srgbClr val="FF0000"/>
                </a:solidFill>
              </a:rPr>
              <a:t>lt</a:t>
            </a:r>
            <a:r>
              <a:rPr lang="en-US" b="1" dirty="0">
                <a:solidFill>
                  <a:srgbClr val="FF0000"/>
                </a:solidFill>
              </a:rPr>
              <a:t> 120</a:t>
            </a:r>
          </a:p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150 </a:t>
            </a:r>
            <a:r>
              <a:rPr lang="vi-VN" b="1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t 120</a:t>
            </a:r>
          </a:p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150 </a:t>
            </a:r>
            <a:r>
              <a:rPr lang="vi-VN" b="1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t 120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883921" y="3977641"/>
            <a:ext cx="4850130" cy="639762"/>
          </a:xfrm>
        </p:spPr>
        <p:txBody>
          <a:bodyPr/>
          <a:lstStyle/>
          <a:p>
            <a:r>
              <a:rPr lang="en-US"/>
              <a:t>Dùng lệnh lặp</a:t>
            </a:r>
          </a:p>
        </p:txBody>
      </p:sp>
      <p:pic>
        <p:nvPicPr>
          <p:cNvPr id="23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5121" y="0"/>
            <a:ext cx="1097281" cy="960120"/>
          </a:xfrm>
          <a:prstGeom prst="rect">
            <a:avLst/>
          </a:prstGeom>
          <a:noFill/>
        </p:spPr>
      </p:pic>
      <p:sp>
        <p:nvSpPr>
          <p:cNvPr id="14" name="Isosceles Triangle 13"/>
          <p:cNvSpPr/>
          <p:nvPr/>
        </p:nvSpPr>
        <p:spPr>
          <a:xfrm rot="16200000">
            <a:off x="7559040" y="2514600"/>
            <a:ext cx="2651760" cy="2286000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Content Placeholder 46"/>
          <p:cNvSpPr>
            <a:spLocks noGrp="1"/>
          </p:cNvSpPr>
          <p:nvPr>
            <p:ph sz="half" idx="2"/>
          </p:nvPr>
        </p:nvSpPr>
        <p:spPr>
          <a:xfrm>
            <a:off x="1158240" y="4526280"/>
            <a:ext cx="5120640" cy="192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Repeat 3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150 </a:t>
            </a:r>
            <a:r>
              <a:rPr lang="en-US" b="1" dirty="0" err="1">
                <a:solidFill>
                  <a:srgbClr val="FF0000"/>
                </a:solidFill>
              </a:rPr>
              <a:t>lt</a:t>
            </a:r>
            <a:r>
              <a:rPr lang="en-US" b="1" dirty="0">
                <a:solidFill>
                  <a:srgbClr val="FF0000"/>
                </a:solidFill>
              </a:rPr>
              <a:t> 120]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9845040" y="4800600"/>
            <a:ext cx="365760" cy="1828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0020" y="3009900"/>
              <a:ext cx="9526" cy="1906"/>
            </p14:xfrm>
          </p:contentPart>
        </mc:Choice>
        <mc:Fallback xmlns=""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0494" y="2960344"/>
                <a:ext cx="28578" cy="10101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7BB42E8-1F0B-43A9-BBB2-062A8E0AD532}"/>
              </a:ext>
            </a:extLst>
          </p:cNvPr>
          <p:cNvSpPr txBox="1"/>
          <p:nvPr/>
        </p:nvSpPr>
        <p:spPr>
          <a:xfrm rot="1777759">
            <a:off x="8304452" y="4403712"/>
            <a:ext cx="147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150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F3B50-228D-423E-9D1B-0FBC0F919350}"/>
              </a:ext>
            </a:extLst>
          </p:cNvPr>
          <p:cNvSpPr txBox="1"/>
          <p:nvPr/>
        </p:nvSpPr>
        <p:spPr>
          <a:xfrm rot="19866023">
            <a:off x="8350548" y="2420770"/>
            <a:ext cx="147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150</a:t>
            </a: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D99A07-DA37-4EB2-821E-BCB10323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88" name="Picture 92" descr="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" y="5516563"/>
            <a:ext cx="1468756" cy="1341437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75360" y="1325881"/>
            <a:ext cx="4848226" cy="639762"/>
          </a:xfrm>
        </p:spPr>
        <p:txBody>
          <a:bodyPr/>
          <a:lstStyle/>
          <a:p>
            <a:r>
              <a:rPr lang="en-US"/>
              <a:t>Không dùng lệnh lặp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half" idx="2"/>
          </p:nvPr>
        </p:nvSpPr>
        <p:spPr>
          <a:xfrm>
            <a:off x="1066800" y="1965960"/>
            <a:ext cx="5120640" cy="1920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>
                <a:solidFill>
                  <a:srgbClr val="FF0000"/>
                </a:solidFill>
              </a:rPr>
              <a:t>Rt 90 </a:t>
            </a: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</a:rPr>
              <a:t>Fd 100 lt 120</a:t>
            </a: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</a:rPr>
              <a:t>Fd 100 lt 120</a:t>
            </a:r>
          </a:p>
          <a:p>
            <a:pPr>
              <a:buNone/>
            </a:pPr>
            <a:r>
              <a:rPr lang="en-US" b="1">
                <a:solidFill>
                  <a:srgbClr val="FF0000"/>
                </a:solidFill>
              </a:rPr>
              <a:t>Fd 100 lt 120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883921" y="3977641"/>
            <a:ext cx="4850130" cy="639762"/>
          </a:xfrm>
        </p:spPr>
        <p:txBody>
          <a:bodyPr/>
          <a:lstStyle/>
          <a:p>
            <a:r>
              <a:rPr lang="en-US"/>
              <a:t>Dùng lệnh lặp</a:t>
            </a:r>
          </a:p>
        </p:txBody>
      </p:sp>
      <p:pic>
        <p:nvPicPr>
          <p:cNvPr id="23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5121" y="0"/>
            <a:ext cx="1097281" cy="960120"/>
          </a:xfrm>
          <a:prstGeom prst="rect">
            <a:avLst/>
          </a:prstGeom>
          <a:noFill/>
        </p:spPr>
      </p:pic>
      <p:sp>
        <p:nvSpPr>
          <p:cNvPr id="14" name="Isosceles Triangle 13"/>
          <p:cNvSpPr/>
          <p:nvPr/>
        </p:nvSpPr>
        <p:spPr>
          <a:xfrm>
            <a:off x="7650480" y="2514600"/>
            <a:ext cx="2377440" cy="2011680"/>
          </a:xfrm>
          <a:prstGeom prst="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15" name="Isosceles Triangle 14"/>
          <p:cNvSpPr/>
          <p:nvPr/>
        </p:nvSpPr>
        <p:spPr>
          <a:xfrm>
            <a:off x="7467600" y="4343400"/>
            <a:ext cx="365760" cy="1828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Content Placeholder 46"/>
          <p:cNvSpPr>
            <a:spLocks noGrp="1"/>
          </p:cNvSpPr>
          <p:nvPr>
            <p:ph sz="half" idx="2"/>
          </p:nvPr>
        </p:nvSpPr>
        <p:spPr>
          <a:xfrm>
            <a:off x="1158240" y="4617720"/>
            <a:ext cx="5120640" cy="192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Rt 90 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Repeat 3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b="1" dirty="0">
                <a:solidFill>
                  <a:srgbClr val="FF0000"/>
                </a:solidFill>
              </a:rPr>
              <a:t> 100 </a:t>
            </a:r>
            <a:r>
              <a:rPr lang="en-US" b="1" dirty="0" err="1">
                <a:solidFill>
                  <a:srgbClr val="FF0000"/>
                </a:solidFill>
              </a:rPr>
              <a:t>lt</a:t>
            </a:r>
            <a:r>
              <a:rPr lang="en-US" b="1" dirty="0">
                <a:solidFill>
                  <a:srgbClr val="FF0000"/>
                </a:solidFill>
              </a:rPr>
              <a:t> 120]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0020" y="3009900"/>
              <a:ext cx="9526" cy="1906"/>
            </p14:xfrm>
          </p:contentPart>
        </mc:Choice>
        <mc:Fallback xmlns=""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0494" y="2960344"/>
                <a:ext cx="28578" cy="10101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33555B4-CE44-4922-80F8-9DBAC9C0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DF754-7F61-458A-A1D2-B5F1990651C5}"/>
              </a:ext>
            </a:extLst>
          </p:cNvPr>
          <p:cNvSpPr txBox="1"/>
          <p:nvPr/>
        </p:nvSpPr>
        <p:spPr>
          <a:xfrm rot="18023879">
            <a:off x="7676871" y="31974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100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A132D-5D5F-43C4-8177-18F3B8D34A58}"/>
              </a:ext>
            </a:extLst>
          </p:cNvPr>
          <p:cNvSpPr txBox="1"/>
          <p:nvPr/>
        </p:nvSpPr>
        <p:spPr>
          <a:xfrm rot="3604821">
            <a:off x="9303856" y="31976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100</a:t>
            </a:r>
            <a:endParaRPr lang="en-US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88" name="Picture 92" descr="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" y="5516563"/>
            <a:ext cx="1468756" cy="1341437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19276" y="287254"/>
            <a:ext cx="9130079" cy="366078"/>
          </a:xfrm>
        </p:spPr>
        <p:txBody>
          <a:bodyPr>
            <a:noAutofit/>
          </a:bodyPr>
          <a:lstStyle/>
          <a:p>
            <a:pPr algn="just"/>
            <a:r>
              <a:rPr lang="en-US" sz="2880" b="1" u="sng" dirty="0">
                <a:solidFill>
                  <a:srgbClr val="FF0000"/>
                </a:solidFill>
              </a:rPr>
              <a:t>BT 3.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Điều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khiển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Rùa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vẽ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hình</a:t>
            </a:r>
            <a:r>
              <a:rPr lang="vi-VN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có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số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bước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tương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ứng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vi-VN" sz="2880" b="1" dirty="0">
                <a:solidFill>
                  <a:srgbClr val="FF0000"/>
                </a:solidFill>
              </a:rPr>
              <a:t>như</a:t>
            </a:r>
            <a:r>
              <a:rPr lang="en-US" sz="2880" b="1" dirty="0">
                <a:solidFill>
                  <a:srgbClr val="FF0000"/>
                </a:solidFill>
              </a:rPr>
              <a:t> </a:t>
            </a:r>
            <a:r>
              <a:rPr lang="en-US" sz="2880" b="1" dirty="0" err="1">
                <a:solidFill>
                  <a:srgbClr val="FF0000"/>
                </a:solidFill>
              </a:rPr>
              <a:t>hình</a:t>
            </a:r>
            <a:endParaRPr lang="en-US" sz="2880" dirty="0"/>
          </a:p>
        </p:txBody>
      </p:sp>
      <p:pic>
        <p:nvPicPr>
          <p:cNvPr id="23" name="Picture 91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9355" y="52347"/>
            <a:ext cx="1097281" cy="960120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60" y="1593606"/>
            <a:ext cx="3749040" cy="329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7856732" y="2987357"/>
            <a:ext cx="4924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60" b="1">
                <a:solidFill>
                  <a:srgbClr val="FF0000"/>
                </a:solidFill>
              </a:rPr>
              <a:t>50</a:t>
            </a:r>
            <a:endParaRPr lang="en-US" sz="2160"/>
          </a:p>
        </p:txBody>
      </p:sp>
      <p:sp>
        <p:nvSpPr>
          <p:cNvPr id="22" name="Rectangle 21"/>
          <p:cNvSpPr/>
          <p:nvPr/>
        </p:nvSpPr>
        <p:spPr>
          <a:xfrm>
            <a:off x="8679692" y="2255837"/>
            <a:ext cx="4924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60" b="1">
                <a:solidFill>
                  <a:srgbClr val="FF0000"/>
                </a:solidFill>
              </a:rPr>
              <a:t>50</a:t>
            </a:r>
            <a:endParaRPr lang="en-US" sz="2160"/>
          </a:p>
        </p:txBody>
      </p:sp>
      <p:sp>
        <p:nvSpPr>
          <p:cNvPr id="28" name="Rectangle 27"/>
          <p:cNvSpPr/>
          <p:nvPr/>
        </p:nvSpPr>
        <p:spPr>
          <a:xfrm>
            <a:off x="9502652" y="1341437"/>
            <a:ext cx="4924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60" b="1">
                <a:solidFill>
                  <a:srgbClr val="FF0000"/>
                </a:solidFill>
              </a:rPr>
              <a:t>50</a:t>
            </a:r>
            <a:endParaRPr lang="en-US" sz="2160"/>
          </a:p>
        </p:txBody>
      </p:sp>
      <p:sp>
        <p:nvSpPr>
          <p:cNvPr id="32" name="Content Placeholder 46"/>
          <p:cNvSpPr>
            <a:spLocks noGrp="1"/>
          </p:cNvSpPr>
          <p:nvPr>
            <p:ph sz="half" idx="2"/>
          </p:nvPr>
        </p:nvSpPr>
        <p:spPr>
          <a:xfrm>
            <a:off x="975360" y="1783080"/>
            <a:ext cx="6858000" cy="3108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Fd 50 rt 90 fd 50 lt 90 fd 50 rt 90</a:t>
            </a:r>
          </a:p>
          <a:p>
            <a:pPr>
              <a:buNone/>
            </a:pPr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Fd 50 rt 90 fd 50 lt 90 fd 50 rt 90</a:t>
            </a:r>
          </a:p>
          <a:p>
            <a:pPr>
              <a:buNone/>
            </a:pPr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Fd 50 rt 90 fd 50 lt 90 fd 50 rt 90</a:t>
            </a:r>
          </a:p>
          <a:p>
            <a:pPr>
              <a:buNone/>
            </a:pPr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Fd 50 rt 90 fd 50 lt 90 fd 50 rt 90</a:t>
            </a:r>
          </a:p>
          <a:p>
            <a:pPr>
              <a:buNone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3" name="Content Placeholder 46"/>
          <p:cNvSpPr>
            <a:spLocks noGrp="1"/>
          </p:cNvSpPr>
          <p:nvPr>
            <p:ph sz="half" idx="2"/>
          </p:nvPr>
        </p:nvSpPr>
        <p:spPr>
          <a:xfrm>
            <a:off x="2166425" y="5272331"/>
            <a:ext cx="8234289" cy="82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Repeat 4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</a:rPr>
              <a:t> fd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50 rt 90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fd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50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lt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90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fd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50 rt 90]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6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3472" y="2385377"/>
              <a:ext cx="9526" cy="1906"/>
            </p14:xfrm>
          </p:contentPart>
        </mc:Choice>
        <mc:Fallback xmlns="">
          <p:pic>
            <p:nvPicPr>
              <p:cNvPr id="286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3946" y="2335821"/>
                <a:ext cx="28578" cy="1010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2D9F684-AEF8-4356-82AA-DA824BF4D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2708" y="-112543"/>
            <a:ext cx="11520677" cy="5739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D8F710-30CE-4411-BD6A-40080CCCF2CB}"/>
              </a:ext>
            </a:extLst>
          </p:cNvPr>
          <p:cNvSpPr/>
          <p:nvPr/>
        </p:nvSpPr>
        <p:spPr>
          <a:xfrm>
            <a:off x="6096000" y="769259"/>
            <a:ext cx="2869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Ghi nhớ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E7627E62-C449-475F-869A-EDC101E96F9F}"/>
              </a:ext>
            </a:extLst>
          </p:cNvPr>
          <p:cNvSpPr txBox="1"/>
          <p:nvPr/>
        </p:nvSpPr>
        <p:spPr>
          <a:xfrm>
            <a:off x="2264898" y="1919500"/>
            <a:ext cx="889078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lệnh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Penup</a:t>
            </a:r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Pendown</a:t>
            </a:r>
            <a:r>
              <a:rPr lang="vi-VN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vẽ liên tiếp hình trên một trang vẽ.</a:t>
            </a:r>
            <a:endParaRPr lang="en-US" altLang="zh-C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CA386EB6-8B85-4804-B51E-E77BBD9E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5" y="3542008"/>
            <a:ext cx="1799256" cy="26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8"/>
  <p:tag name="MH_SECTIONID" val="279,280,281,282,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445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华文细黑</vt:lpstr>
      <vt:lpstr>Yu Gothic UI Semibold</vt:lpstr>
      <vt:lpstr>汉仪黑荔枝体简</vt:lpstr>
      <vt:lpstr>Times New Roman</vt:lpstr>
      <vt:lpstr>微软雅黑</vt:lpstr>
      <vt:lpstr>Arial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BT 3. Điều khiển Rùa vẽ hình có số bước tương ứng như hình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88</cp:revision>
  <dcterms:created xsi:type="dcterms:W3CDTF">2017-06-13T00:50:55Z</dcterms:created>
  <dcterms:modified xsi:type="dcterms:W3CDTF">2021-05-09T08:40:12Z</dcterms:modified>
</cp:coreProperties>
</file>