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88" r:id="rId3"/>
    <p:sldId id="270" r:id="rId5"/>
    <p:sldId id="293" r:id="rId6"/>
    <p:sldId id="305" r:id="rId7"/>
    <p:sldId id="321" r:id="rId8"/>
    <p:sldId id="294" r:id="rId9"/>
    <p:sldId id="330" r:id="rId10"/>
    <p:sldId id="322" r:id="rId11"/>
    <p:sldId id="328" r:id="rId12"/>
    <p:sldId id="326" r:id="rId13"/>
    <p:sldId id="327" r:id="rId14"/>
    <p:sldId id="329" r:id="rId15"/>
    <p:sldId id="331" r:id="rId16"/>
    <p:sldId id="315" r:id="rId17"/>
    <p:sldId id="342" r:id="rId18"/>
    <p:sldId id="343" r:id="rId19"/>
    <p:sldId id="344" r:id="rId20"/>
    <p:sldId id="345" r:id="rId21"/>
    <p:sldId id="311" r:id="rId22"/>
    <p:sldId id="317" r:id="rId23"/>
    <p:sldId id="332" r:id="rId24"/>
    <p:sldId id="333" r:id="rId25"/>
    <p:sldId id="334" r:id="rId26"/>
    <p:sldId id="336" r:id="rId27"/>
    <p:sldId id="335" r:id="rId28"/>
    <p:sldId id="295" r:id="rId29"/>
    <p:sldId id="337" r:id="rId30"/>
    <p:sldId id="347" r:id="rId31"/>
    <p:sldId id="339" r:id="rId32"/>
    <p:sldId id="340" r:id="rId33"/>
    <p:sldId id="387" r:id="rId34"/>
  </p:sldIdLst>
  <p:sldSz cx="9906000" cy="6858000" type="A4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FFFF"/>
    <a:srgbClr val="E2E9B5"/>
    <a:srgbClr val="FFFF00"/>
    <a:srgbClr val="A3ECFB"/>
    <a:srgbClr val="FF66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/>
    <p:restoredTop sz="94660"/>
  </p:normalViewPr>
  <p:slideViewPr>
    <p:cSldViewPr showGuides="1">
      <p:cViewPr varScale="1">
        <p:scale>
          <a:sx n="69" d="100"/>
          <a:sy n="69" d="100"/>
        </p:scale>
        <p:origin x="-3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1426" tIns="45714" rIns="91426" bIns="45714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1426" tIns="45714" rIns="91426" bIns="45714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6" tIns="45714" rIns="91426" bIns="45714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6" tIns="45714" rIns="91426" bIns="45714" numCol="1" anchor="t" anchorCtr="0" compatLnSpc="1"/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6" tIns="45714" rIns="91426" bIns="45714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4805" indent="-34480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GIF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940"/>
            <a:ext cx="9144000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00717" y="1568406"/>
            <a:ext cx="6704330" cy="71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170940" y="2667000"/>
            <a:ext cx="756412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54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KHOA HỌC 5</a:t>
            </a:r>
            <a:endParaRPr lang="en-US" altLang="zh-CN" sz="54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54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Năng lượng mặt trời</a:t>
            </a:r>
            <a:endParaRPr lang="en-US" altLang="zh-CN" sz="54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893702" y="5522710"/>
            <a:ext cx="2118360" cy="3454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en-US" sz="180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180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7" name="Text Box 8"/>
          <p:cNvSpPr txBox="1"/>
          <p:nvPr/>
        </p:nvSpPr>
        <p:spPr>
          <a:xfrm>
            <a:off x="914400" y="18288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3" descr="images1425398_NA-L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524000"/>
            <a:ext cx="43434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3" descr="images790630_T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4497388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 Box 4"/>
          <p:cNvSpPr txBox="1"/>
          <p:nvPr/>
        </p:nvSpPr>
        <p:spPr>
          <a:xfrm>
            <a:off x="1600200" y="6172200"/>
            <a:ext cx="251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ƯA LŨ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1" name="Text Box 4"/>
          <p:cNvSpPr txBox="1"/>
          <p:nvPr/>
        </p:nvSpPr>
        <p:spPr>
          <a:xfrm>
            <a:off x="6172200" y="6096000"/>
            <a:ext cx="21351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BÃO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2" name="Picture 23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76200"/>
            <a:ext cx="19050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1" name="Text Box 8"/>
          <p:cNvSpPr txBox="1"/>
          <p:nvPr/>
        </p:nvSpPr>
        <p:spPr>
          <a:xfrm>
            <a:off x="914400" y="18288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2" name="Picture 9" descr="SUNFLOW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828800"/>
            <a:ext cx="39624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0" descr="SUMM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828800"/>
            <a:ext cx="40386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23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4800"/>
            <a:ext cx="16002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5" name="Text Box 8"/>
          <p:cNvSpPr txBox="1"/>
          <p:nvPr/>
        </p:nvSpPr>
        <p:spPr>
          <a:xfrm>
            <a:off x="914400" y="18288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6" name="Picture 9" descr="CO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295400"/>
            <a:ext cx="40386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1" descr="GO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95400"/>
            <a:ext cx="4038600" cy="480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23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12192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Text Box 8"/>
          <p:cNvSpPr txBox="1"/>
          <p:nvPr/>
        </p:nvSpPr>
        <p:spPr>
          <a:xfrm>
            <a:off x="838200" y="304800"/>
            <a:ext cx="815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HỎI THẢO LUẬN</a:t>
            </a:r>
            <a:endParaRPr lang="en-US" altLang="en-US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04800" y="1406525"/>
            <a:ext cx="9296400" cy="42322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</a:ln>
        </p:spPr>
        <p:txBody>
          <a:bodyPr>
            <a:spAutoFit/>
          </a:bodyPr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sz="31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ặt Trời cung cấp năng lượng cho Trái Đất ở những dạng n</a:t>
            </a: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 có vai trò gì đối với con người ?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 có vai trò gì đối với thời tiết v</a:t>
            </a: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khí hậu ?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 có vai trò gì đối với thực vật ?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 có vai trò gì đối với động vật ?</a:t>
            </a: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873" name="Text Box 9"/>
          <p:cNvSpPr txBox="1"/>
          <p:nvPr/>
        </p:nvSpPr>
        <p:spPr>
          <a:xfrm>
            <a:off x="533400" y="4175125"/>
            <a:ext cx="8839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cung cấp năng lượng cho Trái Đất ánh sáng v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nguồn nhiệt 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1879" name="Picture 23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533400"/>
            <a:ext cx="23622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5" name="Text Box 11"/>
          <p:cNvSpPr txBox="1"/>
          <p:nvPr/>
        </p:nvSpPr>
        <p:spPr>
          <a:xfrm>
            <a:off x="533400" y="2833688"/>
            <a:ext cx="8839200" cy="1036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Trời cung cấp năng lượng cho Trái Đất ở những dạng 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73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87" name="Text Box 8"/>
          <p:cNvSpPr txBox="1"/>
          <p:nvPr/>
        </p:nvSpPr>
        <p:spPr>
          <a:xfrm>
            <a:off x="914400" y="18288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8" name="Picture 23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-76200"/>
            <a:ext cx="16002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6" name="Text Box 9"/>
          <p:cNvSpPr txBox="1"/>
          <p:nvPr/>
        </p:nvSpPr>
        <p:spPr>
          <a:xfrm>
            <a:off x="3733800" y="1965325"/>
            <a:ext cx="6019800" cy="466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ăng lượng Mặt Trời có vai trò đối với con người: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Con người sử dụng năng lượng Mặt Trời để học tập, vui chơi, lao động. Năng lượng Mặt Trời giúp con người khoẻ mạnh.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Năng lượng Mặt Trời được con người dùng để chiếu sáng, sưởi ấm,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khô, đun nấu, phát điện,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27" name="Text Box 15"/>
          <p:cNvSpPr txBox="1"/>
          <p:nvPr/>
        </p:nvSpPr>
        <p:spPr>
          <a:xfrm>
            <a:off x="3733800" y="609600"/>
            <a:ext cx="6019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 có vai trò gì đối với con người? 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4530" name="Picture 18" descr="kh5tr083h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9663"/>
            <a:ext cx="3810000" cy="275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1" name="Picture 19" descr="kh5tr083h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3463"/>
            <a:ext cx="3733800" cy="2700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/>
      <p:bldP spid="645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1" name="Text Box 8"/>
          <p:cNvSpPr txBox="1"/>
          <p:nvPr/>
        </p:nvSpPr>
        <p:spPr>
          <a:xfrm>
            <a:off x="914400" y="18288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5545" name="Picture 3" descr="images1425398_NA-L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4038600"/>
            <a:ext cx="35814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6" name="Picture 3" descr="images790630_T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3581400" cy="239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79" name="Picture 23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0"/>
            <a:ext cx="12192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50" name="Text Box 14"/>
          <p:cNvSpPr txBox="1"/>
          <p:nvPr/>
        </p:nvSpPr>
        <p:spPr>
          <a:xfrm>
            <a:off x="4821238" y="2163763"/>
            <a:ext cx="4648200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 có vai trò đối với thời tiết v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khí hậu: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ánh nắng, có mưa, gió bão.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sự bốc hơi nước v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chuyển thể của nước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668838" y="400050"/>
            <a:ext cx="4800600" cy="1463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342900" indent="-342900" algn="just"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 có vai trò gì đối với thời tiết v</a:t>
            </a:r>
            <a:r>
              <a:rPr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khí hậu ?</a:t>
            </a:r>
            <a:endParaRPr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5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50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charRg st="61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50">
                                            <p:txEl>
                                              <p:charRg st="61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50">
                                            <p:txEl>
                                              <p:charRg st="61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charRg st="92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50">
                                            <p:txEl>
                                              <p:charRg st="92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50">
                                            <p:txEl>
                                              <p:charRg st="92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5" name="Text Box 8"/>
          <p:cNvSpPr txBox="1"/>
          <p:nvPr/>
        </p:nvSpPr>
        <p:spPr>
          <a:xfrm>
            <a:off x="914400" y="18288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6569" name="Picture 9" descr="SUNFLOW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3886200"/>
            <a:ext cx="2363788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70" name="Picture 10" descr="SUMM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79" name="Picture 23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12192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72" name="Text Box 12"/>
          <p:cNvSpPr txBox="1"/>
          <p:nvPr/>
        </p:nvSpPr>
        <p:spPr>
          <a:xfrm>
            <a:off x="3810000" y="1981200"/>
            <a:ext cx="5562600" cy="443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ăng lượng Mặt Trời có vai trò đối với thực vật: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vật cần năng lượng Mặt Trời để sống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bình thường.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Giúp cho thực vật quang hợp.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har char="-"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 cho thực vật trao đổi chất, trao đổi khí.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657600" y="457200"/>
            <a:ext cx="57150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342900" indent="-342900" algn="just"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 có vai trò gì đối với thực vật ?</a:t>
            </a:r>
            <a:endParaRPr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57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charRg st="4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572">
                                            <p:txEl>
                                              <p:charRg st="49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charRg st="11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6572">
                                            <p:txEl>
                                              <p:charRg st="119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>
                                            <p:txEl>
                                              <p:charRg st="149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6572">
                                            <p:txEl>
                                              <p:charRg st="149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/>
      <p:bldP spid="6657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59" name="Text Box 8"/>
          <p:cNvSpPr txBox="1"/>
          <p:nvPr/>
        </p:nvSpPr>
        <p:spPr>
          <a:xfrm>
            <a:off x="914400" y="18288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7593" name="Picture 9" descr="CO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4191000"/>
            <a:ext cx="2819400" cy="226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Picture 10" descr="GO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2819400" cy="240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79" name="Picture 23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88" y="0"/>
            <a:ext cx="1522412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4114800" y="1828800"/>
            <a:ext cx="5257800" cy="420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342900" indent="-342900" algn="just" eaLnBrk="1" hangingPunct="1">
              <a:spcBef>
                <a:spcPct val="5000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 có vai trò đối với động vật: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Động vật cần năng lượng mặt trời để sống khoẻ mạnh, thích nghi với môi trường sống 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Năng lượng Mặt Trời l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thức ăn trực tiếp hoặc gián tiếp của động vật .</a:t>
            </a:r>
            <a:endParaRPr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3962400" y="457200"/>
            <a:ext cx="54102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342900" indent="-342900" algn="just"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</a:t>
            </a:r>
            <a:r>
              <a:rPr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 có vai trò gì đối với động vật ?</a:t>
            </a:r>
            <a:endParaRPr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67596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charRg st="49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67596">
                                            <p:txEl>
                                              <p:charRg st="49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charRg st="136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67596">
                                            <p:txEl>
                                              <p:charRg st="136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/>
      <p:bldP spid="6759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2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21" name="TextBox 10"/>
          <p:cNvSpPr txBox="1"/>
          <p:nvPr/>
        </p:nvSpPr>
        <p:spPr>
          <a:xfrm>
            <a:off x="762000" y="3159125"/>
            <a:ext cx="8763000" cy="2098675"/>
          </a:xfrm>
          <a:prstGeom prst="rect">
            <a:avLst/>
          </a:prstGeom>
          <a:solidFill>
            <a:srgbClr val="A3ECFB"/>
          </a:solidFill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 eaLnBrk="1" hangingPunct="1"/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M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Trời sưởi ấm v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chiếu sáng muôn lo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giúp cho cây xanh tươi tốt, người v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vật khoẻ mạnh, cây xanh hấp thụ năng lượng mặt trời v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thức ăn trực tiếp hay gián tiếp của động vật .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Text Box 11"/>
          <p:cNvSpPr txBox="1"/>
          <p:nvPr/>
        </p:nvSpPr>
        <p:spPr>
          <a:xfrm>
            <a:off x="762000" y="1173163"/>
            <a:ext cx="8686800" cy="1036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 sao nói Mặt Trời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nguồn năng lượng chủ yếu của sự sống trên Trái Đất ?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5" name="Text Box 12"/>
          <p:cNvSpPr txBox="1"/>
          <p:nvPr/>
        </p:nvSpPr>
        <p:spPr>
          <a:xfrm>
            <a:off x="914400" y="20574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Text Box 13"/>
          <p:cNvSpPr txBox="1"/>
          <p:nvPr/>
        </p:nvSpPr>
        <p:spPr>
          <a:xfrm>
            <a:off x="457200" y="1143000"/>
            <a:ext cx="91440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một số ví dụ về các vật bị biến đổi nhờ có năng lượng?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nói tên một số nguồn cung cấp năng lượng cho hoạt động của con người, động vật, máy móc?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Text Box 18"/>
          <p:cNvSpPr txBox="1"/>
          <p:nvPr/>
        </p:nvSpPr>
        <p:spPr>
          <a:xfrm>
            <a:off x="914400" y="46482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7" name="Text Box 19"/>
          <p:cNvSpPr txBox="1"/>
          <p:nvPr/>
        </p:nvSpPr>
        <p:spPr>
          <a:xfrm>
            <a:off x="457200" y="3429000"/>
            <a:ext cx="91440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 không có mặt trời, gió sẽ ngừng thổi,Trái Đất trở nên lạnh giá, không có mưa, nước trên Trái Đất sẽ ngừng chảy, Trái Đất sẽ trở th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một 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tinh chết.</a:t>
            </a:r>
            <a:endParaRPr lang="en-US" altLang="en-US" sz="3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TextBox 6"/>
          <p:cNvSpPr txBox="1"/>
          <p:nvPr/>
        </p:nvSpPr>
        <p:spPr>
          <a:xfrm>
            <a:off x="762000" y="381000"/>
            <a:ext cx="80473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KHỞI ĐỘNG</a:t>
            </a:r>
            <a:endParaRPr lang="en-US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61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061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charRg st="6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1">
                                            <p:txEl>
                                              <p:charRg st="62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charRg st="62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charRg st="6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charRg st="6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charRg st="6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61">
                                            <p:txEl>
                                              <p:charRg st="6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charRg st="6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charRg st="6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charRg st="6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charRg st="6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920" name="Text Box 8"/>
          <p:cNvSpPr txBox="1"/>
          <p:nvPr/>
        </p:nvSpPr>
        <p:spPr>
          <a:xfrm>
            <a:off x="914400" y="228600"/>
            <a:ext cx="7848600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ẠT ĐỘNG 2</a:t>
            </a:r>
            <a:endParaRPr lang="en-US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NĂNG LƯỢNG MẶT TRỜI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CUỘC SỐNG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2" name="Text Box 10"/>
          <p:cNvSpPr txBox="1"/>
          <p:nvPr/>
        </p:nvSpPr>
        <p:spPr>
          <a:xfrm>
            <a:off x="533400" y="2057400"/>
            <a:ext cx="868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thảo luận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3" name="Text Box 11"/>
          <p:cNvSpPr txBox="1"/>
          <p:nvPr/>
        </p:nvSpPr>
        <p:spPr>
          <a:xfrm>
            <a:off x="457200" y="4267200"/>
            <a:ext cx="8915400" cy="1749425"/>
          </a:xfrm>
          <a:prstGeom prst="rect">
            <a:avLst/>
          </a:prstGeom>
          <a:noFill/>
          <a:ln w="5715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bức tranh l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?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đã sử dụng năng lượng Mặt Trời như thế n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 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5" name="Text Box 13"/>
          <p:cNvSpPr txBox="1"/>
          <p:nvPr/>
        </p:nvSpPr>
        <p:spPr>
          <a:xfrm>
            <a:off x="457200" y="2895600"/>
            <a:ext cx="8915400" cy="1036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Em 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ãy quan sát hình 2, 3, 4, 5 sách giáo khoa trang 84, 85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câu hỏi sau :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>
                                            <p:txEl>
                                              <p:charRg st="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25">
                                            <p:txEl>
                                              <p:charRg st="0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2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892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build="allAtOnce"/>
      <p:bldP spid="389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531" name="Picture 8" descr="14"/>
          <p:cNvPicPr>
            <a:picLocks noChangeAspect="1"/>
          </p:cNvPicPr>
          <p:nvPr/>
        </p:nvPicPr>
        <p:blipFill>
          <a:blip r:embed="rId1">
            <a:lum bright="50000"/>
          </a:blip>
          <a:stretch>
            <a:fillRect/>
          </a:stretch>
        </p:blipFill>
        <p:spPr>
          <a:xfrm>
            <a:off x="568325" y="1143000"/>
            <a:ext cx="4876800" cy="5181600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pic>
      <p:sp>
        <p:nvSpPr>
          <p:cNvPr id="54281" name="Text Box 9"/>
          <p:cNvSpPr txBox="1"/>
          <p:nvPr/>
        </p:nvSpPr>
        <p:spPr>
          <a:xfrm>
            <a:off x="6477000" y="1905000"/>
            <a:ext cx="3276600" cy="30257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Tranh vẽ mọi người đang tắm biển. Con người sử dụng năng Mặt Trời để chiếu sáng, sưởi ấm. 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3" name="AutoShape 11"/>
          <p:cNvSpPr/>
          <p:nvPr/>
        </p:nvSpPr>
        <p:spPr>
          <a:xfrm>
            <a:off x="5562600" y="3200400"/>
            <a:ext cx="763588" cy="457200"/>
          </a:xfrm>
          <a:prstGeom prst="rightArrow">
            <a:avLst>
              <a:gd name="adj1" fmla="val 50000"/>
              <a:gd name="adj2" fmla="val 41753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  <p:bldP spid="542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555" name="Picture 8" descr="16"/>
          <p:cNvPicPr>
            <a:picLocks noChangeAspect="1"/>
          </p:cNvPicPr>
          <p:nvPr/>
        </p:nvPicPr>
        <p:blipFill>
          <a:blip r:embed="rId1">
            <a:lum bright="35999"/>
          </a:blip>
          <a:stretch>
            <a:fillRect/>
          </a:stretch>
        </p:blipFill>
        <p:spPr>
          <a:xfrm>
            <a:off x="533400" y="609600"/>
            <a:ext cx="4419600" cy="5715000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6" name="Text Box 9"/>
          <p:cNvSpPr txBox="1"/>
          <p:nvPr/>
        </p:nvSpPr>
        <p:spPr>
          <a:xfrm>
            <a:off x="1295400" y="64008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v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phê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6" name="Text Box 10"/>
          <p:cNvSpPr txBox="1"/>
          <p:nvPr/>
        </p:nvSpPr>
        <p:spPr>
          <a:xfrm>
            <a:off x="6553200" y="1676400"/>
            <a:ext cx="2971800" cy="351313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Tranh vẽ con người đang phơi c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phê. Năng lượng Mặt Trời dùng để l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khô, sấy khô c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phê.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7" name="AutoShape 11"/>
          <p:cNvSpPr/>
          <p:nvPr/>
        </p:nvSpPr>
        <p:spPr>
          <a:xfrm>
            <a:off x="5410200" y="3200400"/>
            <a:ext cx="762000" cy="457200"/>
          </a:xfrm>
          <a:prstGeom prst="rightArrow">
            <a:avLst>
              <a:gd name="adj1" fmla="val 50000"/>
              <a:gd name="adj2" fmla="val 41666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 animBg="1"/>
      <p:bldP spid="553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579" name="Picture 3" descr="vu tru"/>
          <p:cNvPicPr>
            <a:picLocks noChangeAspect="1"/>
          </p:cNvPicPr>
          <p:nvPr/>
        </p:nvPicPr>
        <p:blipFill>
          <a:blip r:embed="rId1">
            <a:lum bright="45999"/>
          </a:blip>
          <a:stretch>
            <a:fillRect/>
          </a:stretch>
        </p:blipFill>
        <p:spPr>
          <a:xfrm>
            <a:off x="457200" y="609600"/>
            <a:ext cx="4267200" cy="5638800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6325" name="Text Box 5"/>
          <p:cNvSpPr txBox="1"/>
          <p:nvPr/>
        </p:nvSpPr>
        <p:spPr>
          <a:xfrm>
            <a:off x="6248400" y="1851025"/>
            <a:ext cx="3049588" cy="30257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Ảnh chụp các tấm pin Mặt Trời của t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vũ trụ. Năng lượng Mặt Trời dùng để phát điện.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26" name="AutoShape 6"/>
          <p:cNvSpPr/>
          <p:nvPr/>
        </p:nvSpPr>
        <p:spPr>
          <a:xfrm>
            <a:off x="5257800" y="3200400"/>
            <a:ext cx="762000" cy="457200"/>
          </a:xfrm>
          <a:prstGeom prst="rightArrow">
            <a:avLst>
              <a:gd name="adj1" fmla="val 50000"/>
              <a:gd name="adj2" fmla="val 41666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603" name="Picture 8" descr="15"/>
          <p:cNvPicPr>
            <a:picLocks noChangeAspect="1"/>
          </p:cNvPicPr>
          <p:nvPr/>
        </p:nvPicPr>
        <p:blipFill>
          <a:blip r:embed="rId1">
            <a:lum bright="23999"/>
          </a:blip>
          <a:stretch>
            <a:fillRect/>
          </a:stretch>
        </p:blipFill>
        <p:spPr>
          <a:xfrm>
            <a:off x="382588" y="609600"/>
            <a:ext cx="4418012" cy="5630863"/>
          </a:xfrm>
          <a:prstGeom prst="rect">
            <a:avLst/>
          </a:prstGeom>
          <a:noFill/>
          <a:ln w="762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604" name="Text Box 9"/>
          <p:cNvSpPr txBox="1"/>
          <p:nvPr/>
        </p:nvSpPr>
        <p:spPr>
          <a:xfrm>
            <a:off x="1335088" y="6400800"/>
            <a:ext cx="25130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muối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8" name="Text Box 10"/>
          <p:cNvSpPr txBox="1"/>
          <p:nvPr/>
        </p:nvSpPr>
        <p:spPr>
          <a:xfrm>
            <a:off x="6172200" y="1905000"/>
            <a:ext cx="3352800" cy="30257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Ảnh chụp cánh đồng muối, năng lượng Mặt Trời l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nước bay hơi, con người thu được muối.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9" name="AutoShape 11"/>
          <p:cNvSpPr/>
          <p:nvPr/>
        </p:nvSpPr>
        <p:spPr>
          <a:xfrm>
            <a:off x="5181600" y="3200400"/>
            <a:ext cx="762000" cy="457200"/>
          </a:xfrm>
          <a:prstGeom prst="rightArrow">
            <a:avLst>
              <a:gd name="adj1" fmla="val 50000"/>
              <a:gd name="adj2" fmla="val 41666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nimBg="1"/>
      <p:bldP spid="583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Text Box 8"/>
          <p:cNvSpPr txBox="1"/>
          <p:nvPr/>
        </p:nvSpPr>
        <p:spPr>
          <a:xfrm>
            <a:off x="457200" y="838200"/>
            <a:ext cx="8915400" cy="1009650"/>
          </a:xfrm>
          <a:prstGeom prst="rect">
            <a:avLst/>
          </a:prstGeom>
          <a:noFill/>
          <a:ln w="317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Con người đã sử dụng năng lượng Mặt Trời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những việc gì ?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3" name="Text Box 9"/>
          <p:cNvSpPr txBox="1"/>
          <p:nvPr/>
        </p:nvSpPr>
        <p:spPr>
          <a:xfrm>
            <a:off x="533400" y="2771775"/>
            <a:ext cx="8839200" cy="20288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  <a:tileRect/>
          </a:gradFill>
          <a:ln w="76200" cap="flat" cmpd="tri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ỘI DUNG GHI NHỚ</a:t>
            </a: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 dùng để chiếu sáng, sưởi ấm, l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khô, đun nấu,phát điện,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735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charRg st="17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7353">
                                            <p:txEl>
                                              <p:charRg st="17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1" name="Text Box 4"/>
          <p:cNvSpPr txBox="1"/>
          <p:nvPr/>
        </p:nvSpPr>
        <p:spPr>
          <a:xfrm>
            <a:off x="382588" y="6400800"/>
            <a:ext cx="89900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nước nóng sử dụng năng lượng mặt trời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2" name="Picture 14" descr="DSC001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457200"/>
            <a:ext cx="8915400" cy="594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0" name="Text Box 8"/>
          <p:cNvSpPr txBox="1"/>
          <p:nvPr/>
        </p:nvSpPr>
        <p:spPr>
          <a:xfrm>
            <a:off x="457200" y="762000"/>
            <a:ext cx="921861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hay mọi người ở địa phương em đã sử dụng năng lượng Mặt Trời 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những việc gì ?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01" name="Text Box 20"/>
          <p:cNvSpPr txBox="1"/>
          <p:nvPr/>
        </p:nvSpPr>
        <p:spPr>
          <a:xfrm>
            <a:off x="569913" y="2778125"/>
            <a:ext cx="8991600" cy="1235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endParaRPr lang="en-US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NĂNG LƯỢNG MẶT TRỜI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char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00">
                                            <p:txEl>
                                              <p:charRg st="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AutoShape 2"/>
          <p:cNvSpPr>
            <a:spLocks noChangeArrowheads="1"/>
          </p:cNvSpPr>
          <p:nvPr/>
        </p:nvSpPr>
        <p:spPr bwMode="auto">
          <a:xfrm>
            <a:off x="0" y="7620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640" name="Text Box 8"/>
          <p:cNvSpPr txBox="1"/>
          <p:nvPr/>
        </p:nvSpPr>
        <p:spPr>
          <a:xfrm>
            <a:off x="6781800" y="1676400"/>
            <a:ext cx="17526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 thóc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41" name="Line 9"/>
          <p:cNvSpPr/>
          <p:nvPr/>
        </p:nvSpPr>
        <p:spPr>
          <a:xfrm flipV="1">
            <a:off x="5638800" y="2895600"/>
            <a:ext cx="1295400" cy="304800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" name="Group 10"/>
          <p:cNvGrpSpPr/>
          <p:nvPr/>
        </p:nvGrpSpPr>
        <p:grpSpPr>
          <a:xfrm>
            <a:off x="3429000" y="2438400"/>
            <a:ext cx="2286000" cy="2286000"/>
            <a:chOff x="2160" y="1344"/>
            <a:chExt cx="1440" cy="1440"/>
          </a:xfrm>
        </p:grpSpPr>
        <p:sp>
          <p:nvSpPr>
            <p:cNvPr id="29711" name="Oval 11"/>
            <p:cNvSpPr/>
            <p:nvPr/>
          </p:nvSpPr>
          <p:spPr>
            <a:xfrm>
              <a:off x="2160" y="1344"/>
              <a:ext cx="1440" cy="1440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712" name="Text Box 12"/>
            <p:cNvSpPr txBox="1"/>
            <p:nvPr/>
          </p:nvSpPr>
          <p:spPr>
            <a:xfrm>
              <a:off x="2544" y="1776"/>
              <a:ext cx="624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TRỜI</a:t>
              </a:r>
              <a:endPara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645" name="Text Box 13"/>
          <p:cNvSpPr txBox="1"/>
          <p:nvPr/>
        </p:nvSpPr>
        <p:spPr>
          <a:xfrm>
            <a:off x="2170113" y="568325"/>
            <a:ext cx="61753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 CHƠI: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VIẾT TỪ TIẾP SỨC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46" name="Text Box 14"/>
          <p:cNvSpPr txBox="1"/>
          <p:nvPr/>
        </p:nvSpPr>
        <p:spPr>
          <a:xfrm>
            <a:off x="342900" y="4905375"/>
            <a:ext cx="92964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cầu: Mỗi th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viên trong các đội lần lượt lên chỉ được ghi một vai trò, ứng dụng của Mặt Trời đối với sự sống trên Trái Đất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các mũi tên; không được ghi trùng nhau ?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Phơi tóc, phơi ngô coi như trùng nhau.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49" name="Line 17"/>
          <p:cNvSpPr/>
          <p:nvPr/>
        </p:nvSpPr>
        <p:spPr>
          <a:xfrm flipV="1">
            <a:off x="5638800" y="3810000"/>
            <a:ext cx="1371600" cy="0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650" name="Line 18"/>
          <p:cNvSpPr/>
          <p:nvPr/>
        </p:nvSpPr>
        <p:spPr>
          <a:xfrm flipV="1">
            <a:off x="5181600" y="1981200"/>
            <a:ext cx="1524000" cy="609600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651" name="Line 19"/>
          <p:cNvSpPr/>
          <p:nvPr/>
        </p:nvSpPr>
        <p:spPr>
          <a:xfrm flipH="1" flipV="1">
            <a:off x="1981200" y="2819400"/>
            <a:ext cx="1524000" cy="381000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652" name="Line 20"/>
          <p:cNvSpPr/>
          <p:nvPr/>
        </p:nvSpPr>
        <p:spPr>
          <a:xfrm flipH="1" flipV="1">
            <a:off x="2057400" y="3733800"/>
            <a:ext cx="1447800" cy="228600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653" name="Line 21"/>
          <p:cNvSpPr/>
          <p:nvPr/>
        </p:nvSpPr>
        <p:spPr>
          <a:xfrm flipH="1" flipV="1">
            <a:off x="2514600" y="4495800"/>
            <a:ext cx="1371600" cy="0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654" name="Line 22"/>
          <p:cNvSpPr/>
          <p:nvPr/>
        </p:nvSpPr>
        <p:spPr>
          <a:xfrm>
            <a:off x="5257800" y="4495800"/>
            <a:ext cx="1371600" cy="76200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655" name="Line 23"/>
          <p:cNvSpPr/>
          <p:nvPr/>
        </p:nvSpPr>
        <p:spPr>
          <a:xfrm flipH="1" flipV="1">
            <a:off x="2133600" y="1981200"/>
            <a:ext cx="1752600" cy="685800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69645" grpId="0"/>
      <p:bldP spid="696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2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49" name="TextBox 10"/>
          <p:cNvSpPr txBox="1"/>
          <p:nvPr/>
        </p:nvSpPr>
        <p:spPr>
          <a:xfrm>
            <a:off x="914400" y="1981200"/>
            <a:ext cx="8153400" cy="2895600"/>
          </a:xfrm>
          <a:prstGeom prst="rect">
            <a:avLst/>
          </a:prstGeom>
          <a:solidFill>
            <a:srgbClr val="A3ECFB"/>
          </a:solidFill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 eaLnBrk="1" hangingPunct="1"/>
            <a:r>
              <a:rPr lang="en-US" altLang="en-US" sz="36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Vì: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Mặt Trời sưởi ấm v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chiếu sáng muôn lo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gúp cho xanh tươi tốt, người v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vật khoẻ mạnh, cây xanh hấp thụ năng lượng Mặt Trời v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thức ăn trực tiếp hay gián tiếp của động vật.</a:t>
            </a:r>
            <a:endParaRPr lang="en-US" altLang="en-US" sz="36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50" name="Text Box 10"/>
          <p:cNvSpPr txBox="1"/>
          <p:nvPr/>
        </p:nvSpPr>
        <p:spPr>
          <a:xfrm>
            <a:off x="838200" y="457200"/>
            <a:ext cx="8229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nói Mặt Trời l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nguồn năng lượng chủ yếu của sự sống trên trái đất?.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8" name="Text Box 20"/>
          <p:cNvSpPr txBox="1"/>
          <p:nvPr/>
        </p:nvSpPr>
        <p:spPr>
          <a:xfrm>
            <a:off x="457200" y="2286000"/>
            <a:ext cx="8991600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NĂNG LƯỢNG MẶT TRỜI TRONG TỰ NHIÊN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Text Box 9"/>
          <p:cNvSpPr txBox="1"/>
          <p:nvPr/>
        </p:nvSpPr>
        <p:spPr>
          <a:xfrm>
            <a:off x="1219200" y="974725"/>
            <a:ext cx="83820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học: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NĂNG LƯỢNG MẶT TRỜI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2" name="Text Box 8"/>
          <p:cNvSpPr txBox="1"/>
          <p:nvPr/>
        </p:nvSpPr>
        <p:spPr>
          <a:xfrm>
            <a:off x="609600" y="609600"/>
            <a:ext cx="8915400" cy="1077913"/>
          </a:xfrm>
          <a:prstGeom prst="rect">
            <a:avLst/>
          </a:prstGeom>
          <a:noFill/>
          <a:ln w="5715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người đã sử dụng năng lượng Mặt Trời v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những việc gì ?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73" name="Text Box 9"/>
          <p:cNvSpPr txBox="1"/>
          <p:nvPr/>
        </p:nvSpPr>
        <p:spPr>
          <a:xfrm>
            <a:off x="647700" y="2438400"/>
            <a:ext cx="8839200" cy="2789238"/>
          </a:xfrm>
          <a:prstGeom prst="rect">
            <a:avLst/>
          </a:prstGeom>
          <a:solidFill>
            <a:srgbClr val="A3ECFB"/>
          </a:solidFill>
          <a:ln w="76200" cap="flat" cmpd="tri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ỘI DUNG CẦN GHI NHỚ </a:t>
            </a: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Năng lượng Mặt Trời dùng để chiếu sáng, sưởi ấm, l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khô, đun nấu, phát điện, 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890760" cy="6900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75" y="2217902"/>
            <a:ext cx="7022650" cy="196499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5124" name="Picture 8" descr="11"/>
          <p:cNvPicPr>
            <a:picLocks noChangeAspect="1"/>
          </p:cNvPicPr>
          <p:nvPr/>
        </p:nvPicPr>
        <p:blipFill>
          <a:blip r:embed="rId1">
            <a:lum bright="56000"/>
          </a:blip>
          <a:stretch>
            <a:fillRect/>
          </a:stretch>
        </p:blipFill>
        <p:spPr>
          <a:xfrm>
            <a:off x="382588" y="3876675"/>
            <a:ext cx="2284412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9" descr="12"/>
          <p:cNvPicPr>
            <a:picLocks noChangeAspect="1"/>
          </p:cNvPicPr>
          <p:nvPr/>
        </p:nvPicPr>
        <p:blipFill>
          <a:blip r:embed="rId2">
            <a:lum bright="42001"/>
          </a:blip>
          <a:stretch>
            <a:fillRect/>
          </a:stretch>
        </p:blipFill>
        <p:spPr>
          <a:xfrm>
            <a:off x="3505200" y="3733800"/>
            <a:ext cx="2820988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0" descr="13"/>
          <p:cNvPicPr>
            <a:picLocks noChangeAspect="1"/>
          </p:cNvPicPr>
          <p:nvPr/>
        </p:nvPicPr>
        <p:blipFill>
          <a:blip r:embed="rId3">
            <a:lum bright="42001"/>
          </a:blip>
          <a:stretch>
            <a:fillRect/>
          </a:stretch>
        </p:blipFill>
        <p:spPr>
          <a:xfrm>
            <a:off x="7239000" y="3725863"/>
            <a:ext cx="2286000" cy="237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79" name="Picture 23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762000"/>
            <a:ext cx="21336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Line 24"/>
          <p:cNvSpPr/>
          <p:nvPr/>
        </p:nvSpPr>
        <p:spPr>
          <a:xfrm>
            <a:off x="2971800" y="4876800"/>
            <a:ext cx="4572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9" name="Line 25"/>
          <p:cNvSpPr/>
          <p:nvPr/>
        </p:nvSpPr>
        <p:spPr>
          <a:xfrm>
            <a:off x="6477000" y="4876800"/>
            <a:ext cx="4572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019" name="Text Box 11"/>
          <p:cNvSpPr txBox="1"/>
          <p:nvPr/>
        </p:nvSpPr>
        <p:spPr>
          <a:xfrm>
            <a:off x="533400" y="2286000"/>
            <a:ext cx="906780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ãy vẽ lại sơ đồ chuỗi thức ăn theo hình minh hoạ ?</a:t>
            </a:r>
            <a:endParaRPr lang="en-US" altLang="en-US" sz="3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24" name="Line 16"/>
          <p:cNvSpPr/>
          <p:nvPr/>
        </p:nvSpPr>
        <p:spPr>
          <a:xfrm>
            <a:off x="2514600" y="3657600"/>
            <a:ext cx="10668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3025" name="Line 17"/>
          <p:cNvSpPr/>
          <p:nvPr/>
        </p:nvSpPr>
        <p:spPr>
          <a:xfrm>
            <a:off x="5486400" y="3581400"/>
            <a:ext cx="10668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3026" name="Text Box 18"/>
          <p:cNvSpPr txBox="1"/>
          <p:nvPr/>
        </p:nvSpPr>
        <p:spPr>
          <a:xfrm>
            <a:off x="533400" y="4297363"/>
            <a:ext cx="8991600" cy="1951037"/>
          </a:xfrm>
          <a:prstGeom prst="rect">
            <a:avLst/>
          </a:prstGeom>
          <a:solidFill>
            <a:srgbClr val="A3ECFB"/>
          </a:solidFill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Trời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cung cấp ánh sáng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nguồn nhiệt cho cây cỏ lớn lên, cho bò được sưởi ấm, lấy được thức ăn cho con người hoạt động, cỏ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thức ăn của bò, thịt bò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thức ăn của người.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27" name="Text Box 19"/>
          <p:cNvSpPr txBox="1"/>
          <p:nvPr/>
        </p:nvSpPr>
        <p:spPr>
          <a:xfrm>
            <a:off x="533400" y="2316163"/>
            <a:ext cx="8915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Trời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vai trò gì trong chuỗi thức ăn đó ?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Text Box 20"/>
          <p:cNvSpPr txBox="1"/>
          <p:nvPr/>
        </p:nvSpPr>
        <p:spPr>
          <a:xfrm>
            <a:off x="533400" y="1203325"/>
            <a:ext cx="89916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NĂNG LƯỢNG MẶT TRỜI TRONG TỰ NHIÊN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Text Box 21"/>
          <p:cNvSpPr txBox="1"/>
          <p:nvPr/>
        </p:nvSpPr>
        <p:spPr>
          <a:xfrm>
            <a:off x="3354388" y="0"/>
            <a:ext cx="6246812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Text Box 22"/>
          <p:cNvSpPr txBox="1"/>
          <p:nvPr/>
        </p:nvSpPr>
        <p:spPr>
          <a:xfrm>
            <a:off x="1219200" y="609600"/>
            <a:ext cx="83820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NĂNG LƯỢNG MẶT TRỜI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31" name="Text Box 23"/>
          <p:cNvSpPr txBox="1"/>
          <p:nvPr/>
        </p:nvSpPr>
        <p:spPr>
          <a:xfrm>
            <a:off x="1676400" y="3352800"/>
            <a:ext cx="95885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35" name="Text Box 27"/>
          <p:cNvSpPr txBox="1"/>
          <p:nvPr/>
        </p:nvSpPr>
        <p:spPr>
          <a:xfrm>
            <a:off x="3886200" y="3276600"/>
            <a:ext cx="15525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37" name="Text Box 29"/>
          <p:cNvSpPr txBox="1"/>
          <p:nvPr/>
        </p:nvSpPr>
        <p:spPr>
          <a:xfrm>
            <a:off x="7010400" y="3275013"/>
            <a:ext cx="1173163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03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303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303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/>
      <p:bldP spid="43019" grpId="1"/>
      <p:bldP spid="43026" grpId="0" animBg="1"/>
      <p:bldP spid="430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9352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1" name="Text Box 4"/>
          <p:cNvSpPr txBox="1"/>
          <p:nvPr/>
        </p:nvSpPr>
        <p:spPr>
          <a:xfrm>
            <a:off x="457200" y="762000"/>
            <a:ext cx="868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lang="en-US" altLang="en-US" sz="2800" b="1" u="sng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Text Box 5" descr="Bouquet"/>
          <p:cNvSpPr txBox="1"/>
          <p:nvPr/>
        </p:nvSpPr>
        <p:spPr>
          <a:xfrm>
            <a:off x="152400" y="1600200"/>
            <a:ext cx="9448800" cy="330200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    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ặt Trời chiếu sáng v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sưởi ấm muôn lo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giúp cho cây xanh tốt, người v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vật khoẻ mạnh. Cây cối hấp thụ năng lượng mặt trời để sinh trưởng v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triển. Cây l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thức ăn trực tiếp hoặc gián tiếp của động vật. Cây còn cung cấp củi đun. Than đá, dầu mỏ, khí đốt tự nhiên cũng được hình th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do năng lượng mặt trời, nó còn gây ra nắng, mưa, gió,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Trái Đất.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AutoShap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838200" y="304800"/>
            <a:ext cx="8153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sz="3200" b="1" u="sng" dirty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</a:t>
            </a:r>
            <a:endParaRPr sz="3200" b="1" u="sng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52400" y="1427163"/>
            <a:ext cx="9601200" cy="474503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</a:ln>
        </p:spPr>
        <p:txBody>
          <a:bodyPr>
            <a:spAutoFit/>
          </a:bodyPr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cung cấp năng lượng cho Trái Đất ở những dạng n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ăng lượng 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vai trò gì đối với con người ?</a:t>
            </a:r>
            <a:r>
              <a:rPr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vai trò gì đối với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thời tiết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khí hậu ?</a:t>
            </a:r>
            <a:r>
              <a:rPr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vai trò gì đối với đối với thực vật?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AutoNum type="arabicPeriod"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vai trò gì đối với động vật?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046" name="Picture 14" descr="kh5tr083h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8"/>
          <p:cNvSpPr txBox="1"/>
          <p:nvPr/>
        </p:nvSpPr>
        <p:spPr>
          <a:xfrm>
            <a:off x="914400" y="18288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1879" name="Picture 23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15240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6306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88900" cmpd="thickThin">
            <a:solidFill>
              <a:srgbClr val="FF3300"/>
            </a:solidFill>
            <a:round/>
          </a:ln>
          <a:effectLst/>
        </p:spPr>
        <p:txBody>
          <a:bodyPr wrap="none" lIns="91426" tIns="45714" rIns="91426" bIns="4571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3" name="Text Box 8"/>
          <p:cNvSpPr txBox="1"/>
          <p:nvPr/>
        </p:nvSpPr>
        <p:spPr>
          <a:xfrm>
            <a:off x="914400" y="18288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1879" name="Picture 23" descr="sun1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381000"/>
            <a:ext cx="17526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91" name="Picture 15" descr="kh5tr083h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81200"/>
            <a:ext cx="4724400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92" name="Picture 16" descr="kh5tr083h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06613"/>
            <a:ext cx="5029200" cy="3822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4997</Words>
  <Application>WPS Presentation</Application>
  <PresentationFormat>A4 Paper (210x297 mm)</PresentationFormat>
  <Paragraphs>145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Calibri</vt:lpstr>
      <vt:lpstr>VNI-Times</vt:lpstr>
      <vt:lpstr>SVN-Riesling</vt:lpstr>
      <vt:lpstr>Microsoft YaHei</vt:lpstr>
      <vt:lpstr>Arial Unicode MS</vt:lpstr>
      <vt:lpstr>UVN Mang Tre</vt:lpstr>
      <vt:lpstr>Calibri</vt:lpstr>
      <vt:lpstr>字魂70号-灵悦黑体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064799174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40 Nang luong mat troi.ppt</dc:title>
  <dc:creator>AQ</dc:creator>
  <cp:lastModifiedBy>HUONG GIANG</cp:lastModifiedBy>
  <cp:revision>141</cp:revision>
  <dcterms:created xsi:type="dcterms:W3CDTF">2006-10-02T13:20:44Z</dcterms:created>
  <dcterms:modified xsi:type="dcterms:W3CDTF">2023-01-29T14:19:55Z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DF75B924DD4F43C5926370D6BF6F29E0</vt:lpwstr>
  </property>
  <property fmtid="{D5CDD505-2E9C-101B-9397-08002B2CF9AE}" pid="3" name="KSOProductBuildVer">
    <vt:lpwstr>1033-11.2.0.11440</vt:lpwstr>
  </property>
</Properties>
</file>