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64" r:id="rId3"/>
    <p:sldId id="361" r:id="rId4"/>
    <p:sldId id="259" r:id="rId6"/>
    <p:sldId id="256" r:id="rId7"/>
    <p:sldId id="260" r:id="rId8"/>
    <p:sldId id="261" r:id="rId9"/>
    <p:sldId id="263" r:id="rId10"/>
    <p:sldId id="264" r:id="rId11"/>
    <p:sldId id="365" r:id="rId12"/>
    <p:sldId id="267" r:id="rId13"/>
    <p:sldId id="268" r:id="rId14"/>
    <p:sldId id="269" r:id="rId15"/>
    <p:sldId id="278" r:id="rId16"/>
    <p:sldId id="279" r:id="rId17"/>
    <p:sldId id="27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1887-6CDA-415B-AA9E-956EF1F5684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2953-EDAF-4456-93B3-8F24470E16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8DE132-30E9-48CC-8E0B-24070F18B36B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439EA-870B-4280-B91C-FBF042497B7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BE23-BFC8-409B-8023-D8D1BE42ED3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DC61-DB2F-401A-88F9-2D624B2E00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B8E1-64BF-43FC-AE16-6DEAE3A7C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entileframe1181x1772pngh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027363" y="2328863"/>
            <a:ext cx="26543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000" kern="10" dirty="0">
              <a:ln w="9525">
                <a:solidFill>
                  <a:srgbClr val="FF0000"/>
                </a:solidFill>
                <a:rou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38200" y="968375"/>
            <a:ext cx="7032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1639888" y="4741863"/>
            <a:ext cx="54292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998788" y="3587750"/>
            <a:ext cx="2654300" cy="53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kern="10">
                <a:ln w="9525">
                  <a:solidFill>
                    <a:srgbClr val="FF0000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en-US" sz="3000" kern="10">
              <a:ln w="9525">
                <a:solidFill>
                  <a:srgbClr val="FF0000"/>
                </a:solidFill>
                <a:rou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71600" y="457201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2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: Ghi lại phần vần của những tiếng in đậm trong các câu sau: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nhất của nước ta là ông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Hiền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đỗ đầu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thi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1247, lúc vừa 13 tuổi.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b/ Làng có nhiều tiến sĩ nhất nước là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làng Mộ Trạch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xã Tân Hồng,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huyện Bình Giang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tỉnh Hải Dương: 36 tiến sĩ.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81600" y="1295400"/>
          <a:ext cx="267353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34"/>
                <a:gridCol w="1143000"/>
              </a:tblGrid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Tiếng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Vần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Trạng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Nguyên,</a:t>
                      </a:r>
                      <a:r>
                        <a:rPr lang="vi-VN" sz="1800" b="1" baseline="0" dirty="0"/>
                        <a:t> Nguyễn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Hiền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Khoa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Thi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Striped Right Arrow 23"/>
          <p:cNvSpPr/>
          <p:nvPr/>
        </p:nvSpPr>
        <p:spPr>
          <a:xfrm>
            <a:off x="3565071" y="2379196"/>
            <a:ext cx="1524000" cy="381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181600" y="4038600"/>
          <a:ext cx="27432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7107"/>
                <a:gridCol w="12660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Tiếng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Vần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Làng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Mộ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Trạch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Huyện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Bình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aseline="0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Giang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ight Arrow 25"/>
          <p:cNvSpPr/>
          <p:nvPr/>
        </p:nvSpPr>
        <p:spPr>
          <a:xfrm>
            <a:off x="3505200" y="5029200"/>
            <a:ext cx="14478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1688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ang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uyên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iên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oa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364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 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ang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Ô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ach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498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uyên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aseline="0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ang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4" grpId="0" animBg="1"/>
      <p:bldP spid="26" grpId="0" animBg="1"/>
      <p:bldP spid="2" grpId="0"/>
      <p:bldP spid="3" grpId="0"/>
      <p:bldP spid="4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loud 4"/>
          <p:cNvSpPr/>
          <p:nvPr/>
        </p:nvSpPr>
        <p:spPr>
          <a:xfrm>
            <a:off x="1903434" y="579054"/>
            <a:ext cx="5867400" cy="1143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cấu 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746332" y="3200400"/>
            <a:ext cx="5943600" cy="12173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Trình bày cấu tạo của vần?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5353"/>
            <a:ext cx="2438400" cy="2712381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3505200" y="1478071"/>
            <a:ext cx="4265634" cy="1722329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tiếng bao gồm: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âm đầu- vần- thanh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590800" y="4495800"/>
            <a:ext cx="5486400" cy="18288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Cấu tạo vần gồm các bộ phận:</a:t>
            </a:r>
            <a:endParaRPr lang="vi-VN" sz="24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Âm đầu- âm chính- âm cuối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849174"/>
          </a:xfrm>
        </p:spPr>
      </p:pic>
      <p:sp>
        <p:nvSpPr>
          <p:cNvPr id="5" name="Rectangle 4"/>
          <p:cNvSpPr/>
          <p:nvPr/>
        </p:nvSpPr>
        <p:spPr>
          <a:xfrm>
            <a:off x="990600" y="6858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vi-VN" sz="2400" b="1" i="1" dirty="0">
                <a:solidFill>
                  <a:srgbClr val="7030A0"/>
                </a:solidFill>
                <a:latin typeface="+mj-lt"/>
              </a:rPr>
              <a:t>Bài </a:t>
            </a: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3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: Chép vần của từng tiếng vừa tìm được vào mô hình cấu tạo vần dưới đây: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3378" y="2133600"/>
          <a:ext cx="6080760" cy="2048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/>
                <a:gridCol w="1520190"/>
                <a:gridCol w="1520190"/>
                <a:gridCol w="1520190"/>
              </a:tblGrid>
              <a:tr h="8619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Vần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7849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chính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cuối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 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03619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58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800080"/>
                </a:solidFill>
                <a:latin typeface=".VnTime" panose="020B7200000000000000" pitchFamily="34" charset="0"/>
              </a:rPr>
              <a:t>Bµi 3 :</a:t>
            </a:r>
            <a:r>
              <a:rPr lang="en-US" sz="2800">
                <a:solidFill>
                  <a:srgbClr val="660033"/>
                </a:solidFill>
                <a:latin typeface=".VnTime" panose="020B7200000000000000" pitchFamily="34" charset="0"/>
              </a:rPr>
              <a:t> GhÐp vÇn cña tõng tiÕng võa t×m ®­ưîc vµo m« h×nh cÊu t¹o dư­íi ®©y:</a:t>
            </a:r>
            <a:endParaRPr lang="en-US" sz="2800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36925" name="Group 61"/>
          <p:cNvGraphicFramePr>
            <a:graphicFrameLocks noGrp="1"/>
          </p:cNvGraphicFramePr>
          <p:nvPr>
            <p:ph/>
          </p:nvPr>
        </p:nvGraphicFramePr>
        <p:xfrm>
          <a:off x="1143000" y="1524000"/>
          <a:ext cx="7239000" cy="4876802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6032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Tiếng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Vần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60483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đệm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chính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cuối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trạng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nguyên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Nguyễn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Hiền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khoa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5318125" y="27844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7239000" y="2743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5318125" y="34178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7239000" y="33766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3733800" y="34147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5318125" y="4003675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7239000" y="3962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4" name="Text Box 70"/>
          <p:cNvSpPr txBox="1">
            <a:spLocks noChangeArrowheads="1"/>
          </p:cNvSpPr>
          <p:nvPr/>
        </p:nvSpPr>
        <p:spPr bwMode="auto">
          <a:xfrm>
            <a:off x="3733800" y="40005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5318125" y="4586288"/>
            <a:ext cx="439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iê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239000" y="45450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5318125" y="519588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40" name="Text Box 76"/>
          <p:cNvSpPr txBox="1">
            <a:spLocks noChangeArrowheads="1"/>
          </p:cNvSpPr>
          <p:nvPr/>
        </p:nvSpPr>
        <p:spPr bwMode="auto">
          <a:xfrm>
            <a:off x="3733800" y="51927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41" name="Text Box 77"/>
          <p:cNvSpPr txBox="1">
            <a:spLocks noChangeArrowheads="1"/>
          </p:cNvSpPr>
          <p:nvPr/>
        </p:nvSpPr>
        <p:spPr bwMode="auto">
          <a:xfrm>
            <a:off x="5318125" y="580548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6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926" grpId="0"/>
      <p:bldP spid="36927" grpId="0"/>
      <p:bldP spid="36929" grpId="0"/>
      <p:bldP spid="36930" grpId="0"/>
      <p:bldP spid="36931" grpId="0"/>
      <p:bldP spid="36932" grpId="0"/>
      <p:bldP spid="36933" grpId="0"/>
      <p:bldP spid="36934" grpId="0"/>
      <p:bldP spid="36935" grpId="0"/>
      <p:bldP spid="36936" grpId="0"/>
      <p:bldP spid="36938" grpId="0"/>
      <p:bldP spid="369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Group 3"/>
          <p:cNvGraphicFramePr>
            <a:graphicFrameLocks noGrp="1"/>
          </p:cNvGraphicFramePr>
          <p:nvPr>
            <p:ph/>
          </p:nvPr>
        </p:nvGraphicFramePr>
        <p:xfrm>
          <a:off x="1143000" y="914400"/>
          <a:ext cx="7239000" cy="4876802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6032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Tiếng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Vần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604838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đệm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chính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</a:rPr>
                        <a:t>Âm cuối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làng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Mộ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Trạch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huyện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Bình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Giang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5318125" y="21748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7239000" y="2133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1" name="Text Box 49"/>
          <p:cNvSpPr txBox="1">
            <a:spLocks noChangeArrowheads="1"/>
          </p:cNvSpPr>
          <p:nvPr/>
        </p:nvSpPr>
        <p:spPr bwMode="auto">
          <a:xfrm>
            <a:off x="5318125" y="28082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ô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5318125" y="3394075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7239000" y="33528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5318125" y="39766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7239000" y="39354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7239000" y="4572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5334000" y="45593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5318125" y="519588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3657600" y="3937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7315200" y="51816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9" grpId="0"/>
      <p:bldP spid="38960" grpId="0"/>
      <p:bldP spid="38961" grpId="0"/>
      <p:bldP spid="38964" grpId="0"/>
      <p:bldP spid="38965" grpId="0"/>
      <p:bldP spid="38967" grpId="0"/>
      <p:bldP spid="38968" grpId="0"/>
      <p:bldP spid="38969" grpId="0"/>
      <p:bldP spid="38970" grpId="0"/>
      <p:bldP spid="389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81200"/>
            <a:ext cx="6705600" cy="2339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vần của tất cả các tiếng đều có âm chính. Ngoài âm chính một số vần còn có âm cuối và âm đệm.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1676400"/>
            <a:ext cx="5486400" cy="1600200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71500" indent="-571500"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>
                <a:solidFill>
                  <a:srgbClr val="FF0000"/>
                </a:solidFill>
              </a:rPr>
              <a:t>ặn dò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vần</a:t>
            </a:r>
            <a:b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các học sinh</a:t>
            </a:r>
            <a:b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65275"/>
            <a:ext cx="56673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77354" y="2436421"/>
            <a:ext cx="52625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Khởi</a:t>
            </a:r>
            <a:r>
              <a:rPr lang="en-US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 </a:t>
            </a: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động</a:t>
            </a:r>
            <a:endParaRPr lang="en-US" sz="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638300" y="248285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nguệch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>
          <a:xfrm>
            <a:off x="304800" y="1752600"/>
            <a:ext cx="8229600" cy="18651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b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vi-VN" altLang="en-US" sz="3600" dirty="0">
                <a:solidFill>
                  <a:srgbClr val="210BA5"/>
                </a:solidFill>
                <a:latin typeface="Times New Roman" panose="02020603050405020304" pitchFamily="18" charset="0"/>
              </a:rPr>
              <a:t>Lương Ngọc Quyến</a:t>
            </a:r>
            <a:endParaRPr lang="en-US" altLang="en-US" sz="3600" dirty="0">
              <a:solidFill>
                <a:srgbClr val="210BA5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2139559"/>
            <a:ext cx="58411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Lương Ngọc Quyến sinh năm 1885, mất năm 1917.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là con trai của nhà yêu nước Lương Văn Can.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tham gia cách mạng và bị giặc bắt giam.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Ngày 30/8/19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ông được giải thoát và tham gia chỉ huy nghĩa quân ở Thái Nguyên.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3379"/>
            <a:ext cx="23987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2181316" y="580762"/>
            <a:ext cx="5994400" cy="1442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?Trình bày hiểu biết của em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Lương Ngọc Quyến?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9148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803307391_bf65e29f42_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 descr="20081226090519luong20van20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81000" y="5638800"/>
            <a:ext cx="3657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chemeClr val="tx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4953000" y="5638800"/>
            <a:ext cx="3581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chemeClr val="tx1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080770" y="3810329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23315" y="4450354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106170" y="1478277"/>
            <a:ext cx="357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495" y="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123315" y="1093082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75690" y="1905531"/>
            <a:ext cx="7992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75690" y="718681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75690" y="5145998"/>
            <a:ext cx="5920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hật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ản,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uốc,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hái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16660" y="5739521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8460" y="2901914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tên riêng của người, địa danh, tên tổ chúc ; những chữ sau dấu chấm :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78460" y="6224165"/>
            <a:ext cx="8155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Ngày, tháng, năm : 30-8-1917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  <p:bldP spid="2060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514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514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1861</Words>
  <Application>WPS Presentation</Application>
  <PresentationFormat>On-screen Show (4:3)</PresentationFormat>
  <Paragraphs>272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Arial</vt:lpstr>
      <vt:lpstr>Verdana</vt:lpstr>
      <vt:lpstr>DengXian</vt:lpstr>
      <vt:lpstr>Calibri</vt:lpstr>
      <vt:lpstr>Times New Roman</vt:lpstr>
      <vt:lpstr>.VnTime</vt:lpstr>
      <vt:lpstr>SVN-Riesling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- Về ôn lại cấu tạo tiếng và vần - Chuẩn bị bài: Nhớ – viết: Thư gửi các học sinh    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Hung</dc:creator>
  <cp:lastModifiedBy>HUONG GIANG</cp:lastModifiedBy>
  <cp:revision>31</cp:revision>
  <dcterms:created xsi:type="dcterms:W3CDTF">2020-08-25T13:02:00Z</dcterms:created>
  <dcterms:modified xsi:type="dcterms:W3CDTF">2023-09-03T14:31:29Z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C10AA44868DD4A61880983C03933E0CA</vt:lpwstr>
  </property>
  <property fmtid="{D5CDD505-2E9C-101B-9397-08002B2CF9AE}" pid="3" name="KSOProductBuildVer">
    <vt:lpwstr>1033-11.2.0.11537</vt:lpwstr>
  </property>
</Properties>
</file>