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85" r:id="rId3"/>
    <p:sldId id="261" r:id="rId4"/>
    <p:sldId id="257" r:id="rId5"/>
    <p:sldId id="271" r:id="rId6"/>
    <p:sldId id="272" r:id="rId8"/>
    <p:sldId id="273" r:id="rId9"/>
    <p:sldId id="274" r:id="rId10"/>
    <p:sldId id="258" r:id="rId11"/>
    <p:sldId id="268" r:id="rId12"/>
    <p:sldId id="259" r:id="rId13"/>
    <p:sldId id="260" r:id="rId14"/>
    <p:sldId id="262" r:id="rId15"/>
    <p:sldId id="263" r:id="rId16"/>
    <p:sldId id="264" r:id="rId17"/>
    <p:sldId id="265" r:id="rId18"/>
    <p:sldId id="266" r:id="rId19"/>
    <p:sldId id="2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892" autoAdjust="0"/>
  </p:normalViewPr>
  <p:slideViewPr>
    <p:cSldViewPr snapToGrid="0">
      <p:cViewPr varScale="1">
        <p:scale>
          <a:sx n="42" d="100"/>
          <a:sy n="42" d="100"/>
        </p:scale>
        <p:origin x="236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607D-8C6A-479D-9E6F-9D359973C701}" type="datetimeFigureOut">
              <a:rPr lang="en-GB" smtClean="0"/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0AC54-6E2D-4C2A-8EE7-5D3712BE859F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DA896-240A-4B1F-BAC3-8FE09F96BEE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/>
              <a:t>Dựa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đâu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PSTP </a:t>
            </a:r>
            <a:r>
              <a:rPr lang="en-US" dirty="0" err="1"/>
              <a:t>trên</a:t>
            </a:r>
            <a:r>
              <a:rPr lang="en-US" dirty="0"/>
              <a:t>?</a:t>
            </a: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thập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?</a:t>
            </a: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en-US" dirty="0"/>
              <a:t>Qua BT 1, con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?</a:t>
            </a:r>
            <a:endParaRPr lang="en-US" dirty="0"/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Chốt</a:t>
            </a:r>
            <a:r>
              <a:rPr lang="en-US" dirty="0"/>
              <a:t>:</a:t>
            </a: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en-US" baseline="0" dirty="0" err="1"/>
              <a:t>Với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PS </a:t>
            </a:r>
            <a:r>
              <a:rPr lang="en-US" baseline="0" dirty="0" err="1"/>
              <a:t>này</a:t>
            </a:r>
            <a:r>
              <a:rPr lang="en-US" baseline="0" dirty="0"/>
              <a:t> ta </a:t>
            </a:r>
            <a:r>
              <a:rPr lang="en-US" baseline="0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thể</a:t>
            </a:r>
            <a:r>
              <a:rPr lang="en-US" baseline="0" dirty="0"/>
              <a:t> </a:t>
            </a:r>
            <a:r>
              <a:rPr lang="en-US" baseline="0" dirty="0" err="1"/>
              <a:t>chuyển</a:t>
            </a:r>
            <a:r>
              <a:rPr lang="en-US" baseline="0" dirty="0"/>
              <a:t> </a:t>
            </a:r>
            <a:r>
              <a:rPr lang="en-US" baseline="0" dirty="0" err="1"/>
              <a:t>thành</a:t>
            </a:r>
            <a:r>
              <a:rPr lang="en-US" baseline="0" dirty="0"/>
              <a:t> </a:t>
            </a:r>
            <a:r>
              <a:rPr lang="en-US" baseline="0" dirty="0" err="1"/>
              <a:t>những</a:t>
            </a:r>
            <a:r>
              <a:rPr lang="en-US" baseline="0" dirty="0"/>
              <a:t> PSTP </a:t>
            </a:r>
            <a:r>
              <a:rPr lang="en-US" baseline="0" dirty="0" err="1"/>
              <a:t>nào</a:t>
            </a:r>
            <a:r>
              <a:rPr lang="en-US" baseline="0" dirty="0"/>
              <a:t> </a:t>
            </a:r>
            <a:r>
              <a:rPr lang="en-US" baseline="0" dirty="0" err="1"/>
              <a:t>khác</a:t>
            </a:r>
            <a:r>
              <a:rPr lang="en-US" baseline="0" dirty="0"/>
              <a:t>?</a:t>
            </a:r>
            <a:endParaRPr lang="en-US" baseline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en-US" baseline="0" dirty="0"/>
              <a:t> </a:t>
            </a:r>
            <a:r>
              <a:rPr lang="en-US" baseline="0" dirty="0" err="1"/>
              <a:t>Để</a:t>
            </a:r>
            <a:r>
              <a:rPr lang="en-US" baseline="0" dirty="0"/>
              <a:t> </a:t>
            </a:r>
            <a:r>
              <a:rPr lang="en-US" baseline="0" dirty="0" err="1"/>
              <a:t>chuyển</a:t>
            </a:r>
            <a:r>
              <a:rPr lang="en-US" baseline="0" dirty="0"/>
              <a:t> PS </a:t>
            </a:r>
            <a:r>
              <a:rPr lang="en-US" baseline="0" dirty="0" err="1"/>
              <a:t>thành</a:t>
            </a:r>
            <a:r>
              <a:rPr lang="en-US" baseline="0" dirty="0"/>
              <a:t> PSTP ta </a:t>
            </a:r>
            <a:r>
              <a:rPr lang="en-US" baseline="0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thể</a:t>
            </a:r>
            <a:r>
              <a:rPr lang="en-US" baseline="0" dirty="0"/>
              <a:t> </a:t>
            </a:r>
            <a:r>
              <a:rPr lang="en-US" baseline="0" dirty="0" err="1"/>
              <a:t>làm</a:t>
            </a:r>
            <a:r>
              <a:rPr lang="en-US" baseline="0" dirty="0"/>
              <a:t> </a:t>
            </a:r>
            <a:r>
              <a:rPr lang="en-US" baseline="0" dirty="0" err="1"/>
              <a:t>bằng</a:t>
            </a:r>
            <a:r>
              <a:rPr lang="en-US" baseline="0" dirty="0"/>
              <a:t> </a:t>
            </a:r>
            <a:r>
              <a:rPr lang="en-US" baseline="0" dirty="0" err="1"/>
              <a:t>cách</a:t>
            </a:r>
            <a:r>
              <a:rPr lang="en-US" baseline="0" dirty="0"/>
              <a:t> </a:t>
            </a:r>
            <a:r>
              <a:rPr lang="en-US" baseline="0" dirty="0" err="1"/>
              <a:t>nào</a:t>
            </a:r>
            <a:r>
              <a:rPr lang="en-US" baseline="0" dirty="0"/>
              <a:t>? (</a:t>
            </a:r>
            <a:r>
              <a:rPr lang="en-US" baseline="0" dirty="0" err="1"/>
              <a:t>Quy</a:t>
            </a:r>
            <a:r>
              <a:rPr lang="en-US" baseline="0" dirty="0"/>
              <a:t> </a:t>
            </a:r>
            <a:r>
              <a:rPr lang="en-US" baseline="0" dirty="0" err="1"/>
              <a:t>đồng</a:t>
            </a:r>
            <a:r>
              <a:rPr lang="en-US" baseline="0" dirty="0"/>
              <a:t> </a:t>
            </a:r>
            <a:r>
              <a:rPr lang="en-US" baseline="0" dirty="0" err="1"/>
              <a:t>mẫu</a:t>
            </a:r>
            <a:r>
              <a:rPr lang="en-US" baseline="0" dirty="0"/>
              <a:t> </a:t>
            </a:r>
            <a:r>
              <a:rPr lang="en-US" baseline="0" dirty="0" err="1"/>
              <a:t>số</a:t>
            </a:r>
            <a:r>
              <a:rPr lang="en-US" baseline="0" dirty="0"/>
              <a:t> PS, </a:t>
            </a:r>
            <a:r>
              <a:rPr lang="en-US" baseline="0" dirty="0" err="1"/>
              <a:t>Rút</a:t>
            </a:r>
            <a:r>
              <a:rPr lang="en-US" baseline="0" dirty="0"/>
              <a:t> </a:t>
            </a:r>
            <a:r>
              <a:rPr lang="en-US" baseline="0" dirty="0" err="1"/>
              <a:t>gọn</a:t>
            </a:r>
            <a:r>
              <a:rPr lang="en-US" baseline="0" dirty="0"/>
              <a:t> PS)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Muốn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PS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PSTP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MS là 100 ta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lưu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dirty="0"/>
              <a:t>- Qua BT 2 </a:t>
            </a:r>
            <a:r>
              <a:rPr lang="en-GB" dirty="0" err="1"/>
              <a:t>và</a:t>
            </a:r>
            <a:r>
              <a:rPr lang="en-GB" dirty="0"/>
              <a:t> 3 con </a:t>
            </a:r>
            <a:r>
              <a:rPr lang="en-GB" dirty="0" err="1"/>
              <a:t>đã</a:t>
            </a:r>
            <a:r>
              <a:rPr lang="en-GB" dirty="0"/>
              <a:t> </a:t>
            </a:r>
            <a:r>
              <a:rPr lang="en-GB" dirty="0" err="1"/>
              <a:t>đạt</a:t>
            </a:r>
            <a:r>
              <a:rPr lang="en-GB" dirty="0"/>
              <a:t> </a:t>
            </a:r>
            <a:r>
              <a:rPr lang="en-GB" dirty="0" err="1"/>
              <a:t>được</a:t>
            </a:r>
            <a:r>
              <a:rPr lang="en-GB" dirty="0"/>
              <a:t> </a:t>
            </a:r>
            <a:r>
              <a:rPr lang="en-GB" dirty="0" err="1"/>
              <a:t>mục</a:t>
            </a:r>
            <a:r>
              <a:rPr lang="en-GB" dirty="0"/>
              <a:t> </a:t>
            </a:r>
            <a:r>
              <a:rPr lang="en-GB" dirty="0" err="1"/>
              <a:t>tiêu</a:t>
            </a:r>
            <a:r>
              <a:rPr lang="en-GB" dirty="0"/>
              <a:t> </a:t>
            </a:r>
            <a:r>
              <a:rPr lang="en-GB" dirty="0" err="1"/>
              <a:t>nào</a:t>
            </a:r>
            <a:r>
              <a:rPr lang="en-GB" dirty="0"/>
              <a:t> </a:t>
            </a:r>
            <a:r>
              <a:rPr lang="en-GB" dirty="0" err="1"/>
              <a:t>của</a:t>
            </a:r>
            <a:r>
              <a:rPr lang="en-GB" dirty="0"/>
              <a:t> </a:t>
            </a:r>
            <a:r>
              <a:rPr lang="en-GB" dirty="0" err="1"/>
              <a:t>bài</a:t>
            </a:r>
            <a:r>
              <a:rPr lang="en-GB" dirty="0"/>
              <a:t> </a:t>
            </a:r>
            <a:r>
              <a:rPr lang="en-GB" dirty="0" err="1"/>
              <a:t>học</a:t>
            </a:r>
            <a:r>
              <a:rPr lang="en-GB" dirty="0"/>
              <a:t>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Chốt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Nêu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PS.</a:t>
            </a:r>
            <a:endParaRPr lang="en-US" sz="1200" b="0" i="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-&gt;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GV: Ở BT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nên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để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dễ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en-US" sz="1200" b="0" i="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GB" b="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ở </a:t>
            </a:r>
            <a:r>
              <a:rPr lang="en-US" dirty="0" err="1"/>
              <a:t>lớp</a:t>
            </a:r>
            <a:r>
              <a:rPr lang="en-US" dirty="0"/>
              <a:t> </a:t>
            </a:r>
            <a:r>
              <a:rPr lang="en-US" dirty="0" err="1"/>
              <a:t>dưới</a:t>
            </a:r>
            <a:r>
              <a:rPr lang="en-US" dirty="0"/>
              <a:t>? (</a:t>
            </a:r>
            <a:r>
              <a:rPr lang="en-US" dirty="0" err="1"/>
              <a:t>Tìm</a:t>
            </a:r>
            <a:r>
              <a:rPr lang="en-US" dirty="0"/>
              <a:t> PS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)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 err="1"/>
              <a:t>Muốn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PS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ta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?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Qua BT 5 con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4546-BBB7-4C99-A854-314C28C058B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3B8A9-9490-40DC-8054-C19641FEE73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26.png"/><Relationship Id="rId8" Type="http://schemas.openxmlformats.org/officeDocument/2006/relationships/image" Target="../media/image25.png"/><Relationship Id="rId7" Type="http://schemas.openxmlformats.org/officeDocument/2006/relationships/image" Target="../media/image24.png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1" Type="http://schemas.openxmlformats.org/officeDocument/2006/relationships/notesSlide" Target="../notesSlides/notesSlide3.x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2.png"/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6.jpeg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image" Target="../media/image47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" Target="slide5.xml"/><Relationship Id="rId8" Type="http://schemas.openxmlformats.org/officeDocument/2006/relationships/image" Target="../media/image9.jpeg"/><Relationship Id="rId7" Type="http://schemas.openxmlformats.org/officeDocument/2006/relationships/slide" Target="slide7.xml"/><Relationship Id="rId6" Type="http://schemas.openxmlformats.org/officeDocument/2006/relationships/image" Target="../media/image8.jpeg"/><Relationship Id="rId5" Type="http://schemas.openxmlformats.org/officeDocument/2006/relationships/slide" Target="slide6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3" Type="http://schemas.openxmlformats.org/officeDocument/2006/relationships/notesSlide" Target="../notesSlides/notesSlide1.xml"/><Relationship Id="rId12" Type="http://schemas.openxmlformats.org/officeDocument/2006/relationships/slideLayout" Target="../slideLayouts/slideLayout7.xml"/><Relationship Id="rId11" Type="http://schemas.openxmlformats.org/officeDocument/2006/relationships/slide" Target="slide8.xml"/><Relationship Id="rId10" Type="http://schemas.openxmlformats.org/officeDocument/2006/relationships/image" Target="../media/image10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slide" Target="slide4.xml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slide" Target="slide4.xml"/><Relationship Id="rId4" Type="http://schemas.openxmlformats.org/officeDocument/2006/relationships/image" Target="../media/image17.png"/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Box 5"/>
          <p:cNvSpPr txBox="1"/>
          <p:nvPr/>
        </p:nvSpPr>
        <p:spPr>
          <a:xfrm>
            <a:off x="2817813" y="655638"/>
            <a:ext cx="6553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PHÒNG GIÁO DỤC VÀ ĐÀO TẠO QUẬN LONG BIÊN</a:t>
            </a:r>
            <a:endParaRPr lang="en-US" altLang="en-US" sz="1800" b="1" dirty="0">
              <a:solidFill>
                <a:srgbClr val="000000"/>
              </a:solidFill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TRƯỜNG TIỂU HỌC PHÚC LỢI</a:t>
            </a:r>
            <a:endParaRPr lang="en-US" altLang="en-US" sz="1800" b="1" dirty="0">
              <a:solidFill>
                <a:srgbClr val="000000"/>
              </a:solidFill>
            </a:endParaRPr>
          </a:p>
        </p:txBody>
      </p:sp>
      <p:pic>
        <p:nvPicPr>
          <p:cNvPr id="12291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1975" y="381000"/>
            <a:ext cx="1292225" cy="12557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591118" y="1524168"/>
            <a:ext cx="7010399" cy="2861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en-US" sz="6000" b="1" kern="1200" cap="none" spc="0" normalizeH="0" baseline="0" noProof="0">
                <a:ln w="19050">
                  <a:solidFill>
                    <a:srgbClr val="FF5050"/>
                  </a:solidFill>
                  <a:prstDash val="solid"/>
                </a:ln>
                <a:solidFill>
                  <a:srgbClr val="FFE1E1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TOÁN 5</a:t>
            </a:r>
            <a:endParaRPr kumimoji="0" lang="en-US" sz="6000" b="1" kern="1200" cap="none" spc="0" normalizeH="0" baseline="0" noProof="0">
              <a:ln w="19050">
                <a:solidFill>
                  <a:srgbClr val="FF5050"/>
                </a:solidFill>
                <a:prstDash val="solid"/>
              </a:ln>
              <a:solidFill>
                <a:srgbClr val="FFE1E1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en-US" sz="6000" b="1" kern="1200" cap="none" spc="0" normalizeH="0" baseline="0" noProof="0">
                <a:ln w="19050">
                  <a:solidFill>
                    <a:srgbClr val="FF5050"/>
                  </a:solidFill>
                  <a:prstDash val="solid"/>
                </a:ln>
                <a:solidFill>
                  <a:srgbClr val="FFE1E1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 TẬP</a:t>
            </a:r>
            <a:endParaRPr kumimoji="0" lang="en-US" sz="6000" b="1" kern="1200" cap="none" spc="0" normalizeH="0" baseline="0" noProof="0">
              <a:ln w="19050">
                <a:solidFill>
                  <a:srgbClr val="FF5050"/>
                </a:solidFill>
                <a:prstDash val="solid"/>
              </a:ln>
              <a:solidFill>
                <a:srgbClr val="FFE1E1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en-US" sz="6000" b="1" kern="1200" cap="none" spc="0" normalizeH="0" baseline="0" noProof="0">
                <a:ln w="19050">
                  <a:solidFill>
                    <a:srgbClr val="FF5050"/>
                  </a:solidFill>
                  <a:prstDash val="solid"/>
                </a:ln>
                <a:solidFill>
                  <a:srgbClr val="FFE1E1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(TRANG 9)</a:t>
            </a:r>
            <a:endParaRPr kumimoji="0" lang="en-US" sz="6000" b="1" kern="1200" cap="none" spc="0" normalizeH="0" baseline="0" noProof="0">
              <a:ln w="19050">
                <a:solidFill>
                  <a:srgbClr val="FF5050"/>
                </a:solidFill>
                <a:prstDash val="solid"/>
              </a:ln>
              <a:solidFill>
                <a:srgbClr val="FFE1E1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293" name="TextBox 10"/>
          <p:cNvSpPr txBox="1"/>
          <p:nvPr/>
        </p:nvSpPr>
        <p:spPr>
          <a:xfrm>
            <a:off x="4233863" y="6096000"/>
            <a:ext cx="372427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1800" b="1" i="1" dirty="0">
                <a:solidFill>
                  <a:srgbClr val="262673"/>
                </a:solidFill>
              </a:rPr>
              <a:t>Năm học 2023 - 2024</a:t>
            </a:r>
            <a:endParaRPr lang="en-US" altLang="en-US" sz="1800" b="1" i="1" dirty="0">
              <a:solidFill>
                <a:srgbClr val="26267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17039" y="697984"/>
            <a:ext cx="1014548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</a:t>
            </a:r>
            <a:r>
              <a:rPr lang="en-US" altLang="en-US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</a:rPr>
              <a:t> 1</a:t>
            </a:r>
            <a:r>
              <a:rPr lang="en-US" altLang="en-US" b="1" dirty="0">
                <a:latin typeface="Times New Roman" panose="02020603050405020304" pitchFamily="18" charset="0"/>
              </a:rPr>
              <a:t>: </a:t>
            </a:r>
            <a:r>
              <a:rPr lang="en-US" altLang="en-US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thập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thích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hợp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vào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chỗ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chấm</a:t>
            </a:r>
            <a:r>
              <a:rPr lang="en-US" altLang="en-US" b="1" dirty="0">
                <a:latin typeface="Times New Roman" panose="02020603050405020304" pitchFamily="18" charset="0"/>
              </a:rPr>
              <a:t> d</a:t>
            </a:r>
            <a:r>
              <a:rPr lang="vi-VN" altLang="en-US" b="1" dirty="0">
                <a:latin typeface="Times New Roman" panose="02020603050405020304" pitchFamily="18" charset="0"/>
              </a:rPr>
              <a:t>ư</a:t>
            </a:r>
            <a:r>
              <a:rPr lang="en-US" altLang="en-US" b="1" dirty="0" err="1">
                <a:latin typeface="Times New Roman" panose="02020603050405020304" pitchFamily="18" charset="0"/>
              </a:rPr>
              <a:t>ới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vạch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tia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928915" y="2188026"/>
            <a:ext cx="10363199" cy="2009002"/>
            <a:chOff x="928915" y="2188026"/>
            <a:chExt cx="10363199" cy="2009002"/>
          </a:xfrm>
        </p:grpSpPr>
        <p:grpSp>
          <p:nvGrpSpPr>
            <p:cNvPr id="43" name="Group 42"/>
            <p:cNvGrpSpPr/>
            <p:nvPr/>
          </p:nvGrpSpPr>
          <p:grpSpPr>
            <a:xfrm>
              <a:off x="928915" y="2917367"/>
              <a:ext cx="10363199" cy="333834"/>
              <a:chOff x="928915" y="2685139"/>
              <a:chExt cx="10363199" cy="333834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928915" y="2859311"/>
                <a:ext cx="10363199" cy="3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235200" y="2699658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834742" y="2699656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020456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135085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934857" y="2699658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705599" y="2685140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461828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7561943" y="2699657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9332685" y="2685139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378857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218056" y="2685139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183594" y="3410851"/>
              <a:ext cx="390525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920049" y="3410851"/>
                  <a:ext cx="630301" cy="786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en-US" alt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45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20049" y="3410851"/>
                  <a:ext cx="630301" cy="786177"/>
                </a:xfrm>
                <a:prstGeom prst="rect">
                  <a:avLst/>
                </a:prstGeom>
                <a:blipFill rotWithShape="1">
                  <a:blip r:embed="rId1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19934" y="3410850"/>
                  <a:ext cx="630301" cy="786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en-US" alt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46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19934" y="3410850"/>
                  <a:ext cx="630301" cy="786177"/>
                </a:xfrm>
                <a:prstGeom prst="rect">
                  <a:avLst/>
                </a:prstGeom>
                <a:blipFill rotWithShape="1">
                  <a:blip r:embed="rId2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 Box 19"/>
            <p:cNvSpPr txBox="1">
              <a:spLocks noChangeArrowheads="1"/>
            </p:cNvSpPr>
            <p:nvPr/>
          </p:nvSpPr>
          <p:spPr bwMode="auto">
            <a:xfrm>
              <a:off x="10022793" y="2188026"/>
              <a:ext cx="390525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5509187" y="3513216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  <a:endParaRPr lang="en-US" altLang="en-US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3722938" y="3503672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  <a:endParaRPr lang="en-US" altLang="en-US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4590676" y="3503671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  <a:endParaRPr lang="en-US" altLang="en-US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8178626" y="3503671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  <a:endParaRPr lang="en-US" altLang="en-US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6427698" y="3511550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  <a:endParaRPr lang="en-US" altLang="en-US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7295436" y="3487044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  <a:endParaRPr lang="en-US" altLang="en-US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9046364" y="3487044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  <a:endParaRPr lang="en-US" altLang="en-US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 Box 19"/>
              <p:cNvSpPr txBox="1">
                <a:spLocks noChangeArrowheads="1"/>
              </p:cNvSpPr>
              <p:nvPr/>
            </p:nvSpPr>
            <p:spPr bwMode="auto">
              <a:xfrm>
                <a:off x="3654532" y="344103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9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4532" y="3441032"/>
                <a:ext cx="630301" cy="786177"/>
              </a:xfrm>
              <a:prstGeom prst="rect">
                <a:avLst/>
              </a:prstGeom>
              <a:blipFill rotWithShape="1">
                <a:blip r:embed="rId3"/>
                <a:stretch>
                  <a:fillRect l="-17" t="-77" r="77" b="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 Box 19"/>
              <p:cNvSpPr txBox="1">
                <a:spLocks noChangeArrowheads="1"/>
              </p:cNvSpPr>
              <p:nvPr/>
            </p:nvSpPr>
            <p:spPr bwMode="auto">
              <a:xfrm>
                <a:off x="4615965" y="344103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1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5965" y="3441032"/>
                <a:ext cx="630301" cy="786177"/>
              </a:xfrm>
              <a:prstGeom prst="rect">
                <a:avLst/>
              </a:prstGeom>
              <a:blipFill rotWithShape="1">
                <a:blip r:embed="rId4"/>
                <a:stretch>
                  <a:fillRect l="-24" t="-77" r="84" b="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 Box 19"/>
              <p:cNvSpPr txBox="1">
                <a:spLocks noChangeArrowheads="1"/>
              </p:cNvSpPr>
              <p:nvPr/>
            </p:nvSpPr>
            <p:spPr bwMode="auto">
              <a:xfrm>
                <a:off x="5499405" y="3449120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2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9405" y="3449120"/>
                <a:ext cx="630301" cy="786177"/>
              </a:xfrm>
              <a:prstGeom prst="rect">
                <a:avLst/>
              </a:prstGeom>
              <a:blipFill rotWithShape="1">
                <a:blip r:embed="rId5"/>
                <a:stretch>
                  <a:fillRect l="-48" t="-55" r="8" b="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 Box 19"/>
              <p:cNvSpPr txBox="1">
                <a:spLocks noChangeArrowheads="1"/>
              </p:cNvSpPr>
              <p:nvPr/>
            </p:nvSpPr>
            <p:spPr bwMode="auto">
              <a:xfrm>
                <a:off x="6427698" y="3446475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27698" y="3446475"/>
                <a:ext cx="630301" cy="786177"/>
              </a:xfrm>
              <a:prstGeom prst="rect">
                <a:avLst/>
              </a:prstGeom>
              <a:blipFill rotWithShape="1">
                <a:blip r:embed="rId6"/>
                <a:stretch>
                  <a:fillRect l="-36" t="-42" r="97" b="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 Box 19"/>
              <p:cNvSpPr txBox="1">
                <a:spLocks noChangeArrowheads="1"/>
              </p:cNvSpPr>
              <p:nvPr/>
            </p:nvSpPr>
            <p:spPr bwMode="auto">
              <a:xfrm>
                <a:off x="7310888" y="3438594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0888" y="3438594"/>
                <a:ext cx="630301" cy="786177"/>
              </a:xfrm>
              <a:prstGeom prst="rect">
                <a:avLst/>
              </a:prstGeom>
              <a:blipFill rotWithShape="1">
                <a:blip r:embed="rId7"/>
                <a:stretch>
                  <a:fillRect l="-21" t="-9" r="82" b="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 Box 19"/>
              <p:cNvSpPr txBox="1">
                <a:spLocks noChangeArrowheads="1"/>
              </p:cNvSpPr>
              <p:nvPr/>
            </p:nvSpPr>
            <p:spPr bwMode="auto">
              <a:xfrm>
                <a:off x="8127908" y="344086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27908" y="3440862"/>
                <a:ext cx="630301" cy="786177"/>
              </a:xfrm>
              <a:prstGeom prst="rect">
                <a:avLst/>
              </a:prstGeom>
              <a:blipFill rotWithShape="1">
                <a:blip r:embed="rId8"/>
                <a:stretch>
                  <a:fillRect l="-86" t="-55" r="46" b="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 Box 19"/>
              <p:cNvSpPr txBox="1">
                <a:spLocks noChangeArrowheads="1"/>
              </p:cNvSpPr>
              <p:nvPr/>
            </p:nvSpPr>
            <p:spPr bwMode="auto">
              <a:xfrm>
                <a:off x="8994840" y="341009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6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4840" y="3410092"/>
                <a:ext cx="630301" cy="786177"/>
              </a:xfrm>
              <a:prstGeom prst="rect">
                <a:avLst/>
              </a:prstGeom>
              <a:blipFill rotWithShape="1">
                <a:blip r:embed="rId9"/>
                <a:stretch>
                  <a:fillRect l="-10" t="-18" r="71" b="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7" grpId="0"/>
      <p:bldP spid="59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12798" y="497335"/>
            <a:ext cx="10101943" cy="1786314"/>
            <a:chOff x="725713" y="500290"/>
            <a:chExt cx="10101943" cy="1786314"/>
          </a:xfrm>
        </p:grpSpPr>
        <p:sp>
          <p:nvSpPr>
            <p:cNvPr id="4" name="Text Box 49"/>
            <p:cNvSpPr txBox="1">
              <a:spLocks noChangeArrowheads="1"/>
            </p:cNvSpPr>
            <p:nvPr/>
          </p:nvSpPr>
          <p:spPr bwMode="auto">
            <a:xfrm>
              <a:off x="725713" y="500290"/>
              <a:ext cx="1010194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457200" indent="-4572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altLang="en-US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alt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endPara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78719" y="1378855"/>
                  <a:ext cx="704039" cy="8989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𝟏𝟏</m:t>
                            </m:r>
                          </m:num>
                          <m:den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n-US" alt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5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78719" y="1378855"/>
                  <a:ext cx="704039" cy="898964"/>
                </a:xfrm>
                <a:prstGeom prst="rect">
                  <a:avLst/>
                </a:prstGeom>
                <a:blipFill rotWithShape="1">
                  <a:blip r:embed="rId1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904319" y="1378855"/>
                  <a:ext cx="704039" cy="9077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𝟏𝟓</m:t>
                            </m:r>
                          </m:num>
                          <m:den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n-US" alt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6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04319" y="1378855"/>
                  <a:ext cx="704039" cy="907749"/>
                </a:xfrm>
                <a:prstGeom prst="rect">
                  <a:avLst/>
                </a:prstGeom>
                <a:blipFill rotWithShape="1">
                  <a:blip r:embed="rId2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6805691" y="1378855"/>
                  <a:ext cx="704039" cy="8989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𝟑𝟏</m:t>
                            </m:r>
                          </m:num>
                          <m:den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oMath>
                    </m:oMathPara>
                  </a14:m>
                  <a:endParaRPr lang="en-US" alt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7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05691" y="1378855"/>
                  <a:ext cx="704039" cy="898964"/>
                </a:xfrm>
                <a:prstGeom prst="rect">
                  <a:avLst/>
                </a:prstGeom>
                <a:blipFill rotWithShape="1">
                  <a:blip r:embed="rId3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4301512" y="1566727"/>
              <a:ext cx="3048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64998" y="1566727"/>
              <a:ext cx="3048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840572" y="3122338"/>
                <a:ext cx="3153876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b="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vi-VN" sz="3200" b="0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vi-V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72" y="3122338"/>
                <a:ext cx="3153876" cy="935192"/>
              </a:xfrm>
              <a:prstGeom prst="rect">
                <a:avLst/>
              </a:prstGeom>
              <a:blipFill rotWithShape="1">
                <a:blip r:embed="rId4"/>
                <a:stretch>
                  <a:fillRect l="-11" t="-5" r="5" b="5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214576" y="3122338"/>
                <a:ext cx="3609130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b="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375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vi-V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576" y="3122338"/>
                <a:ext cx="3609130" cy="935192"/>
              </a:xfrm>
              <a:prstGeom prst="rect">
                <a:avLst/>
              </a:prstGeom>
              <a:blipFill rotWithShape="1">
                <a:blip r:embed="rId5"/>
                <a:stretch>
                  <a:fillRect l="-9" t="-5" r="4" b="5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039623" y="5009195"/>
                <a:ext cx="3064108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31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62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vi-V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623" y="5009195"/>
                <a:ext cx="3064108" cy="925190"/>
              </a:xfrm>
              <a:prstGeom prst="rect">
                <a:avLst/>
              </a:prstGeom>
              <a:blipFill rotWithShape="1">
                <a:blip r:embed="rId6"/>
                <a:stretch>
                  <a:fillRect l="-13" t="-34" r="20" b="34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928913" y="377145"/>
            <a:ext cx="10101943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100.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19"/>
              <p:cNvSpPr txBox="1">
                <a:spLocks noChangeArrowheads="1"/>
              </p:cNvSpPr>
              <p:nvPr/>
            </p:nvSpPr>
            <p:spPr bwMode="auto">
              <a:xfrm>
                <a:off x="3452891" y="1738756"/>
                <a:ext cx="704039" cy="9017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52891" y="1738756"/>
                <a:ext cx="704039" cy="901785"/>
              </a:xfrm>
              <a:prstGeom prst="rect">
                <a:avLst/>
              </a:prstGeom>
              <a:blipFill rotWithShape="1">
                <a:blip r:embed="rId1"/>
                <a:stretch>
                  <a:fillRect l="-56" t="-14" r="31" b="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19"/>
              <p:cNvSpPr txBox="1">
                <a:spLocks noChangeArrowheads="1"/>
              </p:cNvSpPr>
              <p:nvPr/>
            </p:nvSpPr>
            <p:spPr bwMode="auto">
              <a:xfrm>
                <a:off x="5078490" y="1738756"/>
                <a:ext cx="1133644" cy="9105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78490" y="1738756"/>
                <a:ext cx="1133644" cy="910570"/>
              </a:xfrm>
              <a:prstGeom prst="rect">
                <a:avLst/>
              </a:prstGeom>
              <a:blipFill rotWithShape="1">
                <a:blip r:embed="rId2"/>
                <a:stretch>
                  <a:fillRect l="-35" t="-14" r="50" b="1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19"/>
              <p:cNvSpPr txBox="1">
                <a:spLocks noChangeArrowheads="1"/>
              </p:cNvSpPr>
              <p:nvPr/>
            </p:nvSpPr>
            <p:spPr bwMode="auto">
              <a:xfrm>
                <a:off x="6979863" y="1738756"/>
                <a:ext cx="918841" cy="9017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79863" y="1738756"/>
                <a:ext cx="918841" cy="901785"/>
              </a:xfrm>
              <a:prstGeom prst="rect">
                <a:avLst/>
              </a:prstGeom>
              <a:blipFill rotWithShape="1">
                <a:blip r:embed="rId3"/>
                <a:stretch>
                  <a:fillRect l="-63" t="-14" r="62" b="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475684" y="1926628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9170" y="1926628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871549" y="3122338"/>
                <a:ext cx="354020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vi-VN" sz="3200" b="1" i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vi-VN" sz="3200" b="1" i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𝟐𝟒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vi-VN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549" y="3122338"/>
                <a:ext cx="3540200" cy="925190"/>
              </a:xfrm>
              <a:prstGeom prst="rect">
                <a:avLst/>
              </a:prstGeom>
              <a:blipFill rotWithShape="1">
                <a:blip r:embed="rId4"/>
                <a:stretch>
                  <a:fillRect l="-6" t="-5" r="8" b="4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780253" y="3122338"/>
                <a:ext cx="4723601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𝟓𝟎𝟎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𝟏𝟎𝟎𝟎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vi-VN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253" y="3122338"/>
                <a:ext cx="4723601" cy="935192"/>
              </a:xfrm>
              <a:prstGeom prst="rect">
                <a:avLst/>
              </a:prstGeom>
              <a:blipFill rotWithShape="1">
                <a:blip r:embed="rId5"/>
                <a:stretch>
                  <a:fillRect l="-8" t="-5" r="4" b="5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877369" y="4729604"/>
                <a:ext cx="3987823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𝟐𝟎𝟎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vi-VN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369" y="4729604"/>
                <a:ext cx="3987823" cy="935192"/>
              </a:xfrm>
              <a:prstGeom prst="rect">
                <a:avLst/>
              </a:prstGeom>
              <a:blipFill rotWithShape="1">
                <a:blip r:embed="rId6"/>
                <a:stretch>
                  <a:fillRect l="-1" t="-13" r="2" b="64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045028" y="559307"/>
            <a:ext cx="101019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465943" y="1553029"/>
            <a:ext cx="900046" cy="2322285"/>
            <a:chOff x="1756229" y="1248229"/>
            <a:chExt cx="754742" cy="2322285"/>
          </a:xfrm>
        </p:grpSpPr>
        <p:sp>
          <p:nvSpPr>
            <p:cNvPr id="6" name="Rectangle 5"/>
            <p:cNvSpPr/>
            <p:nvPr/>
          </p:nvSpPr>
          <p:spPr>
            <a:xfrm>
              <a:off x="1756229" y="1248229"/>
              <a:ext cx="754742" cy="2322285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26652" y="1362480"/>
              <a:ext cx="3753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  <a:endPara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26652" y="2008811"/>
              <a:ext cx="3753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</a:t>
              </a:r>
              <a:endPara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26652" y="2760633"/>
              <a:ext cx="3753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 Box 19"/>
              <p:cNvSpPr txBox="1">
                <a:spLocks noChangeArrowheads="1"/>
              </p:cNvSpPr>
              <p:nvPr/>
            </p:nvSpPr>
            <p:spPr bwMode="auto">
              <a:xfrm>
                <a:off x="3336775" y="1467248"/>
                <a:ext cx="2210862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6775" y="1467248"/>
                <a:ext cx="2210862" cy="981487"/>
              </a:xfrm>
              <a:prstGeom prst="rect">
                <a:avLst/>
              </a:prstGeom>
              <a:blipFill rotWithShape="1">
                <a:blip r:embed="rId1"/>
                <a:stretch>
                  <a:fillRect l="-22" t="-41" r="-907" b="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 Box 19"/>
              <p:cNvSpPr txBox="1">
                <a:spLocks noChangeArrowheads="1"/>
              </p:cNvSpPr>
              <p:nvPr/>
            </p:nvSpPr>
            <p:spPr bwMode="auto">
              <a:xfrm>
                <a:off x="3336774" y="2959942"/>
                <a:ext cx="2435282" cy="9906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6774" y="2959942"/>
                <a:ext cx="2435282" cy="990656"/>
              </a:xfrm>
              <a:prstGeom prst="rect">
                <a:avLst/>
              </a:prstGeom>
              <a:blipFill rotWithShape="1">
                <a:blip r:embed="rId2"/>
                <a:stretch>
                  <a:fillRect l="-20" t="-21" r="-656" b="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 Box 19"/>
              <p:cNvSpPr txBox="1">
                <a:spLocks noChangeArrowheads="1"/>
              </p:cNvSpPr>
              <p:nvPr/>
            </p:nvSpPr>
            <p:spPr bwMode="auto">
              <a:xfrm>
                <a:off x="7589461" y="1454722"/>
                <a:ext cx="2659702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𝟗𝟐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9461" y="1454722"/>
                <a:ext cx="2659702" cy="981487"/>
              </a:xfrm>
              <a:prstGeom prst="rect">
                <a:avLst/>
              </a:prstGeom>
              <a:blipFill rotWithShape="1">
                <a:blip r:embed="rId3"/>
                <a:stretch>
                  <a:fillRect l="-22" t="-58" r="-444" b="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 Box 19"/>
              <p:cNvSpPr txBox="1">
                <a:spLocks noChangeArrowheads="1"/>
              </p:cNvSpPr>
              <p:nvPr/>
            </p:nvSpPr>
            <p:spPr bwMode="auto">
              <a:xfrm>
                <a:off x="7825098" y="2897854"/>
                <a:ext cx="2435282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𝟐𝟗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25098" y="2897854"/>
                <a:ext cx="2435282" cy="981487"/>
              </a:xfrm>
              <a:prstGeom prst="rect">
                <a:avLst/>
              </a:prstGeom>
              <a:blipFill rotWithShape="1">
                <a:blip r:embed="rId4"/>
                <a:stretch>
                  <a:fillRect l="-26" t="-36" r="-650" b="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821954" y="2959942"/>
            <a:ext cx="471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07101" y="1550502"/>
            <a:ext cx="471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2509" y="1530985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02755" y="3065433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5688" y="2313611"/>
            <a:ext cx="5830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15"/>
              <p:cNvSpPr txBox="1">
                <a:spLocks noChangeArrowheads="1"/>
              </p:cNvSpPr>
              <p:nvPr/>
            </p:nvSpPr>
            <p:spPr bwMode="auto">
              <a:xfrm>
                <a:off x="537027" y="346946"/>
                <a:ext cx="10101943" cy="1706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altLang="en-US" sz="2400" b="1" u="sng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altLang="en-US" sz="24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lớp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30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Toán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Tiếng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Việt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Hỏi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lớp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bao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Toán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bao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Tiếng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Việt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027" y="346946"/>
                <a:ext cx="10101943" cy="1706365"/>
              </a:xfrm>
              <a:prstGeom prst="rect">
                <a:avLst/>
              </a:prstGeom>
              <a:blipFill rotWithShape="1">
                <a:blip r:embed="rId1"/>
                <a:stretch>
                  <a:fillRect l="-4" t="-14" r="2" b="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46931" y="2456075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621540" y="2970818"/>
                <a:ext cx="3362395" cy="10840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giỏi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Toán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b="1" dirty="0">
                  <a:solidFill>
                    <a:srgbClr val="3333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9 (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400" b="1" dirty="0">
                  <a:solidFill>
                    <a:srgbClr val="3333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540" y="2970818"/>
                <a:ext cx="3362395" cy="1084015"/>
              </a:xfrm>
              <a:prstGeom prst="rect">
                <a:avLst/>
              </a:prstGeom>
              <a:blipFill rotWithShape="1">
                <a:blip r:embed="rId2"/>
                <a:stretch>
                  <a:fillRect l="-4" t="-27" r="6" b="3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552473" y="4107911"/>
                <a:ext cx="4071051" cy="10840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giỏi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Tiếng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Việt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b="1" dirty="0">
                  <a:solidFill>
                    <a:srgbClr val="3333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 (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400" b="1" dirty="0">
                  <a:solidFill>
                    <a:srgbClr val="3333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473" y="4107911"/>
                <a:ext cx="4071051" cy="1084015"/>
              </a:xfrm>
              <a:prstGeom prst="rect">
                <a:avLst/>
              </a:prstGeom>
              <a:blipFill rotWithShape="1">
                <a:blip r:embed="rId3"/>
                <a:stretch>
                  <a:fillRect l="-7" t="-9" r="9" b="1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423555" y="5298082"/>
            <a:ext cx="5120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6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9315" y="3018971"/>
            <a:ext cx="71192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NHANH HƠN? </a:t>
            </a:r>
            <a:endParaRPr lang="en-US" sz="6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au hoi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86" y="725327"/>
            <a:ext cx="910771" cy="152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9"/>
          <p:cNvGrpSpPr/>
          <p:nvPr/>
        </p:nvGrpSpPr>
        <p:grpSpPr bwMode="auto">
          <a:xfrm>
            <a:off x="1343025" y="319266"/>
            <a:ext cx="9005661" cy="1887244"/>
            <a:chOff x="9957465" y="3135855"/>
            <a:chExt cx="789704" cy="782211"/>
          </a:xfrm>
          <a:solidFill>
            <a:schemeClr val="bg1"/>
          </a:solidFill>
        </p:grpSpPr>
        <p:sp>
          <p:nvSpPr>
            <p:cNvPr id="14" name="Rectangle: Folded Corner 11"/>
            <p:cNvSpPr/>
            <p:nvPr/>
          </p:nvSpPr>
          <p:spPr>
            <a:xfrm>
              <a:off x="9985160" y="3211390"/>
              <a:ext cx="762009" cy="706676"/>
            </a:xfrm>
            <a:prstGeom prst="foldedCorner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19275679">
              <a:off x="9957465" y="3135855"/>
              <a:ext cx="80579" cy="159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012124" y="679266"/>
                <a:ext cx="8336562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Viết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endPara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(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PS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giống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8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124" y="679266"/>
                <a:ext cx="8336562" cy="1323439"/>
              </a:xfrm>
              <a:prstGeom prst="rect">
                <a:avLst/>
              </a:prstGeom>
              <a:blipFill rotWithShape="1">
                <a:blip r:embed="rId2"/>
                <a:stretch>
                  <a:fillRect l="-5" t="-34" r="1" b="4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690718" y="2503810"/>
                <a:ext cx="2804421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vi-VN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718" y="2503810"/>
                <a:ext cx="2804421" cy="925190"/>
              </a:xfrm>
              <a:prstGeom prst="rect">
                <a:avLst/>
              </a:prstGeom>
              <a:blipFill rotWithShape="1">
                <a:blip r:embed="rId3"/>
                <a:stretch>
                  <a:fillRect l="-8" t="-1" r="1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219257" y="2618278"/>
            <a:ext cx="1208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658854" y="3686629"/>
            <a:ext cx="9313946" cy="2946400"/>
            <a:chOff x="1658854" y="3686629"/>
            <a:chExt cx="9313946" cy="2946400"/>
          </a:xfrm>
          <a:solidFill>
            <a:schemeClr val="bg1"/>
          </a:solidFill>
        </p:grpSpPr>
        <p:sp>
          <p:nvSpPr>
            <p:cNvPr id="20" name="Rounded Rectangle 19"/>
            <p:cNvSpPr/>
            <p:nvPr/>
          </p:nvSpPr>
          <p:spPr>
            <a:xfrm>
              <a:off x="1658854" y="3686629"/>
              <a:ext cx="9313946" cy="2946400"/>
            </a:xfrm>
            <a:prstGeom prst="roundRect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289381" y="4131967"/>
                  <a:ext cx="2452594" cy="93519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vi-VN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vi-VN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vi-VN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9381" y="4131967"/>
                  <a:ext cx="2452594" cy="935192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089530" y="5512497"/>
                  <a:ext cx="2452594" cy="93519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vi-VN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vi-VN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vi-VN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9530" y="5512497"/>
                  <a:ext cx="2452594" cy="935192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7593241" y="4131967"/>
                  <a:ext cx="2452594" cy="93519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vi-VN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vi-VN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vi-VN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93241" y="4131967"/>
                  <a:ext cx="2452594" cy="935192"/>
                </a:xfrm>
                <a:prstGeom prst="rect">
                  <a:avLst/>
                </a:prstGeom>
                <a:blipFill rotWithShape="1">
                  <a:blip r:embed="rId6"/>
                </a:blipFill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/>
            <p:cNvSpPr txBox="1"/>
            <p:nvPr/>
          </p:nvSpPr>
          <p:spPr>
            <a:xfrm>
              <a:off x="1677299" y="4274049"/>
              <a:ext cx="1013419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9058" y="1981200"/>
            <a:ext cx="8305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hiểu đặc điểm của mẫu số của các phân số có thể viết thành phân số thập phân.</a:t>
            </a: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06958" y="890086"/>
            <a:ext cx="3810000" cy="788984"/>
          </a:xfrm>
          <a:prstGeom prst="rect">
            <a:avLst/>
          </a:prstGeom>
          <a:noFill/>
        </p:spPr>
        <p:txBody>
          <a:bodyPr wrap="square" lIns="49834" tIns="24917" rIns="49834" bIns="24917">
            <a:spAutoFit/>
          </a:bodyPr>
          <a:lstStyle/>
          <a:p>
            <a:pPr algn="ctr">
              <a:defRPr/>
            </a:pPr>
            <a:r>
              <a:rPr lang="en-US" sz="48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48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8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ln w="22225">
                <a:noFill/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59058" y="3631929"/>
            <a:ext cx="1001104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rrow: Chevron 1"/>
          <p:cNvSpPr/>
          <p:nvPr/>
        </p:nvSpPr>
        <p:spPr>
          <a:xfrm>
            <a:off x="1562929" y="2213152"/>
            <a:ext cx="264213" cy="228600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rrow: Chevron 7"/>
          <p:cNvSpPr/>
          <p:nvPr/>
        </p:nvSpPr>
        <p:spPr>
          <a:xfrm>
            <a:off x="1562928" y="3779239"/>
            <a:ext cx="264213" cy="228600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7792" y="2539816"/>
            <a:ext cx="23941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8972" y="3429000"/>
            <a:ext cx="74828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(Trang 9)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525" y="2252036"/>
            <a:ext cx="4426132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284" y="3713246"/>
            <a:ext cx="1017646" cy="14090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189" y="3713246"/>
            <a:ext cx="1017646" cy="1409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657600"/>
            <a:ext cx="1017646" cy="1409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290" y="3350862"/>
            <a:ext cx="2928325" cy="35428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3935928" y="5694809"/>
            <a:ext cx="479315" cy="6527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4288097" y="5840953"/>
            <a:ext cx="465502" cy="633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3632878" y="6078415"/>
            <a:ext cx="479315" cy="6527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4047251" y="6118623"/>
            <a:ext cx="479315" cy="65276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4502703" y="6158831"/>
            <a:ext cx="479315" cy="65276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427752" y="706727"/>
            <a:ext cx="75071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ẤP TRỨNG GÀ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25" name="Picture 24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476" y="2895601"/>
            <a:ext cx="2072200" cy="2814047"/>
          </a:xfrm>
          <a:prstGeom prst="rect">
            <a:avLst/>
          </a:prstGeom>
        </p:spPr>
      </p:pic>
      <p:pic>
        <p:nvPicPr>
          <p:cNvPr id="26" name="Picture 25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288" y="2970309"/>
            <a:ext cx="1984713" cy="2695240"/>
          </a:xfrm>
          <a:prstGeom prst="rect">
            <a:avLst/>
          </a:prstGeom>
        </p:spPr>
      </p:pic>
      <p:pic>
        <p:nvPicPr>
          <p:cNvPr id="24" name="Picture 23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848" y="3038387"/>
            <a:ext cx="2060380" cy="2647475"/>
          </a:xfrm>
          <a:prstGeom prst="rect">
            <a:avLst/>
          </a:prstGeom>
        </p:spPr>
      </p:pic>
      <p:sp>
        <p:nvSpPr>
          <p:cNvPr id="2" name="Action Button: Forward or Next 1">
            <a:hlinkClick r:id="rId11" action="ppaction://hlinksldjump" highlightClick="1"/>
          </p:cNvPr>
          <p:cNvSpPr/>
          <p:nvPr/>
        </p:nvSpPr>
        <p:spPr>
          <a:xfrm>
            <a:off x="11058801" y="6223718"/>
            <a:ext cx="784485" cy="559208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173" y="732101"/>
            <a:ext cx="9877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b="1" i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562307" y="1735548"/>
                <a:ext cx="6157150" cy="1136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307" y="1735548"/>
                <a:ext cx="6157150" cy="1136850"/>
              </a:xfrm>
              <a:prstGeom prst="rect">
                <a:avLst/>
              </a:prstGeom>
              <a:blipFill rotWithShape="1">
                <a:blip r:embed="rId1"/>
                <a:stretch>
                  <a:fillRect l="-1" t="-8" r="4" b="2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488355" y="2992363"/>
                <a:ext cx="6896337" cy="1132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355" y="2992363"/>
                <a:ext cx="6896337" cy="1132682"/>
              </a:xfrm>
              <a:prstGeom prst="rect">
                <a:avLst/>
              </a:prstGeom>
              <a:blipFill rotWithShape="1">
                <a:blip r:embed="rId2"/>
                <a:stretch>
                  <a:fillRect l="-6" t="-21" b="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62307" y="4125045"/>
                <a:ext cx="3821270" cy="1132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307" y="4125045"/>
                <a:ext cx="3821270" cy="1132682"/>
              </a:xfrm>
              <a:prstGeom prst="rect">
                <a:avLst/>
              </a:prstGeom>
              <a:blipFill rotWithShape="1">
                <a:blip r:embed="rId3"/>
                <a:stretch>
                  <a:fillRect l="-2" t="-8" r="15" b="50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2488355" y="1889428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ction Button: Home 8">
            <a:hlinkClick r:id="rId4" action="ppaction://hlinksldjump" highlightClick="1"/>
          </p:cNvPr>
          <p:cNvSpPr/>
          <p:nvPr/>
        </p:nvSpPr>
        <p:spPr>
          <a:xfrm>
            <a:off x="790873" y="5948088"/>
            <a:ext cx="734096" cy="6439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471" y="544286"/>
            <a:ext cx="113483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b="1" i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7145" y="2506047"/>
            <a:ext cx="5992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5251" y="3458816"/>
            <a:ext cx="5548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Sai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17145" y="3458816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ction Button: Home 8">
            <a:hlinkClick r:id="rId1" action="ppaction://hlinksldjump" highlightClick="1"/>
          </p:cNvPr>
          <p:cNvSpPr/>
          <p:nvPr/>
        </p:nvSpPr>
        <p:spPr>
          <a:xfrm>
            <a:off x="424543" y="5934139"/>
            <a:ext cx="734096" cy="6439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538189" y="3458816"/>
            <a:ext cx="4751614" cy="1932480"/>
            <a:chOff x="5600700" y="3700877"/>
            <a:chExt cx="4751614" cy="1932480"/>
          </a:xfrm>
        </p:grpSpPr>
        <p:sp>
          <p:nvSpPr>
            <p:cNvPr id="7" name="Cloud Callout 6"/>
            <p:cNvSpPr/>
            <p:nvPr/>
          </p:nvSpPr>
          <p:spPr>
            <a:xfrm>
              <a:off x="5600700" y="3700877"/>
              <a:ext cx="4751614" cy="1932480"/>
            </a:xfrm>
            <a:prstGeom prst="cloud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3650" y="4323810"/>
              <a:ext cx="339868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Lấy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ví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minh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họa</a:t>
              </a:r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22513" y="152400"/>
                <a:ext cx="11103429" cy="1745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n w="13462">
                              <a:solidFill>
                                <a:schemeClr val="bg1"/>
                              </a:solidFill>
                              <a:prstDash val="solid"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n w="13462">
                              <a:solidFill>
                                <a:schemeClr val="bg1"/>
                              </a:solidFill>
                              <a:prstDash val="solid"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400" b="1" i="1" smtClean="0">
                            <a:ln w="13462">
                              <a:solidFill>
                                <a:schemeClr val="bg1"/>
                              </a:solidFill>
                              <a:prstDash val="solid"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US" sz="4400" b="1" i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3" y="152400"/>
                <a:ext cx="11103429" cy="1745671"/>
              </a:xfrm>
              <a:prstGeom prst="rect">
                <a:avLst/>
              </a:prstGeom>
              <a:blipFill rotWithShape="1">
                <a:blip r:embed="rId1"/>
                <a:stretch>
                  <a:fillRect l="-5" r="3" b="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395728" y="1962086"/>
                <a:ext cx="5992969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728" y="1962086"/>
                <a:ext cx="5992969" cy="1054071"/>
              </a:xfrm>
              <a:prstGeom prst="rect">
                <a:avLst/>
              </a:prstGeom>
              <a:blipFill rotWithShape="1">
                <a:blip r:embed="rId2"/>
                <a:stretch>
                  <a:fillRect l="-8" t="-54" r="6" b="5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395728" y="3183629"/>
                <a:ext cx="8153400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728" y="3183629"/>
                <a:ext cx="8153400" cy="1054071"/>
              </a:xfrm>
              <a:prstGeom prst="rect">
                <a:avLst/>
              </a:prstGeom>
              <a:blipFill rotWithShape="1">
                <a:blip r:embed="rId3"/>
                <a:stretch>
                  <a:fillRect l="-6" t="-35" r="6" b="3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395728" y="4510602"/>
                <a:ext cx="6476678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728" y="4510602"/>
                <a:ext cx="6476678" cy="1054071"/>
              </a:xfrm>
              <a:prstGeom prst="rect">
                <a:avLst/>
              </a:prstGeom>
              <a:blipFill rotWithShape="1">
                <a:blip r:embed="rId4"/>
                <a:stretch>
                  <a:fillRect l="-8" t="-19" r="3" b="1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ction Button: Home 6">
            <a:hlinkClick r:id="rId5" action="ppaction://hlinksldjump" highlightClick="1"/>
          </p:cNvPr>
          <p:cNvSpPr/>
          <p:nvPr/>
        </p:nvSpPr>
        <p:spPr>
          <a:xfrm>
            <a:off x="0" y="6324600"/>
            <a:ext cx="7620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70944" y="4683470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281999" y="2170973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 bwMode="auto">
          <a:xfrm>
            <a:off x="920642" y="4588532"/>
            <a:ext cx="9781239" cy="523220"/>
            <a:chOff x="898574" y="4682149"/>
            <a:chExt cx="8645807" cy="522883"/>
          </a:xfrm>
        </p:grpSpPr>
        <p:sp>
          <p:nvSpPr>
            <p:cNvPr id="5" name="Freeform 11"/>
            <p:cNvSpPr/>
            <p:nvPr/>
          </p:nvSpPr>
          <p:spPr>
            <a:xfrm>
              <a:off x="898574" y="4749713"/>
              <a:ext cx="625836" cy="455319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1654416" y="4682149"/>
              <a:ext cx="7889965" cy="522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 PS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trước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 bwMode="auto">
          <a:xfrm>
            <a:off x="920642" y="2394066"/>
            <a:ext cx="10634049" cy="523220"/>
            <a:chOff x="833998" y="2683948"/>
            <a:chExt cx="8000582" cy="522599"/>
          </a:xfrm>
        </p:grpSpPr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1477341" y="2683948"/>
              <a:ext cx="7357239" cy="522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HS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đoạn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Freeform 11"/>
            <p:cNvSpPr/>
            <p:nvPr/>
          </p:nvSpPr>
          <p:spPr>
            <a:xfrm>
              <a:off x="833998" y="2751474"/>
              <a:ext cx="548053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 bwMode="auto">
          <a:xfrm>
            <a:off x="920642" y="3510136"/>
            <a:ext cx="9959735" cy="523220"/>
            <a:chOff x="907706" y="3670788"/>
            <a:chExt cx="9959683" cy="523219"/>
          </a:xfrm>
        </p:grpSpPr>
        <p:sp>
          <p:nvSpPr>
            <p:cNvPr id="11" name="Freeform 11"/>
            <p:cNvSpPr/>
            <p:nvPr/>
          </p:nvSpPr>
          <p:spPr>
            <a:xfrm>
              <a:off x="907706" y="3706178"/>
              <a:ext cx="625472" cy="455611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753282" y="3670788"/>
              <a:ext cx="9114107" cy="523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HS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chuyển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PSTP.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4010692" y="1397106"/>
            <a:ext cx="3081293" cy="808216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276999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0000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  <a:endParaRPr lang="en-US" sz="5400" b="1" dirty="0">
              <a:ln w="0"/>
              <a:solidFill>
                <a:srgbClr val="0000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647" y="2406416"/>
            <a:ext cx="5956862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2156</Words>
  <Application>WPS Presentation</Application>
  <PresentationFormat>Widescreen</PresentationFormat>
  <Paragraphs>189</Paragraphs>
  <Slides>17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</vt:lpstr>
      <vt:lpstr>SimSun</vt:lpstr>
      <vt:lpstr>Wingdings</vt:lpstr>
      <vt:lpstr>Verdana</vt:lpstr>
      <vt:lpstr>Times New Roman</vt:lpstr>
      <vt:lpstr>Times New Roman</vt:lpstr>
      <vt:lpstr>Cambria Math</vt:lpstr>
      <vt:lpstr>Tahoma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KHỞI ĐỘNG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THỰC HÀNH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 TOÁN 5</dc:title>
  <dc:creator>Admin</dc:creator>
  <cp:lastModifiedBy>HUONG GIANG</cp:lastModifiedBy>
  <cp:revision>19</cp:revision>
  <dcterms:created xsi:type="dcterms:W3CDTF">2021-08-20T13:24:00Z</dcterms:created>
  <dcterms:modified xsi:type="dcterms:W3CDTF">2023-09-03T14:36:05Z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47C74D34CEEE4B8FB4E7DB5FFB9DD560</vt:lpwstr>
  </property>
  <property fmtid="{D5CDD505-2E9C-101B-9397-08002B2CF9AE}" pid="3" name="KSOProductBuildVer">
    <vt:lpwstr>1033-11.2.0.11537</vt:lpwstr>
  </property>
</Properties>
</file>