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3" r:id="rId5"/>
  </p:sldMasterIdLst>
  <p:notesMasterIdLst>
    <p:notesMasterId r:id="rId34"/>
  </p:notesMasterIdLst>
  <p:sldIdLst>
    <p:sldId id="321" r:id="rId6"/>
    <p:sldId id="322" r:id="rId7"/>
    <p:sldId id="284" r:id="rId8"/>
    <p:sldId id="285" r:id="rId9"/>
    <p:sldId id="323" r:id="rId10"/>
    <p:sldId id="324" r:id="rId11"/>
    <p:sldId id="325" r:id="rId12"/>
    <p:sldId id="327" r:id="rId13"/>
    <p:sldId id="295" r:id="rId14"/>
    <p:sldId id="343" r:id="rId15"/>
    <p:sldId id="328" r:id="rId16"/>
    <p:sldId id="345" r:id="rId17"/>
    <p:sldId id="346" r:id="rId18"/>
    <p:sldId id="347" r:id="rId19"/>
    <p:sldId id="332" r:id="rId20"/>
    <p:sldId id="350" r:id="rId21"/>
    <p:sldId id="352" r:id="rId22"/>
    <p:sldId id="333" r:id="rId23"/>
    <p:sldId id="256" r:id="rId24"/>
    <p:sldId id="259" r:id="rId25"/>
    <p:sldId id="258" r:id="rId26"/>
    <p:sldId id="257" r:id="rId27"/>
    <p:sldId id="335" r:id="rId28"/>
    <p:sldId id="309" r:id="rId29"/>
    <p:sldId id="359" r:id="rId30"/>
    <p:sldId id="305" r:id="rId31"/>
    <p:sldId id="342" r:id="rId32"/>
    <p:sldId id="341" r:id="rId33"/>
  </p:sldIdLst>
  <p:sldSz cx="9144000" cy="5143500" type="screen16x9"/>
  <p:notesSz cx="6858000" cy="9144000"/>
  <p:embeddedFontLst>
    <p:embeddedFont>
      <p:font typeface="DFPOP1-W9" panose="020B0604020202020204" charset="-128"/>
      <p:regular r:id="rId35"/>
    </p:embeddedFont>
    <p:embeddedFont>
      <p:font typeface="Arial-Rounded" panose="020B0500000000000000" pitchFamily="34" charset="-93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P001 4 hàng" panose="020B0603050302020204" pitchFamily="34" charset="-93"/>
      <p:regular r:id="rId41"/>
      <p:bold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C735FB"/>
    <a:srgbClr val="C34CE4"/>
    <a:srgbClr val="679C31"/>
    <a:srgbClr val="F14420"/>
    <a:srgbClr val="C4D836"/>
    <a:srgbClr val="920000"/>
    <a:srgbClr val="F56636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96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mảnh ghép để mở câu hỏi &gt; sau khi HS trả lời bấm tiếp vào mảnh ghép màu đen để lật mảnh ghépp</a:t>
            </a:r>
          </a:p>
          <a:p>
            <a:r>
              <a:rPr lang="en-US"/>
              <a:t>- HS lật được mảnh ghép mời HS xem 1 đoạn clip về hoạt động rất vui nhộn trong ngày Tết Trung thu (bấm vào dấu mũi tên để chuyển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27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3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9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17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28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512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69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853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3683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0639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989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937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381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323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327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4982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55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DA4FF-1842-472B-9A51-3727DC1D4B50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687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slide" Target="slide8.xml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image" Target="../media/image19.png"/><Relationship Id="rId15" Type="http://schemas.openxmlformats.org/officeDocument/2006/relationships/slide" Target="slide4.xml"/><Relationship Id="rId23" Type="http://schemas.openxmlformats.org/officeDocument/2006/relationships/slide" Target="slide7.xml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4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79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6" y="1676812"/>
            <a:ext cx="4387756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2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2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7" y="1735799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06865" y="2809300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280" y="-38307"/>
            <a:ext cx="501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1"/>
    </mc:Choice>
    <mc:Fallback xmlns="">
      <p:transition spd="slow" advTm="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5645" y="1073413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3067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oăt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6" y="1083368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77981" y="1076232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947546" y="1070048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6122116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616F0-C473-4AFA-9FD0-8B9020C0BEF6}"/>
              </a:ext>
            </a:extLst>
          </p:cNvPr>
          <p:cNvSpPr txBox="1"/>
          <p:nvPr/>
        </p:nvSpPr>
        <p:spPr>
          <a:xfrm>
            <a:off x="2626448" y="1070048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2A812C-C7A9-418E-B5F0-79D78F5FE534}"/>
              </a:ext>
            </a:extLst>
          </p:cNvPr>
          <p:cNvSpPr txBox="1"/>
          <p:nvPr/>
        </p:nvSpPr>
        <p:spPr>
          <a:xfrm>
            <a:off x="6796682" y="1076233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6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735"/>
    </mc:Choice>
    <mc:Fallback xmlns="">
      <p:transition advTm="5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1255" y="1279756"/>
            <a:ext cx="36503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toán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4426434" y="2579570"/>
            <a:ext cx="1692560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93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148"/>
    </mc:Choice>
    <mc:Fallback xmlns="">
      <p:transition advTm="3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4906" y="1125200"/>
            <a:ext cx="56941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khoắn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5564958" y="2432475"/>
            <a:ext cx="1784476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992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218"/>
    </mc:Choice>
    <mc:Fallback xmlns="">
      <p:transition advTm="1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422" y="1247990"/>
            <a:ext cx="45031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sinh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5325564" y="2682505"/>
            <a:ext cx="1396512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08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28"/>
    </mc:Choice>
    <mc:Fallback xmlns="">
      <p:transition advTm="1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5056" y="1125200"/>
            <a:ext cx="55338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bước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ngoặt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V="1">
            <a:off x="5798408" y="2571750"/>
            <a:ext cx="1540535" cy="1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47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75"/>
    </mc:Choice>
    <mc:Fallback xmlns="">
      <p:transition advTm="17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302" y="778412"/>
            <a:ext cx="8313494" cy="3661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toán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	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sinh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khoắn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ngoặt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32651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163"/>
    </mc:Choice>
    <mc:Fallback xmlns="">
      <p:transition advTm="1316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60" y="975360"/>
            <a:ext cx="8077200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giáo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tặng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phiếu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ngoan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1382524" y="2920373"/>
            <a:ext cx="952903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665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511"/>
    </mc:Choice>
    <mc:Fallback xmlns="">
      <p:transition advTm="47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" y="632460"/>
            <a:ext cx="85242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72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Lớp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sẻ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nâu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giàn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mướp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cạnh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ao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nhỏ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trò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nhiều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lắm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ong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ong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mật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bướm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bướm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trắng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,…Ai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cũng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xinh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ngoan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ngoãn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4400" dirty="0">
              <a:effectLst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692921" y="4461724"/>
            <a:ext cx="894864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6371005" y="4494677"/>
            <a:ext cx="905449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738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653"/>
    </mc:Choice>
    <mc:Fallback xmlns="">
      <p:transition advTm="6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72261" y="1603134"/>
            <a:ext cx="324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505"/>
    </mc:Choice>
    <mc:Fallback xmlns="">
      <p:transition advTm="29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084" y="1145545"/>
            <a:ext cx="7258406" cy="181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TRÒ CHƠI: “MẢNH GHÉP”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1"/>
    </mc:Choice>
    <mc:Fallback xmlns="">
      <p:transition spd="slow" advTm="785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oaw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588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oa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034" r="6356"/>
          <a:stretch/>
        </p:blipFill>
        <p:spPr>
          <a:xfrm>
            <a:off x="0" y="386489"/>
            <a:ext cx="9144001" cy="4370522"/>
          </a:xfrm>
        </p:spPr>
      </p:pic>
    </p:spTree>
    <p:extLst>
      <p:ext uri="{BB962C8B-B14F-4D97-AF65-F5344CB8AC3E}">
        <p14:creationId xmlns:p14="http://schemas.microsoft.com/office/powerpoint/2010/main" val="40833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oaw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49" r="6441"/>
          <a:stretch/>
        </p:blipFill>
        <p:spPr>
          <a:xfrm>
            <a:off x="0" y="441701"/>
            <a:ext cx="9144000" cy="3983064"/>
          </a:xfrm>
        </p:spPr>
      </p:pic>
    </p:spTree>
    <p:extLst>
      <p:ext uri="{BB962C8B-B14F-4D97-AF65-F5344CB8AC3E}">
        <p14:creationId xmlns:p14="http://schemas.microsoft.com/office/powerpoint/2010/main" val="33539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F57B7-68F4-4C7C-AD30-AC5B3A540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22"/>
    </mc:Choice>
    <mc:Fallback xmlns="">
      <p:transition advTm="492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541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08"/>
    </mc:Choice>
    <mc:Fallback xmlns="">
      <p:transition advTm="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2167" y="598914"/>
            <a:ext cx="8098031" cy="40325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1.oan,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oat,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2.vở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toán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sinh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khoắn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ngoặt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giáo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tặng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phiếu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ngoan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60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711"/>
    </mc:Choice>
    <mc:Fallback xmlns="">
      <p:transition advTm="5471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4434348" cy="3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434348" y="2123768"/>
            <a:ext cx="4709652" cy="30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969"/>
    </mc:Choice>
    <mc:Fallback xmlns="">
      <p:transition advTm="14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3974A9-46FB-4AD9-BDB9-E76745AF9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2" y="0"/>
            <a:ext cx="612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10"/>
    </mc:Choice>
    <mc:Fallback xmlns="">
      <p:transition spd="slow" advClick="0" advTm="831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399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85" y="452642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894595" y="3588932"/>
            <a:ext cx="4069431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 rot="161662">
            <a:off x="2226836" y="237008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>
                <a:gd name="adj" fmla="val 10282606"/>
              </a:avLst>
            </a:prstTxWarp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93"/>
    </mc:Choice>
    <mc:Fallback xmlns="">
      <p:transition advTm="1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688D890-F798-4BCB-8373-A0D1C0BB9F06}"/>
              </a:ext>
            </a:extLst>
          </p:cNvPr>
          <p:cNvGrpSpPr/>
          <p:nvPr/>
        </p:nvGrpSpPr>
        <p:grpSpPr>
          <a:xfrm>
            <a:off x="4029516" y="449580"/>
            <a:ext cx="5170925" cy="4133778"/>
            <a:chOff x="4029516" y="449580"/>
            <a:chExt cx="5371413" cy="43281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41B94D9-DB10-4297-A1D4-AC3378DE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516" y="449580"/>
              <a:ext cx="5371413" cy="4328160"/>
            </a:xfrm>
            <a:prstGeom prst="rect">
              <a:avLst/>
            </a:prstGeom>
          </p:spPr>
        </p:pic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3A31588C-25B4-4C42-B5F6-F6B4A06F7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725" y="1951941"/>
              <a:ext cx="4428993" cy="190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Luyện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đǌ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viết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ươm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ươp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ươn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ương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oa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oe</a:t>
              </a:r>
              <a:endParaRPr lang="en-US" altLang="en-US" sz="32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28" name="WordArt 5">
              <a:extLst>
                <a:ext uri="{FF2B5EF4-FFF2-40B4-BE49-F238E27FC236}">
                  <a16:creationId xmlns:a16="http://schemas.microsoft.com/office/drawing/2014/main" id="{A14343D5-03D3-4C94-8FC4-A550E73F9E9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3" y="1291195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en-US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TIẾNG VIỆT</a:t>
              </a:r>
            </a:p>
          </p:txBody>
        </p:sp>
      </p:grp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25143" y="20004"/>
            <a:ext cx="8940060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55" y="552770"/>
            <a:ext cx="2465902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31" y="867243"/>
            <a:ext cx="2465902" cy="197985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66" y="4153165"/>
            <a:ext cx="1235870" cy="1044757"/>
          </a:xfrm>
          <a:prstGeom prst="rect">
            <a:avLst/>
          </a:prstGeom>
        </p:spPr>
      </p:pic>
      <p:pic>
        <p:nvPicPr>
          <p:cNvPr id="139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55" y="581212"/>
            <a:ext cx="2496596" cy="1988993"/>
          </a:xfrm>
          <a:prstGeom prst="rect">
            <a:avLst/>
          </a:prstGeom>
        </p:spPr>
      </p:pic>
      <p:pic>
        <p:nvPicPr>
          <p:cNvPr id="140" name="mau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81" y="814505"/>
            <a:ext cx="2482222" cy="19798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F805F1-76F3-47BC-A028-F29DF1AF64BF}"/>
              </a:ext>
            </a:extLst>
          </p:cNvPr>
          <p:cNvGrpSpPr/>
          <p:nvPr/>
        </p:nvGrpSpPr>
        <p:grpSpPr>
          <a:xfrm>
            <a:off x="4024229" y="2282867"/>
            <a:ext cx="2440563" cy="1988993"/>
            <a:chOff x="4037125" y="2270958"/>
            <a:chExt cx="2440563" cy="1988993"/>
          </a:xfrm>
        </p:grpSpPr>
        <p:pic>
          <p:nvPicPr>
            <p:cNvPr id="127" name="den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125" y="2270958"/>
              <a:ext cx="2440563" cy="198899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68A9AFF-4E1B-4806-A2D9-A127C9A23C72}"/>
                </a:ext>
              </a:extLst>
            </p:cNvPr>
            <p:cNvSpPr/>
            <p:nvPr/>
          </p:nvSpPr>
          <p:spPr>
            <a:xfrm>
              <a:off x="5034328" y="2874398"/>
              <a:ext cx="914400" cy="99906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5FACFA-F125-46C0-89D3-2E9E900DA936}"/>
              </a:ext>
            </a:extLst>
          </p:cNvPr>
          <p:cNvGrpSpPr/>
          <p:nvPr/>
        </p:nvGrpSpPr>
        <p:grpSpPr>
          <a:xfrm>
            <a:off x="4039522" y="2294652"/>
            <a:ext cx="2482222" cy="1988993"/>
            <a:chOff x="4023720" y="2278578"/>
            <a:chExt cx="2482222" cy="1988993"/>
          </a:xfrm>
        </p:grpSpPr>
        <p:pic>
          <p:nvPicPr>
            <p:cNvPr id="142" name="mau4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720" y="2278578"/>
              <a:ext cx="2482222" cy="19889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70024B4-8B6E-47DF-888B-964CB91F617D}"/>
                </a:ext>
              </a:extLst>
            </p:cNvPr>
            <p:cNvSpPr/>
            <p:nvPr/>
          </p:nvSpPr>
          <p:spPr>
            <a:xfrm>
              <a:off x="5071079" y="2814774"/>
              <a:ext cx="914400" cy="999063"/>
            </a:xfrm>
            <a:prstGeom prst="rect">
              <a:avLst/>
            </a:prstGeom>
            <a:solidFill>
              <a:srgbClr val="C73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AB4152-50A4-4F1B-AFAF-B5E3C4D49E79}"/>
              </a:ext>
            </a:extLst>
          </p:cNvPr>
          <p:cNvGrpSpPr/>
          <p:nvPr/>
        </p:nvGrpSpPr>
        <p:grpSpPr>
          <a:xfrm>
            <a:off x="6170445" y="2586559"/>
            <a:ext cx="2465901" cy="1979858"/>
            <a:chOff x="6151503" y="2520256"/>
            <a:chExt cx="2465901" cy="1979858"/>
          </a:xfrm>
        </p:grpSpPr>
        <p:pic>
          <p:nvPicPr>
            <p:cNvPr id="128" name="den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503" y="2520256"/>
              <a:ext cx="2465901" cy="197985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6DF4F5C-13C6-41D6-9BB1-05F70AAB6074}"/>
                </a:ext>
              </a:extLst>
            </p:cNvPr>
            <p:cNvSpPr/>
            <p:nvPr/>
          </p:nvSpPr>
          <p:spPr>
            <a:xfrm>
              <a:off x="7192467" y="2814474"/>
              <a:ext cx="914400" cy="999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0B6C28-A1EB-458E-AC8B-5998C99ADFC1}"/>
              </a:ext>
            </a:extLst>
          </p:cNvPr>
          <p:cNvGrpSpPr/>
          <p:nvPr/>
        </p:nvGrpSpPr>
        <p:grpSpPr>
          <a:xfrm>
            <a:off x="6164605" y="2540892"/>
            <a:ext cx="2465901" cy="1979858"/>
            <a:chOff x="5642522" y="5334236"/>
            <a:chExt cx="2465901" cy="1979858"/>
          </a:xfrm>
        </p:grpSpPr>
        <p:pic>
          <p:nvPicPr>
            <p:cNvPr id="143" name="mau5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522" y="5334236"/>
              <a:ext cx="2465901" cy="197985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50E8B2-03B0-4C1F-890C-A41E0461C800}"/>
                </a:ext>
              </a:extLst>
            </p:cNvPr>
            <p:cNvSpPr/>
            <p:nvPr/>
          </p:nvSpPr>
          <p:spPr>
            <a:xfrm>
              <a:off x="6591709" y="5681009"/>
              <a:ext cx="914400" cy="99906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04"/>
    </mc:Choice>
    <mc:Fallback xmlns="">
      <p:transition advTm="1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502441" y="-642613"/>
            <a:ext cx="6782743" cy="5675702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0"/>
            <a:ext cx="5126211" cy="726453"/>
            <a:chOff x="2454195" y="4528974"/>
            <a:chExt cx="6834948" cy="968604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881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4568831" y="1851035"/>
            <a:ext cx="441434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     			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CD1F367B-2918-4987-981E-84B4FF17B3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08"/>
    </mc:Choice>
    <mc:Fallback xmlns="">
      <p:transition advTm="62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491208" y="-707560"/>
            <a:ext cx="6676557" cy="5893078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1"/>
            <a:ext cx="5126211" cy="738664"/>
            <a:chOff x="2454195" y="4528974"/>
            <a:chExt cx="6834948" cy="98488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4546754" y="2005480"/>
            <a:ext cx="49204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endParaRPr lang="en-US" sz="115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774E9FFB-FB42-4E96-B85E-078916ABCC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12"/>
    </mc:Choice>
    <mc:Fallback xmlns="">
      <p:transition advTm="63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497881" y="-701625"/>
            <a:ext cx="6727124" cy="5886136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1"/>
            <a:ext cx="5126211" cy="738664"/>
            <a:chOff x="2454195" y="4528974"/>
            <a:chExt cx="6834948" cy="98488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4951959" y="1990644"/>
            <a:ext cx="48553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oat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A0D029A-06CD-4EB4-98B0-47CE6DE4E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90"/>
    </mc:Choice>
    <mc:Fallback xmlns="">
      <p:transition advTm="579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585735" y="-576315"/>
            <a:ext cx="6427643" cy="5531319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0"/>
            <a:ext cx="5126211" cy="726453"/>
            <a:chOff x="2454195" y="4528974"/>
            <a:chExt cx="6834948" cy="968604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05A9C0E-9043-4313-A0D9-3D8CCDC6F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0572" y="1923900"/>
            <a:ext cx="43234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oăt</a:t>
            </a:r>
            <a:endParaRPr lang="en-US" sz="115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939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78"/>
    </mc:Choice>
    <mc:Fallback xmlns="">
      <p:transition advTm="55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447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716"/>
    </mc:Choice>
    <mc:Fallback xmlns="">
      <p:transition advTm="2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76054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94414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952971" y="1076054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6118733" y="1077411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AF620-7F59-4B66-9C57-43F6483BC6D9}"/>
              </a:ext>
            </a:extLst>
          </p:cNvPr>
          <p:cNvSpPr txBox="1"/>
          <p:nvPr/>
        </p:nvSpPr>
        <p:spPr>
          <a:xfrm>
            <a:off x="2627529" y="1089610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CB40A-23D7-471C-9AB2-979275F7653D}"/>
              </a:ext>
            </a:extLst>
          </p:cNvPr>
          <p:cNvSpPr txBox="1"/>
          <p:nvPr/>
        </p:nvSpPr>
        <p:spPr>
          <a:xfrm>
            <a:off x="6800786" y="1079424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5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525"/>
    </mc:Choice>
    <mc:Fallback xmlns="">
      <p:transition advTm="3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2|24.2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28.5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|2.9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310</Words>
  <Application>Microsoft Office PowerPoint</Application>
  <PresentationFormat>On-screen Show (16:9)</PresentationFormat>
  <Paragraphs>65</Paragraphs>
  <Slides>28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UTM Avo</vt:lpstr>
      <vt:lpstr>Arial</vt:lpstr>
      <vt:lpstr>Times New Roman</vt:lpstr>
      <vt:lpstr>Calibri</vt:lpstr>
      <vt:lpstr>HP001 4 hàng</vt:lpstr>
      <vt:lpstr>DFPOP1-W9</vt:lpstr>
      <vt:lpstr>Arial-Rounded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134</cp:revision>
  <dcterms:created xsi:type="dcterms:W3CDTF">2020-08-13T09:19:08Z</dcterms:created>
  <dcterms:modified xsi:type="dcterms:W3CDTF">2022-01-01T16:09:10Z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