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61" r:id="rId4"/>
    <p:sldId id="259" r:id="rId5"/>
    <p:sldId id="289" r:id="rId6"/>
    <p:sldId id="290" r:id="rId7"/>
    <p:sldId id="291" r:id="rId8"/>
    <p:sldId id="292" r:id="rId9"/>
    <p:sldId id="293" r:id="rId10"/>
    <p:sldId id="294" r:id="rId11"/>
    <p:sldId id="258" r:id="rId12"/>
    <p:sldId id="295" r:id="rId13"/>
    <p:sldId id="274" r:id="rId14"/>
    <p:sldId id="280" r:id="rId15"/>
    <p:sldId id="276" r:id="rId16"/>
  </p:sldIdLst>
  <p:sldSz cx="12192000" cy="6858000"/>
  <p:notesSz cx="6858000" cy="9144000"/>
  <p:embeddedFontLst>
    <p:embeddedFont>
      <p:font typeface="#9Slide01 Noi dung ngan" panose="020B0604020202020204" charset="0"/>
      <p:regular r:id="rId18"/>
    </p:embeddedFont>
    <p:embeddedFont>
      <p:font typeface="Arial-Rounded" panose="020B05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Quicksand" panose="00000500000000000000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C2F"/>
    <a:srgbClr val="C8798C"/>
    <a:srgbClr val="723A3B"/>
    <a:srgbClr val="BB5970"/>
    <a:srgbClr val="4D210C"/>
    <a:srgbClr val="514D76"/>
    <a:srgbClr val="D28799"/>
    <a:srgbClr val="D6A8BA"/>
    <a:srgbClr val="00685E"/>
    <a:srgbClr val="009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4660"/>
  </p:normalViewPr>
  <p:slideViewPr>
    <p:cSldViewPr>
      <p:cViewPr varScale="1">
        <p:scale>
          <a:sx n="65" d="100"/>
          <a:sy n="65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68000">
              <a:schemeClr val="bg1"/>
            </a:gs>
            <a:gs pos="89000">
              <a:srgbClr val="D28799"/>
            </a:gs>
            <a:gs pos="2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C0AC0D-2853-3369-D5DA-4461CCD02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1038" r="1412" b="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5A6E7AC-77CD-92F8-FE10-4D08348AF74A}"/>
              </a:ext>
            </a:extLst>
          </p:cNvPr>
          <p:cNvSpPr/>
          <p:nvPr userDrawn="1"/>
        </p:nvSpPr>
        <p:spPr>
          <a:xfrm>
            <a:off x="0" y="0"/>
            <a:ext cx="12192000" cy="1714810"/>
          </a:xfrm>
          <a:custGeom>
            <a:avLst/>
            <a:gdLst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1371600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371600"/>
              <a:gd name="connsiteX1" fmla="*/ 12192000 w 12192000"/>
              <a:gd name="connsiteY1" fmla="*/ 0 h 1371600"/>
              <a:gd name="connsiteX2" fmla="*/ 12192000 w 12192000"/>
              <a:gd name="connsiteY2" fmla="*/ 918927 h 1371600"/>
              <a:gd name="connsiteX3" fmla="*/ 0 w 12192000"/>
              <a:gd name="connsiteY3" fmla="*/ 1371600 h 1371600"/>
              <a:gd name="connsiteX4" fmla="*/ 0 w 12192000"/>
              <a:gd name="connsiteY4" fmla="*/ 0 h 1371600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072836"/>
              <a:gd name="connsiteX1" fmla="*/ 12192000 w 12192000"/>
              <a:gd name="connsiteY1" fmla="*/ 0 h 1072836"/>
              <a:gd name="connsiteX2" fmla="*/ 12192000 w 12192000"/>
              <a:gd name="connsiteY2" fmla="*/ 918927 h 1072836"/>
              <a:gd name="connsiteX3" fmla="*/ 0 w 12192000"/>
              <a:gd name="connsiteY3" fmla="*/ 1072836 h 1072836"/>
              <a:gd name="connsiteX4" fmla="*/ 0 w 12192000"/>
              <a:gd name="connsiteY4" fmla="*/ 0 h 1072836"/>
              <a:gd name="connsiteX0" fmla="*/ 0 w 12192000"/>
              <a:gd name="connsiteY0" fmla="*/ 0 h 1444467"/>
              <a:gd name="connsiteX1" fmla="*/ 12192000 w 12192000"/>
              <a:gd name="connsiteY1" fmla="*/ 0 h 1444467"/>
              <a:gd name="connsiteX2" fmla="*/ 12192000 w 12192000"/>
              <a:gd name="connsiteY2" fmla="*/ 918927 h 1444467"/>
              <a:gd name="connsiteX3" fmla="*/ 0 w 12192000"/>
              <a:gd name="connsiteY3" fmla="*/ 1072836 h 1444467"/>
              <a:gd name="connsiteX4" fmla="*/ 0 w 12192000"/>
              <a:gd name="connsiteY4" fmla="*/ 0 h 1444467"/>
              <a:gd name="connsiteX0" fmla="*/ 0 w 12192000"/>
              <a:gd name="connsiteY0" fmla="*/ 0 h 1406180"/>
              <a:gd name="connsiteX1" fmla="*/ 12192000 w 12192000"/>
              <a:gd name="connsiteY1" fmla="*/ 0 h 1406180"/>
              <a:gd name="connsiteX2" fmla="*/ 12192000 w 12192000"/>
              <a:gd name="connsiteY2" fmla="*/ 656377 h 1406180"/>
              <a:gd name="connsiteX3" fmla="*/ 0 w 12192000"/>
              <a:gd name="connsiteY3" fmla="*/ 1072836 h 1406180"/>
              <a:gd name="connsiteX4" fmla="*/ 0 w 12192000"/>
              <a:gd name="connsiteY4" fmla="*/ 0 h 1406180"/>
              <a:gd name="connsiteX0" fmla="*/ 0 w 12192000"/>
              <a:gd name="connsiteY0" fmla="*/ 0 h 1438399"/>
              <a:gd name="connsiteX1" fmla="*/ 12192000 w 12192000"/>
              <a:gd name="connsiteY1" fmla="*/ 0 h 1438399"/>
              <a:gd name="connsiteX2" fmla="*/ 12182763 w 12192000"/>
              <a:gd name="connsiteY2" fmla="*/ 881055 h 1438399"/>
              <a:gd name="connsiteX3" fmla="*/ 0 w 12192000"/>
              <a:gd name="connsiteY3" fmla="*/ 1072836 h 1438399"/>
              <a:gd name="connsiteX4" fmla="*/ 0 w 12192000"/>
              <a:gd name="connsiteY4" fmla="*/ 0 h 143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438399">
                <a:moveTo>
                  <a:pt x="0" y="0"/>
                </a:moveTo>
                <a:lnTo>
                  <a:pt x="12192000" y="0"/>
                </a:lnTo>
                <a:cubicBezTo>
                  <a:pt x="12192000" y="218792"/>
                  <a:pt x="12182763" y="662263"/>
                  <a:pt x="12182763" y="881055"/>
                </a:cubicBezTo>
                <a:cubicBezTo>
                  <a:pt x="8001068" y="479684"/>
                  <a:pt x="3665647" y="2144163"/>
                  <a:pt x="0" y="1072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C879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6B5FA54A-4C48-2DF6-E200-DAB1F7863C93}"/>
              </a:ext>
            </a:extLst>
          </p:cNvPr>
          <p:cNvSpPr/>
          <p:nvPr userDrawn="1"/>
        </p:nvSpPr>
        <p:spPr>
          <a:xfrm>
            <a:off x="0" y="0"/>
            <a:ext cx="2311400" cy="1498600"/>
          </a:xfrm>
          <a:custGeom>
            <a:avLst/>
            <a:gdLst>
              <a:gd name="connsiteX0" fmla="*/ 0 w 2311400"/>
              <a:gd name="connsiteY0" fmla="*/ 0 h 1347459"/>
              <a:gd name="connsiteX1" fmla="*/ 2281572 w 2311400"/>
              <a:gd name="connsiteY1" fmla="*/ 0 h 1347459"/>
              <a:gd name="connsiteX2" fmla="*/ 2311400 w 2311400"/>
              <a:gd name="connsiteY2" fmla="*/ 209834 h 1347459"/>
              <a:gd name="connsiteX3" fmla="*/ 707219 w 2311400"/>
              <a:gd name="connsiteY3" fmla="*/ 1347459 h 1347459"/>
              <a:gd name="connsiteX4" fmla="*/ 82799 w 2311400"/>
              <a:gd name="connsiteY4" fmla="*/ 1258059 h 1347459"/>
              <a:gd name="connsiteX5" fmla="*/ 0 w 2311400"/>
              <a:gd name="connsiteY5" fmla="*/ 1226187 h 1347459"/>
              <a:gd name="connsiteX0" fmla="*/ 0 w 2311400"/>
              <a:gd name="connsiteY0" fmla="*/ 0 h 1461759"/>
              <a:gd name="connsiteX1" fmla="*/ 2281572 w 2311400"/>
              <a:gd name="connsiteY1" fmla="*/ 0 h 1461759"/>
              <a:gd name="connsiteX2" fmla="*/ 2311400 w 2311400"/>
              <a:gd name="connsiteY2" fmla="*/ 209834 h 1461759"/>
              <a:gd name="connsiteX3" fmla="*/ 935819 w 2311400"/>
              <a:gd name="connsiteY3" fmla="*/ 1461759 h 1461759"/>
              <a:gd name="connsiteX4" fmla="*/ 82799 w 2311400"/>
              <a:gd name="connsiteY4" fmla="*/ 1258059 h 1461759"/>
              <a:gd name="connsiteX5" fmla="*/ 0 w 2311400"/>
              <a:gd name="connsiteY5" fmla="*/ 1226187 h 1461759"/>
              <a:gd name="connsiteX6" fmla="*/ 0 w 2311400"/>
              <a:gd name="connsiteY6" fmla="*/ 0 h 146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400" h="1461759">
                <a:moveTo>
                  <a:pt x="0" y="0"/>
                </a:moveTo>
                <a:lnTo>
                  <a:pt x="2281572" y="0"/>
                </a:lnTo>
                <a:lnTo>
                  <a:pt x="2311400" y="209834"/>
                </a:lnTo>
                <a:cubicBezTo>
                  <a:pt x="2311400" y="838127"/>
                  <a:pt x="1821785" y="1461759"/>
                  <a:pt x="935819" y="1461759"/>
                </a:cubicBezTo>
                <a:cubicBezTo>
                  <a:pt x="714328" y="1461759"/>
                  <a:pt x="274721" y="1315626"/>
                  <a:pt x="82799" y="1258059"/>
                </a:cubicBezTo>
                <a:lnTo>
                  <a:pt x="0" y="1226187"/>
                </a:lnTo>
                <a:lnTo>
                  <a:pt x="0" y="0"/>
                </a:lnTo>
                <a:close/>
              </a:path>
            </a:pathLst>
          </a:custGeom>
          <a:solidFill>
            <a:srgbClr val="723A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9" name="PHẠM DUYÊN 4 - 9Slide.vn">
            <a:extLst>
              <a:ext uri="{FF2B5EF4-FFF2-40B4-BE49-F238E27FC236}">
                <a16:creationId xmlns:a16="http://schemas.microsoft.com/office/drawing/2014/main" id="{353DBE91-BA7E-CD96-6CFF-852DE8530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30" name="PHẠM DUYÊN 5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" name="PHẠM DUYÊN 7 - 9Slide.vn">
            <a:extLst>
              <a:ext uri="{FF2B5EF4-FFF2-40B4-BE49-F238E27FC236}">
                <a16:creationId xmlns:a16="http://schemas.microsoft.com/office/drawing/2014/main" id="{BD8D1B99-340C-316B-6FB0-FB71C9CF0CE3}"/>
              </a:ext>
            </a:extLst>
          </p:cNvPr>
          <p:cNvSpPr/>
          <p:nvPr userDrawn="1"/>
        </p:nvSpPr>
        <p:spPr>
          <a:xfrm>
            <a:off x="531418" y="2362200"/>
            <a:ext cx="7444182" cy="2654069"/>
          </a:xfrm>
          <a:prstGeom prst="roundRect">
            <a:avLst/>
          </a:prstGeom>
          <a:solidFill>
            <a:srgbClr val="D6A8BA">
              <a:alpha val="87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 dirty="0">
              <a:solidFill>
                <a:schemeClr val="bg1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2B4F5B-571B-A1D8-1AB8-9A9215A31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9055" r="10782" b="7127"/>
          <a:stretch/>
        </p:blipFill>
        <p:spPr>
          <a:xfrm>
            <a:off x="0" y="-25123"/>
            <a:ext cx="12192000" cy="69082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B572939B-F640-54B1-2C7A-87D17BD35AB7}"/>
              </a:ext>
            </a:extLst>
          </p:cNvPr>
          <p:cNvSpPr/>
          <p:nvPr userDrawn="1"/>
        </p:nvSpPr>
        <p:spPr>
          <a:xfrm>
            <a:off x="266700" y="266700"/>
            <a:ext cx="11658600" cy="6324600"/>
          </a:xfrm>
          <a:prstGeom prst="roundRect">
            <a:avLst>
              <a:gd name="adj" fmla="val 0"/>
            </a:avLst>
          </a:prstGeom>
          <a:solidFill>
            <a:schemeClr val="bg1">
              <a:alpha val="99000"/>
            </a:schemeClr>
          </a:solidFill>
          <a:ln w="38100">
            <a:solidFill>
              <a:srgbClr val="D287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9BDBCE8-5FEE-3673-FAB7-F2AA63AF1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9055" r="10782" b="7127"/>
          <a:stretch/>
        </p:blipFill>
        <p:spPr>
          <a:xfrm>
            <a:off x="0" y="-25123"/>
            <a:ext cx="12192000" cy="6908246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588A0F2A-B282-39A6-13F9-B2F3AECB2C5E}"/>
              </a:ext>
            </a:extLst>
          </p:cNvPr>
          <p:cNvSpPr/>
          <p:nvPr userDrawn="1"/>
        </p:nvSpPr>
        <p:spPr>
          <a:xfrm>
            <a:off x="266700" y="266700"/>
            <a:ext cx="11658600" cy="6324600"/>
          </a:xfrm>
          <a:prstGeom prst="roundRect">
            <a:avLst>
              <a:gd name="adj" fmla="val 0"/>
            </a:avLst>
          </a:prstGeom>
          <a:solidFill>
            <a:schemeClr val="bg1">
              <a:alpha val="99000"/>
            </a:schemeClr>
          </a:solidFill>
          <a:ln w="38100">
            <a:solidFill>
              <a:srgbClr val="D2879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72622DA-A999-A936-AB9C-DE13CFBD4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9055" r="10782" b="7127"/>
          <a:stretch/>
        </p:blipFill>
        <p:spPr>
          <a:xfrm flipH="1">
            <a:off x="0" y="-25123"/>
            <a:ext cx="12192000" cy="69082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376EC5D9-4F74-0D8C-6CED-E6832C017FBD}"/>
              </a:ext>
            </a:extLst>
          </p:cNvPr>
          <p:cNvSpPr/>
          <p:nvPr userDrawn="1"/>
        </p:nvSpPr>
        <p:spPr>
          <a:xfrm>
            <a:off x="0" y="642783"/>
            <a:ext cx="8037871" cy="2845210"/>
          </a:xfrm>
          <a:prstGeom prst="rect">
            <a:avLst/>
          </a:prstGeom>
          <a:solidFill>
            <a:srgbClr val="D6A8B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HẠM DUYÊN 2 - 9Slide.vn">
            <a:extLst>
              <a:ext uri="{FF2B5EF4-FFF2-40B4-BE49-F238E27FC236}">
                <a16:creationId xmlns:a16="http://schemas.microsoft.com/office/drawing/2014/main" id="{D65B425D-742D-B792-55F8-8F9A0845D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bg1"/>
            </a:gs>
            <a:gs pos="85000">
              <a:srgbClr val="D28799"/>
            </a:gs>
            <a:gs pos="2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9Slide.vn - 2019">
            <a:extLst>
              <a:ext uri="{FF2B5EF4-FFF2-40B4-BE49-F238E27FC236}">
                <a16:creationId xmlns:a16="http://schemas.microsoft.com/office/drawing/2014/main" id="{8F6D24E4-4093-C4A7-5745-DF48570BB1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6" name="PHẠM DUYÊN 7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5" r:id="rId3"/>
    <p:sldLayoutId id="2147483659" r:id="rId4"/>
    <p:sldLayoutId id="2147483662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6A76017-9B33-A257-7279-5316AE059235}"/>
              </a:ext>
            </a:extLst>
          </p:cNvPr>
          <p:cNvSpPr txBox="1"/>
          <p:nvPr/>
        </p:nvSpPr>
        <p:spPr>
          <a:xfrm>
            <a:off x="209938" y="172616"/>
            <a:ext cx="1688283" cy="12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1000"/>
              </a:lnSpc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103E7C4-1C46-560D-FD31-4D4425D0ADDD}"/>
              </a:ext>
            </a:extLst>
          </p:cNvPr>
          <p:cNvSpPr txBox="1"/>
          <p:nvPr/>
        </p:nvSpPr>
        <p:spPr>
          <a:xfrm>
            <a:off x="2133600" y="609600"/>
            <a:ext cx="3637534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</a:rPr>
              <a:t>Gia đình</a:t>
            </a:r>
          </a:p>
        </p:txBody>
      </p:sp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297EC356-C790-2030-A3EE-62685924FD67}"/>
              </a:ext>
            </a:extLst>
          </p:cNvPr>
          <p:cNvSpPr txBox="1"/>
          <p:nvPr/>
        </p:nvSpPr>
        <p:spPr>
          <a:xfrm>
            <a:off x="863081" y="2667000"/>
            <a:ext cx="6800462" cy="1995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6000" spc="40">
                <a:ln>
                  <a:solidFill>
                    <a:schemeClr val="bg1"/>
                  </a:solidFill>
                </a:ln>
                <a:solidFill>
                  <a:srgbClr val="723A3B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BÀI 3</a:t>
            </a:r>
            <a:br>
              <a:rPr lang="en-US" sz="4800" spc="4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</a:br>
            <a:r>
              <a:rPr lang="en-US" sz="4800" spc="40">
                <a:ln>
                  <a:solidFill>
                    <a:srgbClr val="723A3B"/>
                  </a:solidFill>
                </a:ln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ĐỒ DÙNG TRONG NHÀ</a:t>
            </a: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5981887A-52FC-A98F-0755-5B95DC27CF5A}"/>
              </a:ext>
            </a:extLst>
          </p:cNvPr>
          <p:cNvSpPr txBox="1"/>
          <p:nvPr/>
        </p:nvSpPr>
        <p:spPr>
          <a:xfrm>
            <a:off x="3276600" y="5326559"/>
            <a:ext cx="1828800" cy="7694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Lato" pitchFamily="34" charset="0"/>
              </a:rPr>
              <a:t>Tiết 1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cs typeface="Lato" pitchFamily="34" charset="0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3E2A959-5671-E79A-A9AF-247172781325}"/>
              </a:ext>
            </a:extLst>
          </p:cNvPr>
          <p:cNvSpPr txBox="1"/>
          <p:nvPr/>
        </p:nvSpPr>
        <p:spPr>
          <a:xfrm>
            <a:off x="2356315" y="0"/>
            <a:ext cx="7300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77E4925D-39A4-1B60-197C-E68EE497EBC2}"/>
              </a:ext>
            </a:extLst>
          </p:cNvPr>
          <p:cNvSpPr/>
          <p:nvPr/>
        </p:nvSpPr>
        <p:spPr>
          <a:xfrm>
            <a:off x="3657600" y="788618"/>
            <a:ext cx="4109254" cy="3478582"/>
          </a:xfrm>
          <a:prstGeom prst="rect">
            <a:avLst/>
          </a:prstGeom>
          <a:ln w="28575">
            <a:solidFill>
              <a:srgbClr val="D6A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58B44587-7990-8F73-AB8D-94C69982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2" t="16449" r="659" b="4287"/>
          <a:stretch/>
        </p:blipFill>
        <p:spPr>
          <a:xfrm>
            <a:off x="3872278" y="1008132"/>
            <a:ext cx="4642512" cy="3039552"/>
          </a:xfrm>
          <a:custGeom>
            <a:avLst/>
            <a:gdLst>
              <a:gd name="connsiteX0" fmla="*/ 0 w 3985262"/>
              <a:gd name="connsiteY0" fmla="*/ 0 h 2609236"/>
              <a:gd name="connsiteX1" fmla="*/ 3985262 w 3985262"/>
              <a:gd name="connsiteY1" fmla="*/ 0 h 2609236"/>
              <a:gd name="connsiteX2" fmla="*/ 3985262 w 3985262"/>
              <a:gd name="connsiteY2" fmla="*/ 2609236 h 2609236"/>
              <a:gd name="connsiteX3" fmla="*/ 0 w 3985262"/>
              <a:gd name="connsiteY3" fmla="*/ 2609236 h 26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262" h="2609236">
                <a:moveTo>
                  <a:pt x="0" y="0"/>
                </a:moveTo>
                <a:lnTo>
                  <a:pt x="3985262" y="0"/>
                </a:lnTo>
                <a:lnTo>
                  <a:pt x="3985262" y="2609236"/>
                </a:lnTo>
                <a:lnTo>
                  <a:pt x="0" y="260923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F9604D72-B533-81E5-889E-D96CDA6CD2A8}"/>
              </a:ext>
            </a:extLst>
          </p:cNvPr>
          <p:cNvSpPr txBox="1"/>
          <p:nvPr/>
        </p:nvSpPr>
        <p:spPr>
          <a:xfrm>
            <a:off x="1079500" y="4632472"/>
            <a:ext cx="10033000" cy="1311128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sz="4000" b="1" spc="-20">
                <a:solidFill>
                  <a:srgbClr val="764C2F"/>
                </a:solidFill>
                <a:cs typeface="Lato" pitchFamily="34" charset="0"/>
              </a:rPr>
              <a:t>Mọi người cần có ý thức giữ gìn và bảo quản các đồ dùng trong nhà.</a:t>
            </a:r>
          </a:p>
        </p:txBody>
      </p:sp>
    </p:spTree>
    <p:extLst>
      <p:ext uri="{BB962C8B-B14F-4D97-AF65-F5344CB8AC3E}">
        <p14:creationId xmlns:p14="http://schemas.microsoft.com/office/powerpoint/2010/main" val="36666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EFFF7C4-880C-7440-5731-D512CE21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219200"/>
            <a:ext cx="1485900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AA45688-80CF-098B-FF69-118B4232166C}"/>
              </a:ext>
            </a:extLst>
          </p:cNvPr>
          <p:cNvSpPr txBox="1"/>
          <p:nvPr/>
        </p:nvSpPr>
        <p:spPr>
          <a:xfrm>
            <a:off x="2082801" y="1576136"/>
            <a:ext cx="5567550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80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200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10546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4888BC6C-BEA0-7BBD-3E92-F743D0EC27B7}"/>
              </a:ext>
            </a:extLst>
          </p:cNvPr>
          <p:cNvSpPr txBox="1"/>
          <p:nvPr/>
        </p:nvSpPr>
        <p:spPr>
          <a:xfrm>
            <a:off x="1435100" y="515829"/>
            <a:ext cx="10132334" cy="7386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GB" sz="4200" b="1" spc="-220">
                <a:solidFill>
                  <a:srgbClr val="9A5F5B"/>
                </a:solidFill>
                <a:latin typeface="+mj-lt"/>
                <a:cs typeface="Lato" pitchFamily="34" charset="0"/>
              </a:rPr>
              <a:t>Trò chơi: </a:t>
            </a:r>
            <a:r>
              <a:rPr lang="en-GB" sz="4200" b="1" spc="-220">
                <a:solidFill>
                  <a:schemeClr val="accent6"/>
                </a:solidFill>
                <a:latin typeface="+mj-lt"/>
                <a:cs typeface="Lato" pitchFamily="34" charset="0"/>
              </a:rPr>
              <a:t>Hỏi - đáp về các đồ dùng trong nhà</a:t>
            </a:r>
            <a:endParaRPr lang="en-US" sz="4200" b="1" spc="-220">
              <a:solidFill>
                <a:schemeClr val="accent6"/>
              </a:solidFill>
              <a:latin typeface="+mj-lt"/>
              <a:cs typeface="Lato" pitchFamily="34" charset="0"/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E1581EA1-C7C9-5E45-8172-23D3AC09E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424122"/>
            <a:ext cx="861334" cy="79507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A657DE40-0372-E41C-CAC4-2528FE2FF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08" y="4198317"/>
            <a:ext cx="2002410" cy="2084228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3421CA79-42A8-95F9-8348-B3E4BBCAA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54" y="1563591"/>
            <a:ext cx="2101084" cy="2118888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C943BDD-2255-120B-6FE5-D29945DB8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24" y="1512272"/>
            <a:ext cx="2101084" cy="2221528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B237480-394D-8F3F-67CE-483B764A2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83" y="4143078"/>
            <a:ext cx="2143532" cy="2139220"/>
          </a:xfrm>
          <a:prstGeom prst="rect">
            <a:avLst/>
          </a:prstGeom>
        </p:spPr>
      </p:pic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829CFA0F-EF50-4E35-9FCE-DD71B0858DE4}"/>
              </a:ext>
            </a:extLst>
          </p:cNvPr>
          <p:cNvSpPr/>
          <p:nvPr/>
        </p:nvSpPr>
        <p:spPr>
          <a:xfrm>
            <a:off x="1999451" y="1356874"/>
            <a:ext cx="3221996" cy="2376224"/>
          </a:xfrm>
          <a:prstGeom prst="roundRect">
            <a:avLst/>
          </a:prstGeom>
          <a:solidFill>
            <a:srgbClr val="C8798C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</a:t>
            </a:r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5E0DFE47-6423-A727-D1B8-A86DA488941F}"/>
              </a:ext>
            </a:extLst>
          </p:cNvPr>
          <p:cNvSpPr/>
          <p:nvPr/>
        </p:nvSpPr>
        <p:spPr>
          <a:xfrm>
            <a:off x="6504940" y="4024576"/>
            <a:ext cx="3362960" cy="2376224"/>
          </a:xfrm>
          <a:prstGeom prst="roundRect">
            <a:avLst/>
          </a:prstGeom>
          <a:solidFill>
            <a:srgbClr val="723A3B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4</a:t>
            </a:r>
          </a:p>
        </p:txBody>
      </p: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ECB41D42-CE36-9460-C6A3-D90E9EDC9083}"/>
              </a:ext>
            </a:extLst>
          </p:cNvPr>
          <p:cNvSpPr/>
          <p:nvPr/>
        </p:nvSpPr>
        <p:spPr>
          <a:xfrm>
            <a:off x="1999451" y="4024576"/>
            <a:ext cx="3221998" cy="2376224"/>
          </a:xfrm>
          <a:prstGeom prst="roundRect">
            <a:avLst/>
          </a:prstGeom>
          <a:solidFill>
            <a:srgbClr val="764C2F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</a:t>
            </a:r>
          </a:p>
        </p:txBody>
      </p:sp>
      <p:sp>
        <p:nvSpPr>
          <p:cNvPr id="13" name="PHẠM DUYÊN 10 - 9Slide.vn">
            <a:extLst>
              <a:ext uri="{FF2B5EF4-FFF2-40B4-BE49-F238E27FC236}">
                <a16:creationId xmlns:a16="http://schemas.microsoft.com/office/drawing/2014/main" id="{B0D145F1-861B-81A6-F422-B9870123629C}"/>
              </a:ext>
            </a:extLst>
          </p:cNvPr>
          <p:cNvSpPr/>
          <p:nvPr/>
        </p:nvSpPr>
        <p:spPr>
          <a:xfrm>
            <a:off x="6504940" y="1356874"/>
            <a:ext cx="3362960" cy="2376224"/>
          </a:xfrm>
          <a:prstGeom prst="roundRect">
            <a:avLst/>
          </a:prstGeom>
          <a:solidFill>
            <a:srgbClr val="BB597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096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7113171-63A1-26CC-742E-44613EBDB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38968"/>
            <a:ext cx="1284514" cy="128451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88C5539-B973-2C59-0183-8FB73846C097}"/>
              </a:ext>
            </a:extLst>
          </p:cNvPr>
          <p:cNvSpPr txBox="1"/>
          <p:nvPr/>
        </p:nvSpPr>
        <p:spPr>
          <a:xfrm>
            <a:off x="2438400" y="1676400"/>
            <a:ext cx="4939173" cy="1047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55979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FD5F7798-4B8E-48D7-EAE3-EB018246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8468"/>
            <a:ext cx="812800" cy="812800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D264C957-9EAE-110D-5C60-B425D2358332}"/>
              </a:ext>
            </a:extLst>
          </p:cNvPr>
          <p:cNvSpPr txBox="1"/>
          <p:nvPr/>
        </p:nvSpPr>
        <p:spPr>
          <a:xfrm>
            <a:off x="1498600" y="572869"/>
            <a:ext cx="9931400" cy="137133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en-US" sz="4000" b="1" spc="-60">
                <a:solidFill>
                  <a:srgbClr val="764C2F"/>
                </a:solidFill>
                <a:cs typeface="Lato" pitchFamily="34" charset="0"/>
              </a:rPr>
              <a:t>Gia đình em th</a:t>
            </a:r>
            <a:r>
              <a:rPr lang="vi-VN" sz="4000" b="1" spc="-60">
                <a:solidFill>
                  <a:srgbClr val="764C2F"/>
                </a:solidFill>
                <a:cs typeface="Lato" pitchFamily="34" charset="0"/>
              </a:rPr>
              <a:t>ư</a:t>
            </a:r>
            <a:r>
              <a:rPr lang="en-US" sz="4000" b="1" spc="-60">
                <a:solidFill>
                  <a:srgbClr val="764C2F"/>
                </a:solidFill>
                <a:cs typeface="Lato" pitchFamily="34" charset="0"/>
              </a:rPr>
              <a:t>ờng làm gì để giữ gìn đồ dùng? Nói lợi ích của việc làm đó.</a:t>
            </a: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F0D6D14A-D1A0-0AE8-9815-5AAA19311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4783978" cy="30955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8E780BE-703C-4202-09A9-8A43BC30A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22" y="2057400"/>
            <a:ext cx="4796678" cy="30955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7162B650-E760-8514-9393-376662C7F372}"/>
              </a:ext>
            </a:extLst>
          </p:cNvPr>
          <p:cNvSpPr/>
          <p:nvPr/>
        </p:nvSpPr>
        <p:spPr>
          <a:xfrm>
            <a:off x="985935" y="5358755"/>
            <a:ext cx="4783978" cy="990600"/>
          </a:xfrm>
          <a:prstGeom prst="rect">
            <a:avLst/>
          </a:prstGeom>
          <a:solidFill>
            <a:srgbClr val="C8798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Bố hướng dẫn Minh cách lau</a:t>
            </a:r>
            <a:r>
              <a:rPr lang="en-US" sz="2400">
                <a:solidFill>
                  <a:schemeClr val="bg1"/>
                </a:solidFill>
                <a:ea typeface="Yu Mincho" panose="02020400000000000000" pitchFamily="18" charset="-128"/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quạt.</a:t>
            </a:r>
            <a:endParaRPr lang="en-US" sz="2400" b="1" spc="-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CEC4330E-1C06-90E4-EDB9-8730491225FF}"/>
              </a:ext>
            </a:extLst>
          </p:cNvPr>
          <p:cNvSpPr/>
          <p:nvPr/>
        </p:nvSpPr>
        <p:spPr>
          <a:xfrm>
            <a:off x="6493622" y="5358755"/>
            <a:ext cx="4783978" cy="990600"/>
          </a:xfrm>
          <a:prstGeom prst="rect">
            <a:avLst/>
          </a:prstGeom>
          <a:solidFill>
            <a:srgbClr val="C8798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/>
            <a:r>
              <a:rPr lang="en-US" sz="2400">
                <a:solidFill>
                  <a:schemeClr val="bg1"/>
                </a:solidFill>
              </a:rPr>
              <a:t>Mẹ hướng dẫn Minh lau đáy nồi cơm điện trước khi cắm điện.</a:t>
            </a:r>
            <a:endParaRPr lang="en-US" sz="2400" b="1" spc="-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5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- 9Slide.vn">
            <a:extLst>
              <a:ext uri="{FF2B5EF4-FFF2-40B4-BE49-F238E27FC236}">
                <a16:creationId xmlns:a16="http://schemas.microsoft.com/office/drawing/2014/main" id="{70DBBE39-64D8-B780-012B-2A237D16844F}"/>
              </a:ext>
            </a:extLst>
          </p:cNvPr>
          <p:cNvSpPr txBox="1"/>
          <p:nvPr/>
        </p:nvSpPr>
        <p:spPr>
          <a:xfrm>
            <a:off x="1828800" y="838200"/>
            <a:ext cx="4629794" cy="2659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  <a:t>TIẾT HỌC</a:t>
            </a:r>
            <a:b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</a:br>
            <a:r>
              <a:rPr lang="en-US"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806626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C37F50F8-4E79-E97D-2F86-E9E72209353E}"/>
              </a:ext>
            </a:extLst>
          </p:cNvPr>
          <p:cNvSpPr txBox="1"/>
          <p:nvPr/>
        </p:nvSpPr>
        <p:spPr>
          <a:xfrm>
            <a:off x="990600" y="1600200"/>
            <a:ext cx="5795177" cy="1153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80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3796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9EB66462-2155-D2CB-3023-6153E4E8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4" y="2375177"/>
            <a:ext cx="3006574" cy="2115136"/>
          </a:xfrm>
          <a:prstGeom prst="rect">
            <a:avLst/>
          </a:prstGeom>
        </p:spPr>
      </p:pic>
      <p:cxnSp>
        <p:nvCxnSpPr>
          <p:cNvPr id="7" name="PHẠM DUYÊN 2 - 9Slide.vn">
            <a:extLst>
              <a:ext uri="{FF2B5EF4-FFF2-40B4-BE49-F238E27FC236}">
                <a16:creationId xmlns:a16="http://schemas.microsoft.com/office/drawing/2014/main" id="{04F9E2C5-CCD5-F92B-7A70-340FA43934F7}"/>
              </a:ext>
            </a:extLst>
          </p:cNvPr>
          <p:cNvCxnSpPr>
            <a:cxnSpLocks/>
          </p:cNvCxnSpPr>
          <p:nvPr/>
        </p:nvCxnSpPr>
        <p:spPr>
          <a:xfrm>
            <a:off x="4496299" y="1371600"/>
            <a:ext cx="0" cy="4114800"/>
          </a:xfrm>
          <a:prstGeom prst="line">
            <a:avLst/>
          </a:prstGeom>
          <a:ln w="28575">
            <a:solidFill>
              <a:srgbClr val="D6A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HẠM DUYÊN 3 - 9Slide.vn">
            <a:extLst>
              <a:ext uri="{FF2B5EF4-FFF2-40B4-BE49-F238E27FC236}">
                <a16:creationId xmlns:a16="http://schemas.microsoft.com/office/drawing/2014/main" id="{9AF11C1F-A574-39D2-8934-19A864518598}"/>
              </a:ext>
            </a:extLst>
          </p:cNvPr>
          <p:cNvCxnSpPr>
            <a:cxnSpLocks/>
          </p:cNvCxnSpPr>
          <p:nvPr/>
        </p:nvCxnSpPr>
        <p:spPr>
          <a:xfrm>
            <a:off x="8229600" y="1371600"/>
            <a:ext cx="0" cy="4114800"/>
          </a:xfrm>
          <a:prstGeom prst="line">
            <a:avLst/>
          </a:prstGeom>
          <a:ln w="28575">
            <a:solidFill>
              <a:srgbClr val="D6A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4FC473B-A670-C2F1-917A-93AFCC58D90B}"/>
              </a:ext>
            </a:extLst>
          </p:cNvPr>
          <p:cNvSpPr/>
          <p:nvPr/>
        </p:nvSpPr>
        <p:spPr>
          <a:xfrm flipH="1">
            <a:off x="4829089" y="1752600"/>
            <a:ext cx="3095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BB5970"/>
                </a:solidFill>
                <a:latin typeface="+mj-lt"/>
                <a:cs typeface="Lato bold" panose="020F0802020204030203" pitchFamily="34" charset="0"/>
              </a:rPr>
              <a:t>Kể tên một số đồ dùng có trong nhà em. </a:t>
            </a:r>
          </a:p>
        </p:txBody>
      </p:sp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EC2D700-503D-B68C-9E83-7293E6FEC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4" y="2308192"/>
            <a:ext cx="4353928" cy="2249106"/>
          </a:xfrm>
          <a:prstGeom prst="rect">
            <a:avLst/>
          </a:prstGeom>
        </p:spPr>
      </p:pic>
      <p:sp>
        <p:nvSpPr>
          <p:cNvPr id="15" name="PHẠM DUYÊN 6 - 9Slide.vn">
            <a:extLst>
              <a:ext uri="{FF2B5EF4-FFF2-40B4-BE49-F238E27FC236}">
                <a16:creationId xmlns:a16="http://schemas.microsoft.com/office/drawing/2014/main" id="{D4EB017F-3B25-7D68-2422-E5BA4BCD99FA}"/>
              </a:ext>
            </a:extLst>
          </p:cNvPr>
          <p:cNvSpPr/>
          <p:nvPr/>
        </p:nvSpPr>
        <p:spPr>
          <a:xfrm flipH="1">
            <a:off x="4829089" y="4028182"/>
            <a:ext cx="3095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C8798C"/>
                </a:solidFill>
                <a:latin typeface="+mj-lt"/>
                <a:cs typeface="Lato bold" panose="020F0802020204030203" pitchFamily="34" charset="0"/>
              </a:rPr>
              <a:t>Em thích đồ dùng nào nhất?</a:t>
            </a:r>
          </a:p>
        </p:txBody>
      </p:sp>
    </p:spTree>
    <p:extLst>
      <p:ext uri="{BB962C8B-B14F-4D97-AF65-F5344CB8AC3E}">
        <p14:creationId xmlns:p14="http://schemas.microsoft.com/office/powerpoint/2010/main" val="28131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5625DD0-B70E-F32D-1757-F71DB2DC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3" y="1068355"/>
            <a:ext cx="1540648" cy="2001402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33B352D9-98EA-42A0-D408-DA6936D09C08}"/>
              </a:ext>
            </a:extLst>
          </p:cNvPr>
          <p:cNvSpPr txBox="1"/>
          <p:nvPr/>
        </p:nvSpPr>
        <p:spPr>
          <a:xfrm>
            <a:off x="2059098" y="1677955"/>
            <a:ext cx="5535490" cy="1153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8000">
                <a:ln w="28575">
                  <a:solidFill>
                    <a:srgbClr val="723A3B"/>
                  </a:solidFill>
                </a:ln>
                <a:solidFill>
                  <a:schemeClr val="bg1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4740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HẠM DUYÊN 1 - 9Slide.vn">
            <a:extLst>
              <a:ext uri="{FF2B5EF4-FFF2-40B4-BE49-F238E27FC236}">
                <a16:creationId xmlns:a16="http://schemas.microsoft.com/office/drawing/2014/main" id="{3C67AEC4-AF4B-DECF-F302-C8E7067FF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00388"/>
            <a:ext cx="8185244" cy="5353664"/>
          </a:xfrm>
          <a:prstGeom prst="roundRect">
            <a:avLst>
              <a:gd name="adj" fmla="val 3000"/>
            </a:avLst>
          </a:prstGeom>
          <a:effectLst>
            <a:softEdge rad="127000"/>
          </a:effectLst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6FBE6CF1-D042-62BF-8E4B-E5FF77A21B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20" y="1141181"/>
            <a:ext cx="2302547" cy="212622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D6910ECA-D7FB-7045-2882-811E517D03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41" y="3436392"/>
            <a:ext cx="1466958" cy="1304126"/>
          </a:xfrm>
          <a:prstGeom prst="rect">
            <a:avLst/>
          </a:prstGeom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59D23AA3-34BF-D1C0-BECE-B8A0CA68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45" y="2599594"/>
            <a:ext cx="1801797" cy="3429000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470EC930-1B77-A66C-5157-B4AF53BC6B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2178" y="3881155"/>
            <a:ext cx="299231" cy="640769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94BF5B22-3DF2-3D9E-46AB-7CA418460F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91" y="4128720"/>
            <a:ext cx="824503" cy="507590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8F369700-4B5E-1056-8D23-D56B07F52B0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70" y="5214900"/>
            <a:ext cx="1801798" cy="1071494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3BD6BDE7-C7AE-E3DB-7375-7463C605E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88" y="2847901"/>
            <a:ext cx="1361738" cy="3429000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C8A69D06-FD3E-1417-E208-84622092897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29" y="3881155"/>
            <a:ext cx="1070367" cy="2336076"/>
          </a:xfrm>
          <a:prstGeom prst="rect">
            <a:avLst/>
          </a:prstGeom>
        </p:spPr>
      </p:pic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136E0355-360A-33F5-0C5F-79E2F99A3CBE}"/>
              </a:ext>
            </a:extLst>
          </p:cNvPr>
          <p:cNvSpPr txBox="1">
            <a:spLocks/>
          </p:cNvSpPr>
          <p:nvPr/>
        </p:nvSpPr>
        <p:spPr>
          <a:xfrm>
            <a:off x="4881423" y="6269593"/>
            <a:ext cx="1097003" cy="3514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solidFill>
                  <a:srgbClr val="723A3B"/>
                </a:solidFill>
                <a:cs typeface="Lato bold" panose="020F0802020204030203" pitchFamily="34" charset="0"/>
              </a:rPr>
              <a:t>Mẹ Minh</a:t>
            </a:r>
            <a:endParaRPr lang="en-US" sz="1800" dirty="0">
              <a:solidFill>
                <a:srgbClr val="723A3B"/>
              </a:solidFill>
              <a:cs typeface="Lato bold" panose="020F0802020204030203" pitchFamily="34" charset="0"/>
            </a:endParaRPr>
          </a:p>
        </p:txBody>
      </p:sp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6AC5F0E0-C7D0-5BDC-45B3-D67039F9333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35" y="3935552"/>
            <a:ext cx="1170909" cy="757084"/>
          </a:xfrm>
          <a:prstGeom prst="rect">
            <a:avLst/>
          </a:prstGeom>
        </p:spPr>
      </p:pic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4CBC95A3-C898-945B-4145-D61FD10D1497}"/>
              </a:ext>
            </a:extLst>
          </p:cNvPr>
          <p:cNvSpPr/>
          <p:nvPr/>
        </p:nvSpPr>
        <p:spPr>
          <a:xfrm>
            <a:off x="6511443" y="6243399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23A3B"/>
                </a:solidFill>
                <a:latin typeface="+mj-lt"/>
                <a:cs typeface="Lato bold" panose="020F0802020204030203" pitchFamily="34" charset="0"/>
              </a:rPr>
              <a:t> Minh</a:t>
            </a:r>
            <a:endParaRPr lang="en-US" dirty="0">
              <a:solidFill>
                <a:srgbClr val="723A3B"/>
              </a:solidFill>
              <a:latin typeface="+mj-lt"/>
            </a:endParaRPr>
          </a:p>
        </p:txBody>
      </p:sp>
      <p:pic>
        <p:nvPicPr>
          <p:cNvPr id="26" name="PHẠM DUYÊN 13 - 9Slide.vn">
            <a:extLst>
              <a:ext uri="{FF2B5EF4-FFF2-40B4-BE49-F238E27FC236}">
                <a16:creationId xmlns:a16="http://schemas.microsoft.com/office/drawing/2014/main" id="{91DBDC5A-5AA2-9405-7040-2AEBE03845B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728" y="4364590"/>
            <a:ext cx="1086950" cy="757085"/>
          </a:xfrm>
          <a:prstGeom prst="rect">
            <a:avLst/>
          </a:prstGeom>
        </p:spPr>
      </p:pic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42D477F4-46B3-FA43-6A6E-2EED54BAD69A}"/>
              </a:ext>
            </a:extLst>
          </p:cNvPr>
          <p:cNvSpPr txBox="1"/>
          <p:nvPr/>
        </p:nvSpPr>
        <p:spPr>
          <a:xfrm>
            <a:off x="1270000" y="414320"/>
            <a:ext cx="10515600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36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1. </a:t>
            </a:r>
            <a:r>
              <a:rPr lang="en-US" sz="3600" b="1" spc="-20">
                <a:solidFill>
                  <a:schemeClr val="accent5">
                    <a:lumMod val="50000"/>
                  </a:schemeClr>
                </a:solidFill>
                <a:cs typeface="Lato" pitchFamily="34" charset="0"/>
              </a:rPr>
              <a:t>Nhìn hình và kể tên các đồ dùng trong nhà Minh.</a:t>
            </a:r>
            <a:br>
              <a:rPr lang="en-US" sz="3600" b="1" spc="-20">
                <a:solidFill>
                  <a:schemeClr val="accent5">
                    <a:lumMod val="50000"/>
                  </a:schemeClr>
                </a:solidFill>
                <a:cs typeface="Lato" pitchFamily="34" charset="0"/>
              </a:rPr>
            </a:br>
            <a:r>
              <a:rPr lang="en-US" sz="3600" b="1" spc="-20">
                <a:solidFill>
                  <a:schemeClr val="accent5">
                    <a:lumMod val="50000"/>
                  </a:schemeClr>
                </a:solidFill>
                <a:cs typeface="Lato" pitchFamily="34" charset="0"/>
              </a:rPr>
              <a:t>    Chúng được dùng làm gì?</a:t>
            </a:r>
          </a:p>
        </p:txBody>
      </p:sp>
      <p:pic>
        <p:nvPicPr>
          <p:cNvPr id="28" name="PHẠM DUYÊN 15 - 9Slide.vn">
            <a:extLst>
              <a:ext uri="{FF2B5EF4-FFF2-40B4-BE49-F238E27FC236}">
                <a16:creationId xmlns:a16="http://schemas.microsoft.com/office/drawing/2014/main" id="{1582C682-0000-DB3F-F357-59F9E69D40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459"/>
            <a:ext cx="762000" cy="923894"/>
          </a:xfrm>
          <a:prstGeom prst="rect">
            <a:avLst/>
          </a:prstGeom>
        </p:spPr>
      </p:pic>
      <p:pic>
        <p:nvPicPr>
          <p:cNvPr id="32" name="PHẠM DUYÊN 16 - 9Slide.vn">
            <a:extLst>
              <a:ext uri="{FF2B5EF4-FFF2-40B4-BE49-F238E27FC236}">
                <a16:creationId xmlns:a16="http://schemas.microsoft.com/office/drawing/2014/main" id="{1DF3F86C-4A21-F363-68A3-C1078458922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88" y="2759092"/>
            <a:ext cx="2657706" cy="974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HẠM DUYÊN 17 - 9Slide.vn">
            <a:extLst>
              <a:ext uri="{FF2B5EF4-FFF2-40B4-BE49-F238E27FC236}">
                <a16:creationId xmlns:a16="http://schemas.microsoft.com/office/drawing/2014/main" id="{C43DFCC2-D693-E600-91BE-593E36F95A6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8" name="PHẠM DUYÊN 18 - 9Slide.vn">
            <a:extLst>
              <a:ext uri="{FF2B5EF4-FFF2-40B4-BE49-F238E27FC236}">
                <a16:creationId xmlns:a16="http://schemas.microsoft.com/office/drawing/2014/main" id="{3621385E-B8CE-4524-18FC-DADFC83E577C}"/>
              </a:ext>
            </a:extLst>
          </p:cNvPr>
          <p:cNvCxnSpPr>
            <a:cxnSpLocks/>
          </p:cNvCxnSpPr>
          <p:nvPr/>
        </p:nvCxnSpPr>
        <p:spPr>
          <a:xfrm flipV="1">
            <a:off x="1555750" y="3073400"/>
            <a:ext cx="996950" cy="250795"/>
          </a:xfrm>
          <a:prstGeom prst="straightConnector1">
            <a:avLst/>
          </a:prstGeom>
          <a:ln w="76200" cmpd="thickThin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128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77E4925D-39A4-1B60-197C-E68EE497EBC2}"/>
              </a:ext>
            </a:extLst>
          </p:cNvPr>
          <p:cNvSpPr/>
          <p:nvPr/>
        </p:nvSpPr>
        <p:spPr>
          <a:xfrm>
            <a:off x="4038600" y="725962"/>
            <a:ext cx="3527497" cy="2986113"/>
          </a:xfrm>
          <a:prstGeom prst="rect">
            <a:avLst/>
          </a:prstGeom>
          <a:ln w="28575">
            <a:solidFill>
              <a:srgbClr val="D6A8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58B44587-7990-8F73-AB8D-94C69982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2" t="16449" r="659" b="4287"/>
          <a:stretch/>
        </p:blipFill>
        <p:spPr>
          <a:xfrm>
            <a:off x="4207813" y="914400"/>
            <a:ext cx="3985262" cy="2609236"/>
          </a:xfrm>
          <a:custGeom>
            <a:avLst/>
            <a:gdLst>
              <a:gd name="connsiteX0" fmla="*/ 0 w 3985262"/>
              <a:gd name="connsiteY0" fmla="*/ 0 h 2609236"/>
              <a:gd name="connsiteX1" fmla="*/ 3985262 w 3985262"/>
              <a:gd name="connsiteY1" fmla="*/ 0 h 2609236"/>
              <a:gd name="connsiteX2" fmla="*/ 3985262 w 3985262"/>
              <a:gd name="connsiteY2" fmla="*/ 2609236 h 2609236"/>
              <a:gd name="connsiteX3" fmla="*/ 0 w 3985262"/>
              <a:gd name="connsiteY3" fmla="*/ 2609236 h 26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262" h="2609236">
                <a:moveTo>
                  <a:pt x="0" y="0"/>
                </a:moveTo>
                <a:lnTo>
                  <a:pt x="3985262" y="0"/>
                </a:lnTo>
                <a:lnTo>
                  <a:pt x="3985262" y="2609236"/>
                </a:lnTo>
                <a:lnTo>
                  <a:pt x="0" y="260923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F9604D72-B533-81E5-889E-D96CDA6CD2A8}"/>
              </a:ext>
            </a:extLst>
          </p:cNvPr>
          <p:cNvSpPr txBox="1"/>
          <p:nvPr/>
        </p:nvSpPr>
        <p:spPr>
          <a:xfrm>
            <a:off x="856343" y="4114800"/>
            <a:ext cx="10479314" cy="192052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465138"/>
            <a:r>
              <a:rPr lang="en-US" sz="4000" b="1" spc="-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Gia đình nào cũng có các đồ dùng để sử dụng trong sinh hoạt hằng ngày. Mỗi loại đồ dùng có các chức năng khác nhau.</a:t>
            </a:r>
          </a:p>
        </p:txBody>
      </p:sp>
    </p:spTree>
    <p:extLst>
      <p:ext uri="{BB962C8B-B14F-4D97-AF65-F5344CB8AC3E}">
        <p14:creationId xmlns:p14="http://schemas.microsoft.com/office/powerpoint/2010/main" val="55420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C2AB59D-CB77-A145-A23C-94CC99691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292" y="1752600"/>
            <a:ext cx="4823908" cy="396895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FD1D354-5CCA-1A59-173A-008C9E26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428" y="1752600"/>
            <a:ext cx="4823908" cy="3968950"/>
          </a:xfrm>
          <a:prstGeom prst="rect">
            <a:avLst/>
          </a:prstGeom>
        </p:spPr>
      </p:pic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23430FB2-FDA1-8532-E659-982341272EF3}"/>
              </a:ext>
            </a:extLst>
          </p:cNvPr>
          <p:cNvSpPr txBox="1"/>
          <p:nvPr/>
        </p:nvSpPr>
        <p:spPr>
          <a:xfrm>
            <a:off x="1270000" y="414320"/>
            <a:ext cx="10236200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40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2. </a:t>
            </a:r>
            <a:r>
              <a:rPr lang="en-US" sz="4000" b="1" spc="-20">
                <a:solidFill>
                  <a:schemeClr val="accent5">
                    <a:lumMod val="50000"/>
                  </a:schemeClr>
                </a:solidFill>
                <a:cs typeface="Lato" pitchFamily="34" charset="0"/>
              </a:rPr>
              <a:t>Minh và em gái đang làm gì? Nêu tác dụng của việc làm đó.</a:t>
            </a:r>
          </a:p>
        </p:txBody>
      </p:sp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7691D4B7-15BD-2209-E343-C21A6F649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459"/>
            <a:ext cx="762000" cy="923894"/>
          </a:xfrm>
          <a:prstGeom prst="rect">
            <a:avLst/>
          </a:prstGeom>
        </p:spPr>
      </p:pic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517AC1B0-6B21-C533-BA16-83D7D369AEAC}"/>
              </a:ext>
            </a:extLst>
          </p:cNvPr>
          <p:cNvSpPr txBox="1"/>
          <p:nvPr/>
        </p:nvSpPr>
        <p:spPr>
          <a:xfrm>
            <a:off x="7462434" y="5759984"/>
            <a:ext cx="3263624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b="1" spc="-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Vệ sinh tủ lạnh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60F8CFA4-B34C-F2F9-1736-2910CD5C3025}"/>
              </a:ext>
            </a:extLst>
          </p:cNvPr>
          <p:cNvSpPr txBox="1"/>
          <p:nvPr/>
        </p:nvSpPr>
        <p:spPr>
          <a:xfrm>
            <a:off x="1729291" y="5759984"/>
            <a:ext cx="3263624" cy="640816"/>
          </a:xfrm>
          <a:prstGeom prst="rect">
            <a:avLst/>
          </a:prstGeom>
          <a:solidFill>
            <a:srgbClr val="C8798C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indent="457200" algn="just">
              <a:lnSpc>
                <a:spcPct val="99000"/>
              </a:lnSpc>
              <a:defRPr sz="3600" spc="-40">
                <a:ea typeface="Times New Roman" panose="02020603050405020304" pitchFamily="18" charset="0"/>
              </a:defRPr>
            </a:lvl1pPr>
          </a:lstStyle>
          <a:p>
            <a:pPr indent="0" algn="ctr"/>
            <a:r>
              <a:rPr lang="en-US" b="1" spc="-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Phơi áo </a:t>
            </a:r>
            <a:r>
              <a:rPr lang="en-US" b="1" i="1" spc="-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(vỏ)  </a:t>
            </a:r>
            <a:r>
              <a:rPr lang="en-US" b="1" spc="-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gối </a:t>
            </a:r>
          </a:p>
        </p:txBody>
      </p:sp>
    </p:spTree>
    <p:extLst>
      <p:ext uri="{BB962C8B-B14F-4D97-AF65-F5344CB8AC3E}">
        <p14:creationId xmlns:p14="http://schemas.microsoft.com/office/powerpoint/2010/main" val="1960413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FD1D354-5CCA-1A59-173A-008C9E263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676400"/>
            <a:ext cx="5357864" cy="4408272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23430FB2-FDA1-8532-E659-982341272EF3}"/>
              </a:ext>
            </a:extLst>
          </p:cNvPr>
          <p:cNvSpPr txBox="1"/>
          <p:nvPr/>
        </p:nvSpPr>
        <p:spPr>
          <a:xfrm>
            <a:off x="1219200" y="-1447800"/>
            <a:ext cx="10515600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n-US" sz="4000" b="1" spc="-20">
                <a:solidFill>
                  <a:schemeClr val="accent6"/>
                </a:solidFill>
                <a:latin typeface="+mj-lt"/>
                <a:cs typeface="Lato" pitchFamily="34" charset="0"/>
              </a:rPr>
              <a:t>2. </a:t>
            </a:r>
            <a:r>
              <a:rPr lang="en-US" sz="4000" b="1" spc="-20">
                <a:solidFill>
                  <a:schemeClr val="accent5">
                    <a:lumMod val="50000"/>
                  </a:schemeClr>
                </a:solidFill>
                <a:cs typeface="Lato" pitchFamily="34" charset="0"/>
              </a:rPr>
              <a:t>Minh và em gái đang làm gì? Nêu tác dụng của việc làm đó.</a:t>
            </a: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7691D4B7-15BD-2209-E343-C21A6F649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459"/>
            <a:ext cx="762000" cy="923894"/>
          </a:xfrm>
          <a:prstGeom prst="rect">
            <a:avLst/>
          </a:prstGeom>
        </p:spPr>
      </p:pic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521F9976-F95C-68AF-61D1-4D66D0A50DFB}"/>
              </a:ext>
            </a:extLst>
          </p:cNvPr>
          <p:cNvSpPr txBox="1"/>
          <p:nvPr/>
        </p:nvSpPr>
        <p:spPr>
          <a:xfrm>
            <a:off x="1371600" y="537018"/>
            <a:ext cx="76200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b="1" spc="-60">
                <a:solidFill>
                  <a:srgbClr val="EA5B27"/>
                </a:solidFill>
                <a:latin typeface="+mj-lt"/>
                <a:cs typeface="Lato" pitchFamily="34" charset="0"/>
              </a:rPr>
              <a:t>Cách vệ sinh gối ngủ như thế nào?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9C8248A2-670C-C435-E788-5E73D82B8ACE}"/>
              </a:ext>
            </a:extLst>
          </p:cNvPr>
          <p:cNvSpPr txBox="1"/>
          <p:nvPr/>
        </p:nvSpPr>
        <p:spPr>
          <a:xfrm>
            <a:off x="6643396" y="1783172"/>
            <a:ext cx="4815179" cy="3851906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vi-VN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Giặt áo vỏ gối theo hướng dẫn trên nhãn.</a:t>
            </a:r>
            <a:endParaRPr lang="en-US" sz="2800" spc="-4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n-US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vi-VN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Giặt gối bằng máy hoặc tay.</a:t>
            </a:r>
          </a:p>
          <a:p>
            <a:pPr algn="just">
              <a:lnSpc>
                <a:spcPct val="114000"/>
              </a:lnSpc>
            </a:pPr>
            <a:r>
              <a:rPr lang="en-US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vi-VN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Vắt và phơi khô gối.</a:t>
            </a:r>
          </a:p>
          <a:p>
            <a:pPr algn="just">
              <a:lnSpc>
                <a:spcPct val="114000"/>
              </a:lnSpc>
            </a:pPr>
            <a:r>
              <a:rPr lang="en-US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vi-VN" sz="2800" spc="-40">
                <a:solidFill>
                  <a:schemeClr val="tx1">
                    <a:lumMod val="85000"/>
                    <a:lumOff val="15000"/>
                  </a:schemeClr>
                </a:solidFill>
              </a:rPr>
              <a:t>Giữ gối sạch bằng cách giặt áo vỏ thường xuyên và lau sạch vết bẩn nhỏ.</a:t>
            </a:r>
          </a:p>
        </p:txBody>
      </p:sp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CABB379-D8B9-09CB-E619-289D7E625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0200" y="4829146"/>
            <a:ext cx="2465892" cy="20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0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C7093ACC-0DCF-6C5E-7EEA-05D9C6C70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908" y="1628171"/>
            <a:ext cx="5463092" cy="4494850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3B3018DA-5A11-904C-AFC7-5A5141ACD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459"/>
            <a:ext cx="762000" cy="923894"/>
          </a:xfrm>
          <a:prstGeom prst="rect">
            <a:avLst/>
          </a:prstGeom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8B8EBDCD-9CDE-3F81-5BF3-3BB80945FB0D}"/>
              </a:ext>
            </a:extLst>
          </p:cNvPr>
          <p:cNvSpPr txBox="1"/>
          <p:nvPr/>
        </p:nvSpPr>
        <p:spPr>
          <a:xfrm>
            <a:off x="1371600" y="537018"/>
            <a:ext cx="76200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b="1" spc="-60">
                <a:solidFill>
                  <a:srgbClr val="EA5B27"/>
                </a:solidFill>
                <a:latin typeface="+mj-lt"/>
                <a:cs typeface="Lato" pitchFamily="34" charset="0"/>
              </a:rPr>
              <a:t>Cần làm gì để tủ lạnh sạch sẽ?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9604BE06-A998-EAD7-2B3B-2E83BD4CCF3E}"/>
              </a:ext>
            </a:extLst>
          </p:cNvPr>
          <p:cNvSpPr txBox="1"/>
          <p:nvPr/>
        </p:nvSpPr>
        <p:spPr>
          <a:xfrm>
            <a:off x="6584010" y="1752599"/>
            <a:ext cx="4815179" cy="3931920"/>
          </a:xfrm>
          <a:prstGeom prst="roundRect">
            <a:avLst/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4000"/>
              </a:lnSpc>
              <a:defRPr sz="2800" spc="-4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lnSpc>
                <a:spcPct val="126000"/>
              </a:lnSpc>
            </a:pPr>
            <a:r>
              <a:rPr lang="en-US" sz="3000" spc="-100"/>
              <a:t>- Loại bỏ thức ăn hỏng.</a:t>
            </a:r>
          </a:p>
          <a:p>
            <a:pPr>
              <a:lnSpc>
                <a:spcPct val="126000"/>
              </a:lnSpc>
            </a:pPr>
            <a:r>
              <a:rPr lang="en-US" sz="3000" spc="-100"/>
              <a:t>- Lau sạch bên trong tủ lạnh.</a:t>
            </a:r>
          </a:p>
          <a:p>
            <a:pPr>
              <a:lnSpc>
                <a:spcPct val="126000"/>
              </a:lnSpc>
            </a:pPr>
            <a:r>
              <a:rPr lang="en-US" sz="3000" spc="-100"/>
              <a:t>- Lau cửa và kẹp cửa.</a:t>
            </a:r>
          </a:p>
          <a:p>
            <a:pPr>
              <a:lnSpc>
                <a:spcPct val="126000"/>
              </a:lnSpc>
            </a:pPr>
            <a:r>
              <a:rPr lang="en-US" sz="3000" spc="-100"/>
              <a:t>- Vệ sinh kệ và ngăn chứa.</a:t>
            </a:r>
          </a:p>
          <a:p>
            <a:pPr algn="l">
              <a:lnSpc>
                <a:spcPct val="126000"/>
              </a:lnSpc>
            </a:pPr>
            <a:r>
              <a:rPr lang="en-US" sz="3000" spc="-100"/>
              <a:t>- Đảm bảo thông thoáng phía sau tủ lạnh.</a:t>
            </a:r>
          </a:p>
        </p:txBody>
      </p:sp>
    </p:spTree>
    <p:extLst>
      <p:ext uri="{BB962C8B-B14F-4D97-AF65-F5344CB8AC3E}">
        <p14:creationId xmlns:p14="http://schemas.microsoft.com/office/powerpoint/2010/main" val="5387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534</TotalTime>
  <Words>330</Words>
  <Application>Microsoft Office PowerPoint</Application>
  <PresentationFormat>Widescreen</PresentationFormat>
  <Paragraphs>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Quicksand</vt:lpstr>
      <vt:lpstr>Arial</vt:lpstr>
      <vt:lpstr>iCiel Panton Black</vt:lpstr>
      <vt:lpstr>#9Slide01 Noi dung ngan</vt:lpstr>
      <vt:lpstr>Calibri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215</cp:revision>
  <dcterms:created xsi:type="dcterms:W3CDTF">2023-05-18T08:55:55Z</dcterms:created>
  <dcterms:modified xsi:type="dcterms:W3CDTF">2023-09-17T14:01:52Z</dcterms:modified>
  <cp:category>9Slide.vn</cp:category>
</cp:coreProperties>
</file>