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872" r:id="rId2"/>
    <p:sldId id="2852" r:id="rId3"/>
    <p:sldId id="2854" r:id="rId4"/>
    <p:sldId id="2859" r:id="rId5"/>
    <p:sldId id="391" r:id="rId6"/>
    <p:sldId id="297" r:id="rId7"/>
    <p:sldId id="2861" r:id="rId8"/>
    <p:sldId id="2862" r:id="rId9"/>
    <p:sldId id="2855" r:id="rId10"/>
    <p:sldId id="2863" r:id="rId11"/>
    <p:sldId id="2864" r:id="rId12"/>
    <p:sldId id="2867" r:id="rId13"/>
    <p:sldId id="2865" r:id="rId14"/>
    <p:sldId id="2866" r:id="rId15"/>
    <p:sldId id="1316" r:id="rId16"/>
    <p:sldId id="2868" r:id="rId17"/>
  </p:sldIdLst>
  <p:sldSz cx="12192000" cy="6858000"/>
  <p:notesSz cx="6858000" cy="9144000"/>
  <p:embeddedFontLst>
    <p:embeddedFont>
      <p:font typeface="等线" panose="02010600030101010101" pitchFamily="2" charset="-122"/>
      <p:regular r:id="rId19"/>
      <p:bold r:id="rId20"/>
    </p:embeddedFont>
    <p:embeddedFont>
      <p:font typeface="等线 Light" panose="02010600030101010101" pitchFamily="2" charset="-122"/>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etbao" id="{EADF304F-D86C-46A5-8DE3-F2DAFA419B4A}">
          <p14:sldIdLst>
            <p14:sldId id="2872"/>
            <p14:sldId id="2852"/>
            <p14:sldId id="2854"/>
            <p14:sldId id="2859"/>
            <p14:sldId id="391"/>
            <p14:sldId id="297"/>
            <p14:sldId id="2861"/>
            <p14:sldId id="2862"/>
            <p14:sldId id="2855"/>
            <p14:sldId id="2863"/>
            <p14:sldId id="2864"/>
            <p14:sldId id="2867"/>
            <p14:sldId id="2865"/>
            <p14:sldId id="2866"/>
            <p14:sldId id="1316"/>
            <p14:sldId id="2868"/>
          </p14:sldIdLst>
        </p14:section>
      </p14:sectionLst>
    </p:ext>
    <p:ext uri="{EFAFB233-063F-42B5-8137-9DF3F51BA10A}">
      <p15:sldGuideLst xmlns:p15="http://schemas.microsoft.com/office/powerpoint/2012/main">
        <p15:guide id="4" orient="horz" pos="4292" userDrawn="1">
          <p15:clr>
            <a:srgbClr val="A4A3A4"/>
          </p15:clr>
        </p15:guide>
        <p15:guide id="21" orient="horz" pos="2160" userDrawn="1">
          <p15:clr>
            <a:srgbClr val="A4A3A4"/>
          </p15:clr>
        </p15:guide>
        <p15:guide id="2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8C5E"/>
    <a:srgbClr val="886262"/>
    <a:srgbClr val="FFFFFF"/>
    <a:srgbClr val="87D7BE"/>
    <a:srgbClr val="77CCAF"/>
    <a:srgbClr val="A6D4DA"/>
    <a:srgbClr val="E6E6E6"/>
    <a:srgbClr val="80C1CA"/>
    <a:srgbClr val="EDD37F"/>
    <a:srgbClr val="DDB2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6" autoAdjust="0"/>
    <p:restoredTop sz="94683" autoAdjust="0"/>
  </p:normalViewPr>
  <p:slideViewPr>
    <p:cSldViewPr snapToGrid="0" showGuides="1">
      <p:cViewPr varScale="1">
        <p:scale>
          <a:sx n="58" d="100"/>
          <a:sy n="58" d="100"/>
        </p:scale>
        <p:origin x="1026" y="78"/>
      </p:cViewPr>
      <p:guideLst>
        <p:guide orient="horz" pos="4292"/>
        <p:guide orient="horz" pos="2160"/>
        <p:guide pos="3840"/>
      </p:guideLst>
    </p:cSldViewPr>
  </p:slideViewPr>
  <p:notesTextViewPr>
    <p:cViewPr>
      <p:scale>
        <a:sx n="3" d="2"/>
        <a:sy n="3" d="2"/>
      </p:scale>
      <p:origin x="0" y="0"/>
    </p:cViewPr>
  </p:notesTextViewPr>
  <p:sorterViewPr>
    <p:cViewPr>
      <p:scale>
        <a:sx n="125" d="100"/>
        <a:sy n="125" d="100"/>
      </p:scale>
      <p:origin x="0" y="-15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04FE3-EBCB-4EEC-958A-82DFA604CA6D}" type="datetimeFigureOut">
              <a:rPr lang="zh-CN" altLang="en-US" smtClean="0"/>
              <a:t>2023/1/17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F0484-0F60-4837-8BE2-4414FF4B5C11}" type="slidenum">
              <a:rPr lang="zh-CN" altLang="en-US" smtClean="0"/>
              <a:t>‹#›</a:t>
            </a:fld>
            <a:endParaRPr lang="zh-CN" altLang="en-US"/>
          </a:p>
        </p:txBody>
      </p:sp>
    </p:spTree>
    <p:extLst>
      <p:ext uri="{BB962C8B-B14F-4D97-AF65-F5344CB8AC3E}">
        <p14:creationId xmlns:p14="http://schemas.microsoft.com/office/powerpoint/2010/main" val="299345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A267CA7-30D1-48B3-BF62-24E0B73AEF98}" type="slidenum">
              <a:rPr lang="zh-CN" altLang="en-US" smtClean="0"/>
              <a:t>5</a:t>
            </a:fld>
            <a:endParaRPr lang="zh-CN" altLang="en-US"/>
          </a:p>
        </p:txBody>
      </p:sp>
    </p:spTree>
    <p:extLst>
      <p:ext uri="{BB962C8B-B14F-4D97-AF65-F5344CB8AC3E}">
        <p14:creationId xmlns:p14="http://schemas.microsoft.com/office/powerpoint/2010/main" val="165932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C5D768-FE41-43FD-AE61-807F5F1E1F43}" type="slidenum">
              <a:rPr lang="zh-CN" altLang="en-US" smtClean="0"/>
              <a:t>6</a:t>
            </a:fld>
            <a:endParaRPr lang="zh-CN" altLang="en-US"/>
          </a:p>
        </p:txBody>
      </p:sp>
    </p:spTree>
    <p:extLst>
      <p:ext uri="{BB962C8B-B14F-4D97-AF65-F5344CB8AC3E}">
        <p14:creationId xmlns:p14="http://schemas.microsoft.com/office/powerpoint/2010/main" val="253025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C5D768-FE41-43FD-AE61-807F5F1E1F43}" type="slidenum">
              <a:rPr lang="zh-CN" altLang="en-US" smtClean="0"/>
              <a:t>12</a:t>
            </a:fld>
            <a:endParaRPr lang="zh-CN" altLang="en-US"/>
          </a:p>
        </p:txBody>
      </p:sp>
    </p:spTree>
    <p:extLst>
      <p:ext uri="{BB962C8B-B14F-4D97-AF65-F5344CB8AC3E}">
        <p14:creationId xmlns:p14="http://schemas.microsoft.com/office/powerpoint/2010/main" val="154053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C5D768-FE41-43FD-AE61-807F5F1E1F43}" type="slidenum">
              <a:rPr lang="zh-CN" altLang="en-US" smtClean="0"/>
              <a:t>13</a:t>
            </a:fld>
            <a:endParaRPr lang="zh-CN" altLang="en-US"/>
          </a:p>
        </p:txBody>
      </p:sp>
    </p:spTree>
    <p:extLst>
      <p:ext uri="{BB962C8B-B14F-4D97-AF65-F5344CB8AC3E}">
        <p14:creationId xmlns:p14="http://schemas.microsoft.com/office/powerpoint/2010/main" val="1056366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15</a:t>
            </a:fld>
            <a:endParaRPr lang="zh-CN" altLang="en-US"/>
          </a:p>
        </p:txBody>
      </p:sp>
    </p:spTree>
    <p:extLst>
      <p:ext uri="{BB962C8B-B14F-4D97-AF65-F5344CB8AC3E}">
        <p14:creationId xmlns:p14="http://schemas.microsoft.com/office/powerpoint/2010/main" val="203178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C5D768-FE41-43FD-AE61-807F5F1E1F43}" type="slidenum">
              <a:rPr lang="zh-CN" altLang="en-US" smtClean="0"/>
              <a:t>16</a:t>
            </a:fld>
            <a:endParaRPr lang="zh-CN" altLang="en-US"/>
          </a:p>
        </p:txBody>
      </p:sp>
    </p:spTree>
    <p:extLst>
      <p:ext uri="{BB962C8B-B14F-4D97-AF65-F5344CB8AC3E}">
        <p14:creationId xmlns:p14="http://schemas.microsoft.com/office/powerpoint/2010/main" val="4098740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F27280-0702-441C-8D44-2A421F654B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1" y="-133350"/>
            <a:ext cx="12436952" cy="7086600"/>
          </a:xfrm>
          <a:prstGeom prst="rect">
            <a:avLst/>
          </a:prstGeom>
        </p:spPr>
      </p:pic>
    </p:spTree>
    <p:extLst>
      <p:ext uri="{BB962C8B-B14F-4D97-AF65-F5344CB8AC3E}">
        <p14:creationId xmlns:p14="http://schemas.microsoft.com/office/powerpoint/2010/main" val="33031421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40FDC4-12D0-4CDC-A4BB-616CAEEAC6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984" y="-76200"/>
            <a:ext cx="12446334" cy="7067550"/>
          </a:xfrm>
          <a:prstGeom prst="rect">
            <a:avLst/>
          </a:prstGeom>
        </p:spPr>
      </p:pic>
    </p:spTree>
    <p:extLst>
      <p:ext uri="{BB962C8B-B14F-4D97-AF65-F5344CB8AC3E}">
        <p14:creationId xmlns:p14="http://schemas.microsoft.com/office/powerpoint/2010/main" val="12767472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63A76CFE-6447-49E4-98F8-A9B5EE2575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4B39642-D5A7-4786-87BB-483B0FB20B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F9FFA7CE-89F3-42A7-A7C5-C387231211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BD923029-AF75-4690-AC77-AB93D649D4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7C0F05DB-30B3-44E7-81DD-1F1D627C2355}"/>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3"/>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60C60F95-A275-4B7E-979F-86EA0213CC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16" name="Picture 15">
            <a:extLst>
              <a:ext uri="{FF2B5EF4-FFF2-40B4-BE49-F238E27FC236}">
                <a16:creationId xmlns:a16="http://schemas.microsoft.com/office/drawing/2014/main" id="{A2B37863-9D67-47A2-A07F-CD72EBF589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142" y="-114300"/>
            <a:ext cx="12464284" cy="7200900"/>
          </a:xfrm>
          <a:prstGeom prst="rect">
            <a:avLst/>
          </a:prstGeom>
        </p:spPr>
      </p:pic>
    </p:spTree>
    <p:extLst>
      <p:ext uri="{BB962C8B-B14F-4D97-AF65-F5344CB8AC3E}">
        <p14:creationId xmlns:p14="http://schemas.microsoft.com/office/powerpoint/2010/main" val="36958456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78A05-F821-45EB-85E8-ECF8E0B3E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835" y="-108857"/>
            <a:ext cx="12537670" cy="7075714"/>
          </a:xfrm>
          <a:prstGeom prst="rect">
            <a:avLst/>
          </a:prstGeom>
        </p:spPr>
      </p:pic>
    </p:spTree>
    <p:extLst>
      <p:ext uri="{BB962C8B-B14F-4D97-AF65-F5344CB8AC3E}">
        <p14:creationId xmlns:p14="http://schemas.microsoft.com/office/powerpoint/2010/main" val="3283194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179D1-0CD0-47A9-A83C-B8D8A5367C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114" y="-110675"/>
            <a:ext cx="12424228" cy="7079350"/>
          </a:xfrm>
          <a:prstGeom prst="rect">
            <a:avLst/>
          </a:prstGeom>
        </p:spPr>
      </p:pic>
    </p:spTree>
    <p:extLst>
      <p:ext uri="{BB962C8B-B14F-4D97-AF65-F5344CB8AC3E}">
        <p14:creationId xmlns:p14="http://schemas.microsoft.com/office/powerpoint/2010/main" val="2959879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63560-6EF9-4431-B2FD-D7C4D435F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835" y="-108857"/>
            <a:ext cx="12537670" cy="7075714"/>
          </a:xfrm>
          <a:prstGeom prst="rect">
            <a:avLst/>
          </a:prstGeom>
        </p:spPr>
      </p:pic>
    </p:spTree>
    <p:extLst>
      <p:ext uri="{BB962C8B-B14F-4D97-AF65-F5344CB8AC3E}">
        <p14:creationId xmlns:p14="http://schemas.microsoft.com/office/powerpoint/2010/main" val="377760941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C9BB4F-7E2C-41DA-982B-7F50BAA16BB6}"/>
              </a:ext>
            </a:extLst>
          </p:cNvPr>
          <p:cNvSpPr txBox="1"/>
          <p:nvPr userDrawn="1"/>
        </p:nvSpPr>
        <p:spPr>
          <a:xfrm>
            <a:off x="11563739" y="6413239"/>
            <a:ext cx="1819470" cy="400110"/>
          </a:xfrm>
          <a:prstGeom prst="rect">
            <a:avLst/>
          </a:prstGeom>
          <a:noFill/>
        </p:spPr>
        <p:txBody>
          <a:bodyPr wrap="square" rtlCol="0">
            <a:spAutoFit/>
          </a:bodyPr>
          <a:lstStyle/>
          <a:p>
            <a:r>
              <a:rPr lang="en-US" sz="2000" b="1" dirty="0" err="1">
                <a:solidFill>
                  <a:schemeClr val="accent1">
                    <a:lumMod val="75000"/>
                  </a:schemeClr>
                </a:solidFill>
                <a:latin typeface="UTM French Vanilla" panose="02040603050506020204" pitchFamily="18" charset="0"/>
              </a:rPr>
              <a:t>ktuts</a:t>
            </a:r>
            <a:endParaRPr lang="en-US" sz="2000" b="1" dirty="0">
              <a:solidFill>
                <a:schemeClr val="accent1">
                  <a:lumMod val="75000"/>
                </a:schemeClr>
              </a:solidFill>
              <a:latin typeface="UTM French Vanilla" panose="02040603050506020204" pitchFamily="18" charset="0"/>
            </a:endParaRPr>
          </a:p>
        </p:txBody>
      </p:sp>
      <p:pic>
        <p:nvPicPr>
          <p:cNvPr id="10" name="Picture 9">
            <a:extLst>
              <a:ext uri="{FF2B5EF4-FFF2-40B4-BE49-F238E27FC236}">
                <a16:creationId xmlns:a16="http://schemas.microsoft.com/office/drawing/2014/main" id="{59F32F3A-4FF9-47B5-A101-D29E6985F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835" y="-108857"/>
            <a:ext cx="12537670" cy="7075714"/>
          </a:xfrm>
          <a:prstGeom prst="rect">
            <a:avLst/>
          </a:prstGeom>
        </p:spPr>
      </p:pic>
    </p:spTree>
    <p:extLst>
      <p:ext uri="{BB962C8B-B14F-4D97-AF65-F5344CB8AC3E}">
        <p14:creationId xmlns:p14="http://schemas.microsoft.com/office/powerpoint/2010/main" val="25068163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65317"/>
            <a:ext cx="1819470" cy="400110"/>
          </a:xfrm>
          <a:prstGeom prst="rect">
            <a:avLst/>
          </a:prstGeom>
          <a:noFill/>
        </p:spPr>
        <p:txBody>
          <a:bodyPr wrap="square" rtlCol="0">
            <a:spAutoFit/>
          </a:bodyPr>
          <a:lstStyle/>
          <a:p>
            <a:r>
              <a:rPr lang="en-US" sz="2000" b="1" dirty="0" err="1">
                <a:solidFill>
                  <a:schemeClr val="accent1">
                    <a:lumMod val="75000"/>
                  </a:schemeClr>
                </a:solidFill>
                <a:latin typeface="UTM French Vanilla" panose="02040603050506020204" pitchFamily="18" charset="0"/>
              </a:rPr>
              <a:t>ktuts</a:t>
            </a:r>
            <a:endParaRPr lang="en-US" sz="2000" b="1" dirty="0">
              <a:solidFill>
                <a:schemeClr val="accent1">
                  <a:lumMod val="75000"/>
                </a:schemeClr>
              </a:solidFill>
              <a:latin typeface="UTM French Vanilla" panose="02040603050506020204" pitchFamily="18" charset="0"/>
            </a:endParaRPr>
          </a:p>
        </p:txBody>
      </p:sp>
      <p:sp>
        <p:nvSpPr>
          <p:cNvPr id="3" name="TextBox 2"/>
          <p:cNvSpPr txBox="1"/>
          <p:nvPr userDrawn="1"/>
        </p:nvSpPr>
        <p:spPr>
          <a:xfrm>
            <a:off x="11563739" y="6413239"/>
            <a:ext cx="1819470" cy="400110"/>
          </a:xfrm>
          <a:prstGeom prst="rect">
            <a:avLst/>
          </a:prstGeom>
          <a:noFill/>
        </p:spPr>
        <p:txBody>
          <a:bodyPr wrap="square" rtlCol="0">
            <a:spAutoFit/>
          </a:bodyPr>
          <a:lstStyle/>
          <a:p>
            <a:r>
              <a:rPr lang="en-US" sz="2000" b="1" dirty="0" err="1">
                <a:solidFill>
                  <a:schemeClr val="accent1">
                    <a:lumMod val="75000"/>
                  </a:schemeClr>
                </a:solidFill>
                <a:latin typeface="UTM French Vanilla" panose="02040603050506020204" pitchFamily="18" charset="0"/>
              </a:rPr>
              <a:t>ktuts</a:t>
            </a:r>
            <a:endParaRPr lang="en-US" sz="2000" b="1" dirty="0">
              <a:solidFill>
                <a:schemeClr val="accent1">
                  <a:lumMod val="75000"/>
                </a:schemeClr>
              </a:solidFill>
              <a:latin typeface="UTM French Vanilla" panose="02040603050506020204" pitchFamily="18" charset="0"/>
            </a:endParaRPr>
          </a:p>
        </p:txBody>
      </p:sp>
      <p:pic>
        <p:nvPicPr>
          <p:cNvPr id="6" name="Picture 5" descr="A picture containing diagram&#10;&#10;Description automatically generated">
            <a:extLst>
              <a:ext uri="{FF2B5EF4-FFF2-40B4-BE49-F238E27FC236}">
                <a16:creationId xmlns:a16="http://schemas.microsoft.com/office/drawing/2014/main" id="{9FC31495-FD5E-41AB-9D46-989BDD63B2A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E04C2324-5542-4332-BA65-F26782BD703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6990" y="94869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19E0AFC-9615-48E9-B42A-6DC153BD95F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D64C1B54-95D3-4225-BA6F-9FE7744AC6A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0" name="TextBox 9">
            <a:extLst>
              <a:ext uri="{FF2B5EF4-FFF2-40B4-BE49-F238E27FC236}">
                <a16:creationId xmlns:a16="http://schemas.microsoft.com/office/drawing/2014/main" id="{DA5910D9-6879-4B71-982D-662A65FDAE17}"/>
              </a:ext>
            </a:extLst>
          </p:cNvPr>
          <p:cNvSpPr txBox="1"/>
          <p:nvPr userDrawn="1"/>
        </p:nvSpPr>
        <p:spPr>
          <a:xfrm>
            <a:off x="2880780" y="9942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148518E2-00D6-4268-8027-00E9337921D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380296858"/>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89" r:id="rId3"/>
    <p:sldLayoutId id="2147483682" r:id="rId4"/>
    <p:sldLayoutId id="2147483684" r:id="rId5"/>
    <p:sldLayoutId id="2147483685" r:id="rId6"/>
    <p:sldLayoutId id="2147483688" r:id="rId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856C-4ED0-4FAE-96B7-2645B2ED6044}"/>
              </a:ext>
            </a:extLst>
          </p:cNvPr>
          <p:cNvSpPr>
            <a:spLocks noGrp="1"/>
          </p:cNvSpPr>
          <p:nvPr>
            <p:ph type="title" idx="4294967295"/>
          </p:nvPr>
        </p:nvSpPr>
        <p:spPr>
          <a:xfrm>
            <a:off x="838200" y="365125"/>
            <a:ext cx="10515600" cy="1325563"/>
          </a:xfrm>
          <a:prstGeom prst="rect">
            <a:avLst/>
          </a:prstGeom>
        </p:spPr>
        <p:txBody>
          <a:bodyPr/>
          <a:lstStyle/>
          <a:p>
            <a:endParaRPr lang="en-US"/>
          </a:p>
        </p:txBody>
      </p:sp>
      <p:pic>
        <p:nvPicPr>
          <p:cNvPr id="4" name="Picture 3">
            <a:extLst>
              <a:ext uri="{FF2B5EF4-FFF2-40B4-BE49-F238E27FC236}">
                <a16:creationId xmlns:a16="http://schemas.microsoft.com/office/drawing/2014/main" id="{E0608E43-F663-417D-9531-AEE13A8CF92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
            <a:extLst>
              <a:ext uri="{FF2B5EF4-FFF2-40B4-BE49-F238E27FC236}">
                <a16:creationId xmlns:a16="http://schemas.microsoft.com/office/drawing/2014/main" id="{5CDDF8A1-612E-4CBD-94C0-DC6737626814}"/>
              </a:ext>
            </a:extLst>
          </p:cNvPr>
          <p:cNvSpPr txBox="1"/>
          <p:nvPr/>
        </p:nvSpPr>
        <p:spPr>
          <a:xfrm>
            <a:off x="6924203" y="436843"/>
            <a:ext cx="3667026" cy="1200329"/>
          </a:xfrm>
          <a:prstGeom prst="rect">
            <a:avLst/>
          </a:prstGeom>
          <a:noFill/>
        </p:spPr>
        <p:txBody>
          <a:bodyPr wrap="square" rtlCol="0">
            <a:spAutoFit/>
          </a:bodyPr>
          <a:lstStyle/>
          <a:p>
            <a:r>
              <a:rPr lang="en-US" altLang="zh-CN" sz="7200" dirty="0">
                <a:solidFill>
                  <a:srgbClr val="A6D4DA"/>
                </a:solidFill>
                <a:effectLst>
                  <a:outerShdw blurRad="38100" dist="38100" dir="2700000" algn="tl">
                    <a:srgbClr val="000000">
                      <a:alpha val="43137"/>
                    </a:srgbClr>
                  </a:outerShdw>
                </a:effectLst>
                <a:latin typeface="UTM Ambrosia" panose="02040603050506020204" pitchFamily="18" charset="0"/>
                <a:ea typeface="思源宋体 CN Heavy" panose="02020900000000000000" pitchFamily="18" charset="-122"/>
              </a:rPr>
              <a:t>LỊCH SỬ</a:t>
            </a:r>
          </a:p>
        </p:txBody>
      </p:sp>
      <p:sp>
        <p:nvSpPr>
          <p:cNvPr id="6" name="TextBox 1">
            <a:extLst>
              <a:ext uri="{FF2B5EF4-FFF2-40B4-BE49-F238E27FC236}">
                <a16:creationId xmlns:a16="http://schemas.microsoft.com/office/drawing/2014/main" id="{B1849E2A-6FF8-4A48-B3E9-8FF78F433958}"/>
              </a:ext>
            </a:extLst>
          </p:cNvPr>
          <p:cNvSpPr txBox="1"/>
          <p:nvPr/>
        </p:nvSpPr>
        <p:spPr>
          <a:xfrm>
            <a:off x="4926224" y="1621399"/>
            <a:ext cx="7420937" cy="2123658"/>
          </a:xfrm>
          <a:prstGeom prst="rect">
            <a:avLst/>
          </a:prstGeom>
          <a:noFill/>
        </p:spPr>
        <p:txBody>
          <a:bodyPr wrap="square" rtlCol="0">
            <a:spAutoFit/>
          </a:bodyPr>
          <a:lstStyle/>
          <a:p>
            <a:pPr algn="ctr"/>
            <a:r>
              <a:rPr lang="en-US" altLang="zh-CN" sz="6600" dirty="0">
                <a:solidFill>
                  <a:srgbClr val="FFFFFF"/>
                </a:solidFill>
                <a:effectLst>
                  <a:outerShdw blurRad="12700" dist="88900" dir="2700000" algn="tl">
                    <a:schemeClr val="tx1"/>
                  </a:outerShdw>
                </a:effectLst>
                <a:latin typeface="UTM Loko" panose="02040603050506020204" pitchFamily="18" charset="0"/>
                <a:ea typeface="思源宋体 CN Heavy" panose="02020900000000000000" pitchFamily="18" charset="-122"/>
              </a:rPr>
              <a:t>NƯỚC TA </a:t>
            </a:r>
          </a:p>
          <a:p>
            <a:pPr algn="ctr"/>
            <a:r>
              <a:rPr lang="en-US" altLang="zh-CN" sz="6600" dirty="0">
                <a:solidFill>
                  <a:srgbClr val="FFFFFF"/>
                </a:solidFill>
                <a:effectLst>
                  <a:outerShdw blurRad="12700" dist="88900" dir="2700000" algn="tl">
                    <a:schemeClr val="tx1"/>
                  </a:outerShdw>
                </a:effectLst>
                <a:latin typeface="UTM Loko" panose="02040603050506020204" pitchFamily="18" charset="0"/>
                <a:ea typeface="思源宋体 CN Heavy" panose="02020900000000000000" pitchFamily="18" charset="-122"/>
              </a:rPr>
              <a:t>CUỐI THỜI TRẦN</a:t>
            </a:r>
          </a:p>
        </p:txBody>
      </p:sp>
    </p:spTree>
    <p:extLst>
      <p:ext uri="{BB962C8B-B14F-4D97-AF65-F5344CB8AC3E}">
        <p14:creationId xmlns:p14="http://schemas.microsoft.com/office/powerpoint/2010/main" val="269048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265" y="1675162"/>
            <a:ext cx="11742576" cy="2754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 name="TextBox 1"/>
          <p:cNvSpPr txBox="1"/>
          <p:nvPr/>
        </p:nvSpPr>
        <p:spPr>
          <a:xfrm>
            <a:off x="625150" y="681370"/>
            <a:ext cx="11336695" cy="830997"/>
          </a:xfrm>
          <a:prstGeom prst="rect">
            <a:avLst/>
          </a:prstGeom>
          <a:noFill/>
        </p:spPr>
        <p:txBody>
          <a:bodyPr wrap="square" rtlCol="0">
            <a:spAutoFit/>
          </a:bodyPr>
          <a:lstStyle/>
          <a:p>
            <a:pPr algn="ct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Nhà</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Hồ</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ra</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đời</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trong</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hoàn</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cảnh</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nào</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t>
            </a:r>
          </a:p>
        </p:txBody>
      </p:sp>
      <p:cxnSp>
        <p:nvCxnSpPr>
          <p:cNvPr id="8" name="Straight Connector 7"/>
          <p:cNvCxnSpPr/>
          <p:nvPr/>
        </p:nvCxnSpPr>
        <p:spPr>
          <a:xfrm>
            <a:off x="4935894" y="2610091"/>
            <a:ext cx="69046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12573" y="3052508"/>
            <a:ext cx="115279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2573" y="3494157"/>
            <a:ext cx="105295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408211" y="4537512"/>
            <a:ext cx="11336695" cy="646331"/>
          </a:xfrm>
          <a:prstGeom prst="rect">
            <a:avLst/>
          </a:prstGeom>
          <a:noFill/>
        </p:spPr>
        <p:txBody>
          <a:bodyPr wrap="square" rtlCol="0">
            <a:spAutoFit/>
          </a:bodyPr>
          <a:lstStyle/>
          <a:p>
            <a:pPr algn="ctr"/>
            <a:r>
              <a:rPr lang="en-US" altLang="zh-CN" sz="3600" i="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(1): </a:t>
            </a:r>
            <a:r>
              <a:rPr lang="en-US" altLang="zh-CN" sz="3600" i="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Đại</a:t>
            </a:r>
            <a:r>
              <a:rPr lang="en-US" altLang="zh-CN" sz="3600" i="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3600" i="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Ngu</a:t>
            </a:r>
            <a:r>
              <a:rPr lang="en-US" altLang="zh-CN" sz="3600" i="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an </a:t>
            </a:r>
            <a:r>
              <a:rPr lang="en-US" altLang="zh-CN" sz="3600" i="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vui</a:t>
            </a:r>
            <a:r>
              <a:rPr lang="en-US" altLang="zh-CN" sz="3600" i="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3600" i="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lớn</a:t>
            </a:r>
            <a:endParaRPr lang="en-US" altLang="zh-CN" sz="3600" i="1" dirty="0">
              <a:solidFill>
                <a:srgbClr val="002060"/>
              </a:solidFill>
              <a:latin typeface="Arial" panose="020B0604020202020204" pitchFamily="34" charset="0"/>
              <a:ea typeface="思源宋体 CN Heavy" panose="02020900000000000000" pitchFamily="18" charset="-122"/>
              <a:cs typeface="Arial" panose="020B0604020202020204" pitchFamily="34" charset="0"/>
            </a:endParaRPr>
          </a:p>
        </p:txBody>
      </p:sp>
    </p:spTree>
    <p:extLst>
      <p:ext uri="{BB962C8B-B14F-4D97-AF65-F5344CB8AC3E}">
        <p14:creationId xmlns:p14="http://schemas.microsoft.com/office/powerpoint/2010/main" val="98484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1"/>
          <p:cNvSpPr txBox="1"/>
          <p:nvPr/>
        </p:nvSpPr>
        <p:spPr>
          <a:xfrm>
            <a:off x="545529" y="746683"/>
            <a:ext cx="11336695" cy="769441"/>
          </a:xfrm>
          <a:prstGeom prst="rect">
            <a:avLst/>
          </a:prstGeom>
          <a:noFill/>
        </p:spPr>
        <p:txBody>
          <a:bodyPr wrap="square" rtlCol="0">
            <a:spAutoFit/>
          </a:bodyPr>
          <a:lstStyle/>
          <a:p>
            <a:pPr algn="ct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Nhà</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Hồ</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cải</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cách</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hành</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chính</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như</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thế</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nào</a:t>
            </a:r>
            <a:r>
              <a:rPr lang="en-US" altLang="zh-CN" sz="4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29" y="1754156"/>
            <a:ext cx="11179729" cy="3136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835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23"/>
          <p:cNvSpPr/>
          <p:nvPr/>
        </p:nvSpPr>
        <p:spPr>
          <a:xfrm>
            <a:off x="148650" y="4310665"/>
            <a:ext cx="5777845" cy="1073097"/>
          </a:xfrm>
          <a:prstGeom prst="roundRect">
            <a:avLst>
              <a:gd name="adj" fmla="val 30871"/>
            </a:avLst>
          </a:prstGeom>
          <a:gradFill>
            <a:gsLst>
              <a:gs pos="0">
                <a:srgbClr val="F7E1CB"/>
              </a:gs>
              <a:gs pos="100000">
                <a:srgbClr val="E7C7A0"/>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Tiền</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Thánh</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Nguyên</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Thông</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bảo</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đời</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Hồ</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Quý</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Ly.</a:t>
            </a:r>
          </a:p>
        </p:txBody>
      </p:sp>
      <p:sp>
        <p:nvSpPr>
          <p:cNvPr id="21" name="Rounded Rectangle 23"/>
          <p:cNvSpPr/>
          <p:nvPr/>
        </p:nvSpPr>
        <p:spPr>
          <a:xfrm>
            <a:off x="6065177" y="4310665"/>
            <a:ext cx="5952372" cy="1073097"/>
          </a:xfrm>
          <a:prstGeom prst="roundRect">
            <a:avLst>
              <a:gd name="adj" fmla="val 32610"/>
            </a:avLst>
          </a:prstGeom>
          <a:gradFill>
            <a:gsLst>
              <a:gs pos="0">
                <a:srgbClr val="F7E1CB"/>
              </a:gs>
              <a:gs pos="100000">
                <a:srgbClr val="E7C7A0"/>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C00000"/>
                </a:solidFill>
                <a:effectLst>
                  <a:outerShdw blurRad="38100" dist="38100" dir="2700000" algn="tl">
                    <a:srgbClr val="000000">
                      <a:alpha val="43137"/>
                    </a:srgbClr>
                  </a:outerShdw>
                </a:effectLst>
                <a:cs typeface="Arial" panose="020B0604020202020204" pitchFamily="34" charset="0"/>
              </a:rPr>
              <a:t>Bản vẽ tiền Thông bảo hội sao.</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177" y="998377"/>
            <a:ext cx="5952372" cy="297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50" y="998377"/>
            <a:ext cx="5777845" cy="297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795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0">
            <a:extLst>
              <a:ext uri="{FF2B5EF4-FFF2-40B4-BE49-F238E27FC236}">
                <a16:creationId xmlns:a16="http://schemas.microsoft.com/office/drawing/2014/main" id="{3181611D-271B-4ECE-AD83-5509B4C5A2DA}"/>
              </a:ext>
            </a:extLst>
          </p:cNvPr>
          <p:cNvSpPr/>
          <p:nvPr/>
        </p:nvSpPr>
        <p:spPr>
          <a:xfrm>
            <a:off x="390441" y="2102289"/>
            <a:ext cx="11558963" cy="2507034"/>
          </a:xfrm>
          <a:prstGeom prst="rect">
            <a:avLst/>
          </a:prstGeom>
          <a:gradFill>
            <a:gsLst>
              <a:gs pos="0">
                <a:srgbClr val="C9222C">
                  <a:alpha val="7000"/>
                </a:srgbClr>
              </a:gs>
              <a:gs pos="100000">
                <a:schemeClr val="bg1">
                  <a:alpha val="0"/>
                </a:schemeClr>
              </a:gs>
            </a:gsLst>
            <a:lin ang="0" scaled="0"/>
          </a:gradFill>
          <a:ln w="38100">
            <a:gradFill>
              <a:gsLst>
                <a:gs pos="0">
                  <a:srgbClr val="C9222C"/>
                </a:gs>
                <a:gs pos="100000">
                  <a:schemeClr val="bg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002060"/>
                </a:solidFill>
              </a:rPr>
              <a:t>Năm 1400, Hồ Quý Ly nhân cơ hội đó đã truất ngôi vua Trần,lập nên nhà Hồ. </a:t>
            </a:r>
          </a:p>
        </p:txBody>
      </p:sp>
      <p:sp>
        <p:nvSpPr>
          <p:cNvPr id="22" name="TextBox 1"/>
          <p:cNvSpPr txBox="1"/>
          <p:nvPr/>
        </p:nvSpPr>
        <p:spPr>
          <a:xfrm>
            <a:off x="-905503" y="479416"/>
            <a:ext cx="8264752" cy="1446550"/>
          </a:xfrm>
          <a:prstGeom prst="rect">
            <a:avLst/>
          </a:prstGeom>
          <a:noFill/>
        </p:spPr>
        <p:txBody>
          <a:bodyPr wrap="square" rtlCol="0">
            <a:spAutoFit/>
          </a:bodyPr>
          <a:lstStyle/>
          <a:p>
            <a:pPr algn="ctr"/>
            <a:r>
              <a:rPr lang="en-US" altLang="zh-CN" sz="8800" b="1" dirty="0">
                <a:solidFill>
                  <a:srgbClr val="C00000"/>
                </a:solidFill>
                <a:effectLst>
                  <a:outerShdw blurRad="38100" dist="38100" dir="2700000" algn="tl">
                    <a:srgbClr val="000000">
                      <a:alpha val="43137"/>
                    </a:srgbClr>
                  </a:outerShdw>
                </a:effectLst>
                <a:latin typeface="UTM Davida" panose="02040603050506020204" pitchFamily="18" charset="0"/>
                <a:ea typeface="思源宋体 CN Heavy" panose="02020900000000000000" pitchFamily="18" charset="-122"/>
              </a:rPr>
              <a:t>KẾT LUẬN</a:t>
            </a:r>
          </a:p>
        </p:txBody>
      </p:sp>
    </p:spTree>
    <p:extLst>
      <p:ext uri="{BB962C8B-B14F-4D97-AF65-F5344CB8AC3E}">
        <p14:creationId xmlns:p14="http://schemas.microsoft.com/office/powerpoint/2010/main" val="163327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2165" y="674939"/>
            <a:ext cx="4360893" cy="4360923"/>
            <a:chOff x="1493259" y="656282"/>
            <a:chExt cx="4360893" cy="4360923"/>
          </a:xfrm>
        </p:grpSpPr>
        <p:grpSp>
          <p:nvGrpSpPr>
            <p:cNvPr id="6" name="Group 5"/>
            <p:cNvGrpSpPr/>
            <p:nvPr/>
          </p:nvGrpSpPr>
          <p:grpSpPr>
            <a:xfrm>
              <a:off x="1493259" y="656282"/>
              <a:ext cx="4360893" cy="4360923"/>
              <a:chOff x="1493259" y="656282"/>
              <a:chExt cx="4360893" cy="4360923"/>
            </a:xfrm>
          </p:grpSpPr>
          <p:sp>
            <p:nvSpPr>
              <p:cNvPr id="22" name="Oval 35">
                <a:extLst>
                  <a:ext uri="{FF2B5EF4-FFF2-40B4-BE49-F238E27FC236}">
                    <a16:creationId xmlns:a16="http://schemas.microsoft.com/office/drawing/2014/main" id="{C58F38B4-C4BF-4067-8D17-441B38B30467}"/>
                  </a:ext>
                </a:extLst>
              </p:cNvPr>
              <p:cNvSpPr/>
              <p:nvPr/>
            </p:nvSpPr>
            <p:spPr>
              <a:xfrm rot="6300000">
                <a:off x="1493244" y="656297"/>
                <a:ext cx="4360923" cy="4360893"/>
              </a:xfrm>
              <a:prstGeom prst="ellipse">
                <a:avLst/>
              </a:prstGeom>
              <a:gradFill>
                <a:gsLst>
                  <a:gs pos="42000">
                    <a:srgbClr val="FFFBBE">
                      <a:alpha val="83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FBBE"/>
                  </a:solidFill>
                  <a:latin typeface="思源宋体 CN Heavy" panose="02020900000000000000" pitchFamily="18" charset="-122"/>
                  <a:ea typeface="思源宋体 CN Heavy" panose="02020900000000000000" pitchFamily="18" charset="-122"/>
                </a:endParaRPr>
              </a:p>
            </p:txBody>
          </p:sp>
          <p:sp>
            <p:nvSpPr>
              <p:cNvPr id="23" name="TextBox 10">
                <a:extLst>
                  <a:ext uri="{FF2B5EF4-FFF2-40B4-BE49-F238E27FC236}">
                    <a16:creationId xmlns:a16="http://schemas.microsoft.com/office/drawing/2014/main" id="{F7FD60B8-A3A3-41BE-AD66-4607AE131262}"/>
                  </a:ext>
                </a:extLst>
              </p:cNvPr>
              <p:cNvSpPr txBox="1"/>
              <p:nvPr/>
            </p:nvSpPr>
            <p:spPr>
              <a:xfrm>
                <a:off x="3244252" y="1077741"/>
                <a:ext cx="948338" cy="2477222"/>
              </a:xfrm>
              <a:prstGeom prst="rect">
                <a:avLst/>
              </a:prstGeom>
              <a:noFill/>
            </p:spPr>
            <p:txBody>
              <a:bodyPr wrap="square" lIns="0" tIns="0" rIns="0" bIns="0" rtlCol="0" anchor="ctr" anchorCtr="0">
                <a:noAutofit/>
              </a:bodyPr>
              <a:lstStyle/>
              <a:p>
                <a:pPr algn="ctr">
                  <a:lnSpc>
                    <a:spcPct val="150000"/>
                  </a:lnSpc>
                </a:pPr>
                <a:r>
                  <a:rPr lang="en-US" sz="19900" b="1" dirty="0">
                    <a:solidFill>
                      <a:srgbClr val="C9222C"/>
                    </a:solidFill>
                    <a:effectLst>
                      <a:outerShdw blurRad="38100" dist="38100" dir="2700000" algn="tl">
                        <a:srgbClr val="000000">
                          <a:alpha val="43137"/>
                        </a:srgbClr>
                      </a:outerShdw>
                    </a:effectLst>
                    <a:latin typeface="UTM Colossalis" panose="02040603050506020204" pitchFamily="18" charset="0"/>
                    <a:ea typeface="思源宋体 CN Heavy" panose="02020900000000000000" pitchFamily="18" charset="-122"/>
                  </a:rPr>
                  <a:t>3</a:t>
                </a:r>
              </a:p>
            </p:txBody>
          </p:sp>
        </p:grpSp>
        <p:pic>
          <p:nvPicPr>
            <p:cNvPr id="25"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 t="30464" r="50608" b="36977"/>
            <a:stretch/>
          </p:blipFill>
          <p:spPr>
            <a:xfrm>
              <a:off x="4012994" y="2622139"/>
              <a:ext cx="1427332" cy="940918"/>
            </a:xfrm>
            <a:prstGeom prst="rect">
              <a:avLst/>
            </a:prstGeom>
          </p:spPr>
        </p:pic>
        <p:pic>
          <p:nvPicPr>
            <p:cNvPr id="26" name="图片 7"/>
            <p:cNvPicPr>
              <a:picLocks noChangeAspect="1"/>
            </p:cNvPicPr>
            <p:nvPr/>
          </p:nvPicPr>
          <p:blipFill rotWithShape="1">
            <a:blip r:embed="rId3" cstate="print">
              <a:extLst>
                <a:ext uri="{28A0092B-C50C-407E-A947-70E740481C1C}">
                  <a14:useLocalDpi xmlns:a14="http://schemas.microsoft.com/office/drawing/2010/main" val="0"/>
                </a:ext>
              </a:extLst>
            </a:blip>
            <a:srcRect t="30464" r="51519" b="36546"/>
            <a:stretch/>
          </p:blipFill>
          <p:spPr>
            <a:xfrm flipH="1">
              <a:off x="1507235" y="2335129"/>
              <a:ext cx="3069339" cy="2088675"/>
            </a:xfrm>
            <a:prstGeom prst="rect">
              <a:avLst/>
            </a:prstGeom>
          </p:spPr>
        </p:pic>
      </p:grpSp>
      <p:sp>
        <p:nvSpPr>
          <p:cNvPr id="27" name="TextBox 1"/>
          <p:cNvSpPr txBox="1"/>
          <p:nvPr/>
        </p:nvSpPr>
        <p:spPr>
          <a:xfrm>
            <a:off x="3896490" y="1655071"/>
            <a:ext cx="8264752" cy="2400657"/>
          </a:xfrm>
          <a:prstGeom prst="rect">
            <a:avLst/>
          </a:prstGeom>
          <a:noFill/>
        </p:spPr>
        <p:txBody>
          <a:bodyPr wrap="square" rtlCol="0">
            <a:spAutoFit/>
          </a:bodyPr>
          <a:lstStyle/>
          <a:p>
            <a:pPr algn="ctr"/>
            <a:r>
              <a:rPr lang="vi-VN" altLang="zh-CN" sz="7500" dirty="0">
                <a:solidFill>
                  <a:srgbClr val="87D7BE"/>
                </a:solidFill>
                <a:effectLst>
                  <a:outerShdw blurRad="38100" dist="38100" dir="2700000" algn="tl">
                    <a:srgbClr val="000000">
                      <a:alpha val="43137"/>
                    </a:srgbClr>
                  </a:outerShdw>
                </a:effectLst>
                <a:latin typeface="UTM HelvetIns" panose="02040603050506020204" pitchFamily="18" charset="0"/>
                <a:ea typeface="思源宋体 CN Heavy" panose="02020900000000000000" pitchFamily="18" charset="-122"/>
              </a:rPr>
              <a:t>NƯỚC TA</a:t>
            </a:r>
          </a:p>
          <a:p>
            <a:pPr algn="ctr"/>
            <a:r>
              <a:rPr lang="vi-VN" altLang="zh-CN" sz="7500" dirty="0">
                <a:solidFill>
                  <a:srgbClr val="87D7BE"/>
                </a:solidFill>
                <a:effectLst>
                  <a:outerShdw blurRad="38100" dist="38100" dir="2700000" algn="tl">
                    <a:srgbClr val="000000">
                      <a:alpha val="43137"/>
                    </a:srgbClr>
                  </a:outerShdw>
                </a:effectLst>
                <a:latin typeface="UTM HelvetIns" panose="02040603050506020204" pitchFamily="18" charset="0"/>
                <a:ea typeface="思源宋体 CN Heavy" panose="02020900000000000000" pitchFamily="18" charset="-122"/>
              </a:rPr>
              <a:t>BỊ NHÀ MINH ĐÔ HỘ</a:t>
            </a:r>
          </a:p>
        </p:txBody>
      </p:sp>
    </p:spTree>
    <p:extLst>
      <p:ext uri="{BB962C8B-B14F-4D97-AF65-F5344CB8AC3E}">
        <p14:creationId xmlns:p14="http://schemas.microsoft.com/office/powerpoint/2010/main" val="220040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951" y="2032113"/>
            <a:ext cx="11859208" cy="1492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 name="TextBox 1"/>
          <p:cNvSpPr txBox="1"/>
          <p:nvPr/>
        </p:nvSpPr>
        <p:spPr>
          <a:xfrm>
            <a:off x="554860" y="504087"/>
            <a:ext cx="11336695" cy="1446550"/>
          </a:xfrm>
          <a:prstGeom prst="rect">
            <a:avLst/>
          </a:prstGeom>
          <a:noFill/>
        </p:spPr>
        <p:txBody>
          <a:bodyPr wrap="square" rtlCol="0">
            <a:spAutoFit/>
          </a:bodyPr>
          <a:lstStyle/>
          <a:p>
            <a:pPr algn="ctr"/>
            <a:r>
              <a:rPr lang="en-US" altLang="en-US" sz="4400" b="1" dirty="0" err="1">
                <a:latin typeface="Arial" panose="020B0604020202020204" pitchFamily="34" charset="0"/>
                <a:cs typeface="Arial" panose="020B0604020202020204" pitchFamily="34" charset="0"/>
              </a:rPr>
              <a:t>Vì</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sao</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mà</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nhà</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Hồ</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không</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chống</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nổi</a:t>
            </a:r>
            <a:r>
              <a:rPr lang="en-US" altLang="en-US" sz="4400" b="1" dirty="0">
                <a:latin typeface="Arial" panose="020B0604020202020204" pitchFamily="34" charset="0"/>
                <a:cs typeface="Arial" panose="020B0604020202020204" pitchFamily="34" charset="0"/>
              </a:rPr>
              <a:t> </a:t>
            </a:r>
          </a:p>
          <a:p>
            <a:pPr algn="ctr"/>
            <a:r>
              <a:rPr lang="en-US" altLang="en-US" sz="4400" b="1" dirty="0" err="1">
                <a:latin typeface="Arial" panose="020B0604020202020204" pitchFamily="34" charset="0"/>
                <a:cs typeface="Arial" panose="020B0604020202020204" pitchFamily="34" charset="0"/>
              </a:rPr>
              <a:t>quân</a:t>
            </a:r>
            <a:r>
              <a:rPr lang="en-US" altLang="en-US" sz="4400" b="1" dirty="0">
                <a:latin typeface="Arial" panose="020B0604020202020204" pitchFamily="34" charset="0"/>
                <a:cs typeface="Arial" panose="020B0604020202020204" pitchFamily="34" charset="0"/>
              </a:rPr>
              <a:t> Minh </a:t>
            </a:r>
            <a:r>
              <a:rPr lang="en-US" altLang="en-US" sz="4400" b="1" dirty="0" err="1">
                <a:latin typeface="Arial" panose="020B0604020202020204" pitchFamily="34" charset="0"/>
                <a:cs typeface="Arial" panose="020B0604020202020204" pitchFamily="34" charset="0"/>
              </a:rPr>
              <a:t>xâm</a:t>
            </a:r>
            <a:r>
              <a:rPr lang="en-US" altLang="en-US" sz="4400" b="1" dirty="0">
                <a:latin typeface="Arial" panose="020B0604020202020204" pitchFamily="34" charset="0"/>
                <a:cs typeface="Arial" panose="020B0604020202020204" pitchFamily="34" charset="0"/>
              </a:rPr>
              <a:t> </a:t>
            </a:r>
            <a:r>
              <a:rPr lang="en-US" altLang="en-US" sz="4400" b="1" dirty="0" err="1">
                <a:latin typeface="Arial" panose="020B0604020202020204" pitchFamily="34" charset="0"/>
                <a:cs typeface="Arial" panose="020B0604020202020204" pitchFamily="34" charset="0"/>
              </a:rPr>
              <a:t>lược</a:t>
            </a:r>
            <a:r>
              <a:rPr lang="en-US" altLang="en-US" sz="4400" b="1" dirty="0">
                <a:latin typeface="Arial" panose="020B0604020202020204" pitchFamily="34" charset="0"/>
                <a:cs typeface="Arial" panose="020B0604020202020204" pitchFamily="34" charset="0"/>
              </a:rPr>
              <a:t>? </a:t>
            </a:r>
          </a:p>
        </p:txBody>
      </p:sp>
      <p:cxnSp>
        <p:nvCxnSpPr>
          <p:cNvPr id="54" name="Straight Connector 53"/>
          <p:cNvCxnSpPr/>
          <p:nvPr/>
        </p:nvCxnSpPr>
        <p:spPr>
          <a:xfrm>
            <a:off x="8201608" y="2526115"/>
            <a:ext cx="36899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48342" y="2986427"/>
            <a:ext cx="114548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48342" y="3428077"/>
            <a:ext cx="17137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0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par>
                                <p:cTn id="18" presetID="22" presetClass="entr" presetSubtype="8"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cTn>
                              </p:par>
                              <p:par>
                                <p:cTn id="21" presetID="22" presetClass="entr" presetSubtype="8"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0">
            <a:extLst>
              <a:ext uri="{FF2B5EF4-FFF2-40B4-BE49-F238E27FC236}">
                <a16:creationId xmlns:a16="http://schemas.microsoft.com/office/drawing/2014/main" id="{3181611D-271B-4ECE-AD83-5509B4C5A2DA}"/>
              </a:ext>
            </a:extLst>
          </p:cNvPr>
          <p:cNvSpPr/>
          <p:nvPr/>
        </p:nvSpPr>
        <p:spPr>
          <a:xfrm>
            <a:off x="334457" y="1308332"/>
            <a:ext cx="11558963" cy="4605463"/>
          </a:xfrm>
          <a:prstGeom prst="rect">
            <a:avLst/>
          </a:prstGeom>
          <a:gradFill flip="none" rotWithShape="1">
            <a:gsLst>
              <a:gs pos="0">
                <a:schemeClr val="accent1">
                  <a:lumMod val="5000"/>
                  <a:lumOff val="95000"/>
                  <a:alpha val="0"/>
                </a:schemeClr>
              </a:gs>
              <a:gs pos="27000">
                <a:schemeClr val="bg1"/>
              </a:gs>
              <a:gs pos="67000">
                <a:schemeClr val="accent1">
                  <a:lumMod val="45000"/>
                  <a:lumOff val="55000"/>
                  <a:alpha val="0"/>
                </a:schemeClr>
              </a:gs>
              <a:gs pos="100000">
                <a:schemeClr val="accent1">
                  <a:lumMod val="30000"/>
                  <a:lumOff val="70000"/>
                </a:schemeClr>
              </a:gs>
            </a:gsLst>
            <a:lin ang="0" scaled="1"/>
            <a:tileRect/>
          </a:gradFill>
          <a:ln w="38100">
            <a:gradFill>
              <a:gsLst>
                <a:gs pos="0">
                  <a:srgbClr val="C9222C"/>
                </a:gs>
                <a:gs pos="100000">
                  <a:schemeClr val="bg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4000" b="1" dirty="0">
                <a:solidFill>
                  <a:srgbClr val="002060"/>
                </a:solidFill>
              </a:rPr>
              <a:t>	</a:t>
            </a:r>
            <a:r>
              <a:rPr lang="vi-VN" altLang="zh-CN" sz="4000" b="1" dirty="0">
                <a:solidFill>
                  <a:srgbClr val="002060"/>
                </a:solidFill>
              </a:rPr>
              <a:t>Từ giữa thế kỉ XIV, nhà Trần bước vào thời kỳ suy yếu. Vua quan không quan tâm tới dân, dân oán hận,nổi dậy khởi nghĩa.</a:t>
            </a:r>
          </a:p>
          <a:p>
            <a:pPr algn="just"/>
            <a:r>
              <a:rPr lang="en-US" altLang="zh-CN" sz="4000" b="1" dirty="0">
                <a:solidFill>
                  <a:srgbClr val="002060"/>
                </a:solidFill>
              </a:rPr>
              <a:t>	</a:t>
            </a:r>
            <a:r>
              <a:rPr lang="vi-VN" altLang="zh-CN" sz="4000" b="1" dirty="0">
                <a:solidFill>
                  <a:srgbClr val="002060"/>
                </a:solidFill>
              </a:rPr>
              <a:t>Năm 1400, Hồ Quý Ly nhân cơ hội đó đã truất ngôi vua Trần,lập nên nhà Hồ. Không chống nổi quân xâm lược,nhà Hồ sụp đổ. Đất nước ta bị nhà Minh đô hộ. </a:t>
            </a:r>
          </a:p>
        </p:txBody>
      </p:sp>
      <p:sp>
        <p:nvSpPr>
          <p:cNvPr id="22" name="TextBox 1"/>
          <p:cNvSpPr txBox="1"/>
          <p:nvPr/>
        </p:nvSpPr>
        <p:spPr>
          <a:xfrm>
            <a:off x="1912341" y="-15107"/>
            <a:ext cx="8264752" cy="1323439"/>
          </a:xfrm>
          <a:prstGeom prst="rect">
            <a:avLst/>
          </a:prstGeom>
          <a:noFill/>
        </p:spPr>
        <p:txBody>
          <a:bodyPr wrap="square" rtlCol="0">
            <a:spAutoFit/>
          </a:bodyPr>
          <a:lstStyle/>
          <a:p>
            <a:pPr algn="ctr"/>
            <a:r>
              <a:rPr lang="en-US" altLang="zh-CN" sz="8000" b="1" dirty="0" err="1">
                <a:solidFill>
                  <a:srgbClr val="C00000"/>
                </a:solidFill>
                <a:effectLst>
                  <a:outerShdw blurRad="38100" dist="38100" dir="2700000" algn="tl">
                    <a:srgbClr val="000000">
                      <a:alpha val="43137"/>
                    </a:srgbClr>
                  </a:outerShdw>
                </a:effectLst>
                <a:latin typeface="UTM Davida" panose="02040603050506020204" pitchFamily="18" charset="0"/>
                <a:ea typeface="思源宋体 CN Heavy" panose="02020900000000000000" pitchFamily="18" charset="-122"/>
              </a:rPr>
              <a:t>Ghi</a:t>
            </a:r>
            <a:r>
              <a:rPr lang="en-US" altLang="zh-CN" sz="8000" b="1" dirty="0">
                <a:solidFill>
                  <a:srgbClr val="C00000"/>
                </a:solidFill>
                <a:effectLst>
                  <a:outerShdw blurRad="38100" dist="38100" dir="2700000" algn="tl">
                    <a:srgbClr val="000000">
                      <a:alpha val="43137"/>
                    </a:srgbClr>
                  </a:outerShdw>
                </a:effectLst>
                <a:latin typeface="UTM Davida" panose="02040603050506020204" pitchFamily="18" charset="0"/>
                <a:ea typeface="思源宋体 CN Heavy" panose="02020900000000000000" pitchFamily="18" charset="-122"/>
              </a:rPr>
              <a:t> </a:t>
            </a:r>
            <a:r>
              <a:rPr lang="en-US" altLang="zh-CN" sz="8000" b="1" dirty="0" err="1">
                <a:solidFill>
                  <a:srgbClr val="C00000"/>
                </a:solidFill>
                <a:effectLst>
                  <a:outerShdw blurRad="38100" dist="38100" dir="2700000" algn="tl">
                    <a:srgbClr val="000000">
                      <a:alpha val="43137"/>
                    </a:srgbClr>
                  </a:outerShdw>
                </a:effectLst>
                <a:latin typeface="UTM Davida" panose="02040603050506020204" pitchFamily="18" charset="0"/>
                <a:ea typeface="思源宋体 CN Heavy" panose="02020900000000000000" pitchFamily="18" charset="-122"/>
              </a:rPr>
              <a:t>nhớ</a:t>
            </a:r>
            <a:endParaRPr lang="en-US" altLang="zh-CN" sz="8000" b="1" dirty="0">
              <a:solidFill>
                <a:srgbClr val="C00000"/>
              </a:solidFill>
              <a:effectLst>
                <a:outerShdw blurRad="38100" dist="38100" dir="2700000" algn="tl">
                  <a:srgbClr val="000000">
                    <a:alpha val="43137"/>
                  </a:srgbClr>
                </a:outerShdw>
              </a:effectLst>
              <a:latin typeface="UTM Davida" panose="02040603050506020204" pitchFamily="18" charset="0"/>
              <a:ea typeface="思源宋体 CN Heavy" panose="02020900000000000000" pitchFamily="18" charset="-122"/>
            </a:endParaRPr>
          </a:p>
        </p:txBody>
      </p:sp>
    </p:spTree>
    <p:extLst>
      <p:ext uri="{BB962C8B-B14F-4D97-AF65-F5344CB8AC3E}">
        <p14:creationId xmlns:p14="http://schemas.microsoft.com/office/powerpoint/2010/main" val="44526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00157" y="674941"/>
            <a:ext cx="4360893" cy="4360923"/>
            <a:chOff x="1493259" y="656282"/>
            <a:chExt cx="4360893" cy="4360923"/>
          </a:xfrm>
        </p:grpSpPr>
        <p:grpSp>
          <p:nvGrpSpPr>
            <p:cNvPr id="6" name="Group 5"/>
            <p:cNvGrpSpPr/>
            <p:nvPr/>
          </p:nvGrpSpPr>
          <p:grpSpPr>
            <a:xfrm>
              <a:off x="1493259" y="656282"/>
              <a:ext cx="4360893" cy="4360923"/>
              <a:chOff x="1493259" y="656282"/>
              <a:chExt cx="4360893" cy="4360923"/>
            </a:xfrm>
          </p:grpSpPr>
          <p:sp>
            <p:nvSpPr>
              <p:cNvPr id="22" name="Oval 35">
                <a:extLst>
                  <a:ext uri="{FF2B5EF4-FFF2-40B4-BE49-F238E27FC236}">
                    <a16:creationId xmlns:a16="http://schemas.microsoft.com/office/drawing/2014/main" id="{C58F38B4-C4BF-4067-8D17-441B38B30467}"/>
                  </a:ext>
                </a:extLst>
              </p:cNvPr>
              <p:cNvSpPr/>
              <p:nvPr/>
            </p:nvSpPr>
            <p:spPr>
              <a:xfrm rot="6300000">
                <a:off x="1493244" y="656297"/>
                <a:ext cx="4360923" cy="4360893"/>
              </a:xfrm>
              <a:prstGeom prst="ellipse">
                <a:avLst/>
              </a:prstGeom>
              <a:gradFill>
                <a:gsLst>
                  <a:gs pos="42000">
                    <a:srgbClr val="FFFBBE">
                      <a:alpha val="83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FBBE"/>
                  </a:solidFill>
                  <a:latin typeface="思源宋体 CN Heavy" panose="02020900000000000000" pitchFamily="18" charset="-122"/>
                  <a:ea typeface="思源宋体 CN Heavy" panose="02020900000000000000" pitchFamily="18" charset="-122"/>
                </a:endParaRPr>
              </a:p>
            </p:txBody>
          </p:sp>
          <p:sp>
            <p:nvSpPr>
              <p:cNvPr id="23" name="TextBox 10">
                <a:extLst>
                  <a:ext uri="{FF2B5EF4-FFF2-40B4-BE49-F238E27FC236}">
                    <a16:creationId xmlns:a16="http://schemas.microsoft.com/office/drawing/2014/main" id="{F7FD60B8-A3A3-41BE-AD66-4607AE131262}"/>
                  </a:ext>
                </a:extLst>
              </p:cNvPr>
              <p:cNvSpPr txBox="1"/>
              <p:nvPr/>
            </p:nvSpPr>
            <p:spPr>
              <a:xfrm>
                <a:off x="3085632" y="1292345"/>
                <a:ext cx="948338" cy="2477222"/>
              </a:xfrm>
              <a:prstGeom prst="rect">
                <a:avLst/>
              </a:prstGeom>
              <a:noFill/>
            </p:spPr>
            <p:txBody>
              <a:bodyPr wrap="square" lIns="0" tIns="0" rIns="0" bIns="0" rtlCol="0" anchor="ctr" anchorCtr="0">
                <a:noAutofit/>
              </a:bodyPr>
              <a:lstStyle/>
              <a:p>
                <a:pPr algn="ctr">
                  <a:lnSpc>
                    <a:spcPct val="150000"/>
                  </a:lnSpc>
                </a:pPr>
                <a:r>
                  <a:rPr lang="en-US" sz="19900" b="1" dirty="0">
                    <a:solidFill>
                      <a:srgbClr val="C9222C"/>
                    </a:solidFill>
                    <a:effectLst>
                      <a:outerShdw blurRad="38100" dist="38100" dir="2700000" algn="tl">
                        <a:srgbClr val="000000">
                          <a:alpha val="43137"/>
                        </a:srgbClr>
                      </a:outerShdw>
                    </a:effectLst>
                    <a:latin typeface="UTM Colossalis" panose="02040603050506020204" pitchFamily="18" charset="0"/>
                    <a:ea typeface="思源宋体 CN Heavy" panose="02020900000000000000" pitchFamily="18" charset="-122"/>
                  </a:rPr>
                  <a:t>1</a:t>
                </a:r>
              </a:p>
            </p:txBody>
          </p:sp>
        </p:grpSp>
        <p:pic>
          <p:nvPicPr>
            <p:cNvPr id="25"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 t="30464" r="50608" b="36977"/>
            <a:stretch/>
          </p:blipFill>
          <p:spPr>
            <a:xfrm>
              <a:off x="4096391" y="2766862"/>
              <a:ext cx="954315" cy="629098"/>
            </a:xfrm>
            <a:prstGeom prst="rect">
              <a:avLst/>
            </a:prstGeom>
          </p:spPr>
        </p:pic>
        <p:pic>
          <p:nvPicPr>
            <p:cNvPr id="26" name="图片 7"/>
            <p:cNvPicPr>
              <a:picLocks noChangeAspect="1"/>
            </p:cNvPicPr>
            <p:nvPr/>
          </p:nvPicPr>
          <p:blipFill rotWithShape="1">
            <a:blip r:embed="rId3" cstate="print">
              <a:extLst>
                <a:ext uri="{28A0092B-C50C-407E-A947-70E740481C1C}">
                  <a14:useLocalDpi xmlns:a14="http://schemas.microsoft.com/office/drawing/2010/main" val="0"/>
                </a:ext>
              </a:extLst>
            </a:blip>
            <a:srcRect t="30464" r="51519" b="36546"/>
            <a:stretch/>
          </p:blipFill>
          <p:spPr>
            <a:xfrm flipH="1">
              <a:off x="1642187" y="2396434"/>
              <a:ext cx="3069339" cy="2088675"/>
            </a:xfrm>
            <a:prstGeom prst="rect">
              <a:avLst/>
            </a:prstGeom>
          </p:spPr>
        </p:pic>
      </p:grpSp>
      <p:sp>
        <p:nvSpPr>
          <p:cNvPr id="27" name="TextBox 1"/>
          <p:cNvSpPr txBox="1"/>
          <p:nvPr/>
        </p:nvSpPr>
        <p:spPr>
          <a:xfrm>
            <a:off x="3918424" y="1655073"/>
            <a:ext cx="8264752" cy="2400657"/>
          </a:xfrm>
          <a:prstGeom prst="rect">
            <a:avLst/>
          </a:prstGeom>
          <a:noFill/>
        </p:spPr>
        <p:txBody>
          <a:bodyPr wrap="square" rtlCol="0">
            <a:spAutoFit/>
          </a:bodyPr>
          <a:lstStyle/>
          <a:p>
            <a:pPr algn="ctr"/>
            <a:r>
              <a:rPr lang="en-US" altLang="zh-CN" sz="7500" dirty="0">
                <a:solidFill>
                  <a:srgbClr val="87D7BE"/>
                </a:solidFill>
                <a:effectLst>
                  <a:outerShdw blurRad="38100" dist="38100" dir="2700000" algn="tl">
                    <a:srgbClr val="000000">
                      <a:alpha val="43137"/>
                    </a:srgbClr>
                  </a:outerShdw>
                </a:effectLst>
                <a:latin typeface="UTM HelvetIns" panose="02040603050506020204" pitchFamily="18" charset="0"/>
                <a:ea typeface="思源宋体 CN Heavy" panose="02020900000000000000" pitchFamily="18" charset="-122"/>
              </a:rPr>
              <a:t>TÌNH HÌNH NƯỚC TA TỪ GIỮA THẾ KỈ XIV</a:t>
            </a:r>
          </a:p>
        </p:txBody>
      </p:sp>
    </p:spTree>
    <p:extLst>
      <p:ext uri="{BB962C8B-B14F-4D97-AF65-F5344CB8AC3E}">
        <p14:creationId xmlns:p14="http://schemas.microsoft.com/office/powerpoint/2010/main" val="941964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
          <p:cNvSpPr txBox="1"/>
          <p:nvPr/>
        </p:nvSpPr>
        <p:spPr>
          <a:xfrm>
            <a:off x="951724" y="908185"/>
            <a:ext cx="10456506" cy="923330"/>
          </a:xfrm>
          <a:prstGeom prst="rect">
            <a:avLst/>
          </a:prstGeom>
          <a:noFill/>
        </p:spPr>
        <p:txBody>
          <a:bodyPr wrap="square" rtlCol="0">
            <a:spAutoFit/>
          </a:bodyPr>
          <a:lstStyle/>
          <a:p>
            <a:pPr algn="ct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Đọc</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thầm</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thông</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tin </a:t>
            </a: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trang</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42</a:t>
            </a:r>
          </a:p>
        </p:txBody>
      </p:sp>
      <p:grpSp>
        <p:nvGrpSpPr>
          <p:cNvPr id="6" name="Group 5"/>
          <p:cNvGrpSpPr/>
          <p:nvPr/>
        </p:nvGrpSpPr>
        <p:grpSpPr>
          <a:xfrm>
            <a:off x="74646" y="2003161"/>
            <a:ext cx="11849877" cy="3424730"/>
            <a:chOff x="74646" y="1517965"/>
            <a:chExt cx="11849877" cy="342473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35" y="1517965"/>
              <a:ext cx="11700588" cy="3424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2"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6" y="2395168"/>
              <a:ext cx="2248676" cy="2547527"/>
            </a:xfrm>
            <a:prstGeom prst="rect">
              <a:avLst/>
            </a:prstGeom>
          </p:spPr>
        </p:pic>
      </p:grpSp>
      <p:sp>
        <p:nvSpPr>
          <p:cNvPr id="43" name="TextBox 1"/>
          <p:cNvSpPr txBox="1"/>
          <p:nvPr/>
        </p:nvSpPr>
        <p:spPr>
          <a:xfrm>
            <a:off x="511629" y="1006709"/>
            <a:ext cx="11336695" cy="707886"/>
          </a:xfrm>
          <a:prstGeom prst="rect">
            <a:avLst/>
          </a:prstGeom>
          <a:noFill/>
        </p:spPr>
        <p:txBody>
          <a:bodyPr wrap="square" rtlCol="0">
            <a:spAutoFit/>
          </a:bodyPr>
          <a:lstStyle/>
          <a:p>
            <a:pPr algn="ct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Tình</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hình</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nước</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ta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cuối</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thời</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Trần</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như</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thế</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nào</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t>
            </a:r>
          </a:p>
        </p:txBody>
      </p:sp>
      <p:cxnSp>
        <p:nvCxnSpPr>
          <p:cNvPr id="8" name="Straight Connector 7"/>
          <p:cNvCxnSpPr/>
          <p:nvPr/>
        </p:nvCxnSpPr>
        <p:spPr>
          <a:xfrm>
            <a:off x="979717" y="2507139"/>
            <a:ext cx="10683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59226" y="2920795"/>
            <a:ext cx="1740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97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6" presetClass="entr" presetSubtype="21" fill="hold" grpId="1"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4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8" y="1956335"/>
            <a:ext cx="11942473" cy="106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08" y="3247656"/>
            <a:ext cx="11942473" cy="971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 name="TextBox 1"/>
          <p:cNvSpPr txBox="1"/>
          <p:nvPr/>
        </p:nvSpPr>
        <p:spPr>
          <a:xfrm>
            <a:off x="256592" y="931314"/>
            <a:ext cx="11667931" cy="707886"/>
          </a:xfrm>
          <a:prstGeom prst="rect">
            <a:avLst/>
          </a:prstGeom>
          <a:noFill/>
        </p:spPr>
        <p:txBody>
          <a:bodyPr wrap="square" rtlCol="0">
            <a:spAutoFit/>
          </a:bodyPr>
          <a:lstStyle/>
          <a:p>
            <a:pPr algn="ct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Trước</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tình</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hình</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đó</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quan</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lại</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và</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nhân</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dân</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làm</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gì</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t>
            </a:r>
          </a:p>
        </p:txBody>
      </p:sp>
      <p:cxnSp>
        <p:nvCxnSpPr>
          <p:cNvPr id="8" name="Straight Connector 7"/>
          <p:cNvCxnSpPr/>
          <p:nvPr/>
        </p:nvCxnSpPr>
        <p:spPr>
          <a:xfrm>
            <a:off x="8752115" y="2852364"/>
            <a:ext cx="3088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439953" y="2861695"/>
            <a:ext cx="6078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7930" y="3687009"/>
            <a:ext cx="3643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396550" y="931314"/>
            <a:ext cx="11667931" cy="707886"/>
          </a:xfrm>
          <a:prstGeom prst="rect">
            <a:avLst/>
          </a:prstGeom>
          <a:noFill/>
        </p:spPr>
        <p:txBody>
          <a:bodyPr wrap="square" rtlCol="0">
            <a:spAutoFit/>
          </a:bodyPr>
          <a:lstStyle/>
          <a:p>
            <a:pPr algn="ct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Ai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là</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người</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dâng</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sớ</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xin</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chém</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7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tên</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nịnh</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0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thần</a:t>
            </a:r>
            <a:r>
              <a:rPr lang="en-US" altLang="zh-CN" sz="40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t>
            </a:r>
          </a:p>
        </p:txBody>
      </p:sp>
    </p:spTree>
    <p:extLst>
      <p:ext uri="{BB962C8B-B14F-4D97-AF65-F5344CB8AC3E}">
        <p14:creationId xmlns:p14="http://schemas.microsoft.com/office/powerpoint/2010/main" val="11454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0-#ppt_w/2"/>
                                          </p:val>
                                        </p:tav>
                                        <p:tav tm="100000">
                                          <p:val>
                                            <p:strVal val="#ppt_x"/>
                                          </p:val>
                                        </p:tav>
                                      </p:tavLst>
                                    </p:anim>
                                    <p:anim calcmode="lin" valueType="num">
                                      <p:cBhvr additive="base">
                                        <p:cTn id="23" dur="500" fill="hold"/>
                                        <p:tgtEl>
                                          <p:spTgt spid="4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43"/>
                                        </p:tgtEl>
                                        <p:attrNameLst>
                                          <p:attrName>style.visibility</p:attrName>
                                        </p:attrNameLst>
                                      </p:cBhvr>
                                      <p:to>
                                        <p:strVal val="hidden"/>
                                      </p:to>
                                    </p:set>
                                  </p:childTnLst>
                                </p:cTn>
                              </p:par>
                            </p:childTnLst>
                          </p:cTn>
                        </p:par>
                        <p:par>
                          <p:cTn id="36" fill="hold">
                            <p:stCondLst>
                              <p:cond delay="0"/>
                            </p:stCondLst>
                            <p:childTnLst>
                              <p:par>
                                <p:cTn id="37" presetID="53"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1" presetClass="exit" presetSubtype="0" fill="hold" nodeType="withEffect">
                                  <p:stCondLst>
                                    <p:cond delay="0"/>
                                  </p:stCondLst>
                                  <p:childTnLst>
                                    <p:set>
                                      <p:cBhvr>
                                        <p:cTn id="43" dur="1" fill="hold">
                                          <p:stCondLst>
                                            <p:cond delay="0"/>
                                          </p:stCondLst>
                                        </p:cTn>
                                        <p:tgtEl>
                                          <p:spTgt spid="4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37" y="130628"/>
            <a:ext cx="6724244" cy="6858000"/>
          </a:xfrm>
          <a:prstGeom prst="rect">
            <a:avLst/>
          </a:prstGeom>
        </p:spPr>
      </p:pic>
      <p:sp>
        <p:nvSpPr>
          <p:cNvPr id="46" name="Rounded Rectangle 23"/>
          <p:cNvSpPr/>
          <p:nvPr/>
        </p:nvSpPr>
        <p:spPr>
          <a:xfrm>
            <a:off x="1319898" y="4932707"/>
            <a:ext cx="3909110" cy="643894"/>
          </a:xfrm>
          <a:prstGeom prst="roundRect">
            <a:avLst>
              <a:gd name="adj" fmla="val 50000"/>
            </a:avLst>
          </a:prstGeom>
          <a:gradFill>
            <a:gsLst>
              <a:gs pos="0">
                <a:srgbClr val="F7E1CB"/>
              </a:gs>
              <a:gs pos="100000">
                <a:srgbClr val="E7C7A0"/>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effectLst>
                  <a:outerShdw blurRad="38100" dist="38100" dir="2700000" algn="tl">
                    <a:srgbClr val="000000">
                      <a:alpha val="43137"/>
                    </a:srgbClr>
                  </a:outerShdw>
                </a:effectLst>
                <a:latin typeface="UTM Davida" panose="02040603050506020204" pitchFamily="18" charset="0"/>
              </a:rPr>
              <a:t>CHU VĂN AN</a:t>
            </a:r>
          </a:p>
        </p:txBody>
      </p:sp>
      <p:sp>
        <p:nvSpPr>
          <p:cNvPr id="12" name="Rectangle: Diagonal Corners Snipped 11"/>
          <p:cNvSpPr/>
          <p:nvPr/>
        </p:nvSpPr>
        <p:spPr>
          <a:xfrm>
            <a:off x="6643396" y="373223"/>
            <a:ext cx="5290457" cy="6316827"/>
          </a:xfrm>
          <a:prstGeom prst="snip2DiagRect">
            <a:avLst>
              <a:gd name="adj1" fmla="val 0"/>
              <a:gd name="adj2" fmla="val 9260"/>
            </a:avLst>
          </a:prstGeom>
          <a:solidFill>
            <a:schemeClr val="bg1"/>
          </a:solidFill>
          <a:ln w="3810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4"/>
          <p:cNvSpPr>
            <a:spLocks noChangeArrowheads="1"/>
          </p:cNvSpPr>
          <p:nvPr/>
        </p:nvSpPr>
        <p:spPr bwMode="auto">
          <a:xfrm>
            <a:off x="6797350" y="696818"/>
            <a:ext cx="500120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02122"/>
                </a:solidFill>
                <a:effectLst/>
                <a:cs typeface="Arial" panose="020B0604020202020204" pitchFamily="34" charset="0"/>
              </a:rPr>
              <a:t>Chu </a:t>
            </a:r>
            <a:r>
              <a:rPr kumimoji="0" lang="en-US" altLang="en-US" sz="2400" b="1" i="0" u="none" strike="noStrike" cap="none" normalizeH="0" baseline="0" dirty="0" err="1">
                <a:ln>
                  <a:noFill/>
                </a:ln>
                <a:solidFill>
                  <a:srgbClr val="202122"/>
                </a:solidFill>
                <a:effectLst/>
                <a:cs typeface="Arial" panose="020B0604020202020204" pitchFamily="34" charset="0"/>
              </a:rPr>
              <a:t>Văn</a:t>
            </a:r>
            <a:r>
              <a:rPr kumimoji="0" lang="en-US" altLang="en-US" sz="2400" b="1" i="0" u="none" strike="noStrike" cap="none" normalizeH="0" baseline="0" dirty="0">
                <a:ln>
                  <a:noFill/>
                </a:ln>
                <a:solidFill>
                  <a:srgbClr val="202122"/>
                </a:solidFill>
                <a:effectLst/>
                <a:cs typeface="Arial" panose="020B0604020202020204" pitchFamily="34" charset="0"/>
              </a:rPr>
              <a:t> An</a:t>
            </a:r>
            <a:r>
              <a:rPr kumimoji="0" lang="en-US" altLang="en-US" sz="2400" b="0" i="0" u="none" strike="noStrike" cap="none" normalizeH="0" baseline="0" dirty="0">
                <a:ln>
                  <a:noFill/>
                </a:ln>
                <a:solidFill>
                  <a:srgbClr val="202122"/>
                </a:solidFill>
                <a:effectLst/>
                <a:cs typeface="Arial" panose="020B0604020202020204" pitchFamily="34" charset="0"/>
              </a:rPr>
              <a:t> (1292-1370)</a:t>
            </a:r>
            <a:r>
              <a:rPr kumimoji="0" lang="en-US" altLang="en-US" sz="2400" b="0" i="0" u="none" strike="noStrike" cap="none" normalizeH="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được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coi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là</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người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thầy</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của</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mọi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thời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đại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nhà</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giáo</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lỗi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lạc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của</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Việt</a:t>
            </a:r>
            <a:r>
              <a:rPr kumimoji="0" lang="en-US" altLang="en-US" sz="2400" b="0" i="0" u="none" strike="noStrike" cap="none" normalizeH="0" baseline="0" dirty="0">
                <a:ln>
                  <a:noFill/>
                </a:ln>
                <a:solidFill>
                  <a:srgbClr val="202122"/>
                </a:solidFill>
                <a:effectLst/>
                <a:cs typeface="Arial" panose="020B0604020202020204" pitchFamily="34" charset="0"/>
              </a:rPr>
              <a:t> Nam, </a:t>
            </a:r>
            <a:r>
              <a:rPr kumimoji="0" lang="en-US" altLang="en-US" sz="2400" b="0" i="0" u="none" strike="noStrike" cap="none" normalizeH="0" baseline="0" dirty="0" err="1">
                <a:ln>
                  <a:noFill/>
                </a:ln>
                <a:solidFill>
                  <a:srgbClr val="202122"/>
                </a:solidFill>
                <a:effectLst/>
                <a:cs typeface="Arial" panose="020B0604020202020204" pitchFamily="34" charset="0"/>
              </a:rPr>
              <a:t>đã</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dành</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cả</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cuộc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đời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cho</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sự</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nghiệp</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dạy</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học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với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triết</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lý</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giáo</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dục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nhân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văn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học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đôi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với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thực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hành</a:t>
            </a:r>
            <a:r>
              <a:rPr kumimoji="0" lang="en-US" altLang="en-US" sz="2400" b="0" i="0" u="none" strike="noStrike" cap="none" normalizeH="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để</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làm</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việc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và</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cống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hiến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cho</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xã</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hội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Tư</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tưởng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đó</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của</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ông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không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những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có</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ảnh</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hưởng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tới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nhiều</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thế</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hệ</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người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Việt</a:t>
            </a:r>
            <a:r>
              <a:rPr kumimoji="0" lang="en-US" altLang="en-US" sz="2400" b="0" i="0" u="none" strike="noStrike" cap="none" normalizeH="0" baseline="0" dirty="0">
                <a:ln>
                  <a:noFill/>
                </a:ln>
                <a:solidFill>
                  <a:srgbClr val="202122"/>
                </a:solidFill>
                <a:effectLst/>
                <a:cs typeface="Arial" panose="020B0604020202020204" pitchFamily="34" charset="0"/>
              </a:rPr>
              <a:t> Nam </a:t>
            </a:r>
            <a:r>
              <a:rPr kumimoji="0" lang="en-US" altLang="en-US" sz="2400" b="0" i="0" u="none" strike="noStrike" cap="none" normalizeH="0" baseline="0" dirty="0" err="1">
                <a:ln>
                  <a:noFill/>
                </a:ln>
                <a:solidFill>
                  <a:srgbClr val="202122"/>
                </a:solidFill>
                <a:effectLst/>
                <a:cs typeface="Arial" panose="020B0604020202020204" pitchFamily="34" charset="0"/>
              </a:rPr>
              <a:t>mà</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còn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góp</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phần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phát</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triển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các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giá</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trị</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nhân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văn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trong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khu</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vực</a:t>
            </a:r>
            <a:r>
              <a:rPr kumimoji="0" lang="en-US" altLang="en-US" sz="2400" b="0" i="0" u="none" strike="noStrike" cap="none" normalizeH="0" baseline="0" dirty="0">
                <a:ln>
                  <a:noFill/>
                </a:ln>
                <a:solidFill>
                  <a:srgbClr val="202122"/>
                </a:solidFill>
                <a:effectLst/>
                <a:cs typeface="Arial" panose="020B0604020202020204" pitchFamily="34" charset="0"/>
              </a:rPr>
              <a:t>. Quan </a:t>
            </a:r>
            <a:r>
              <a:rPr kumimoji="0" lang="en-US" altLang="en-US" sz="2400" b="0" i="0" u="none" strike="noStrike" cap="none" normalizeH="0" baseline="0" dirty="0" err="1">
                <a:ln>
                  <a:noFill/>
                </a:ln>
                <a:solidFill>
                  <a:srgbClr val="202122"/>
                </a:solidFill>
                <a:effectLst/>
                <a:cs typeface="Arial" panose="020B0604020202020204" pitchFamily="34" charset="0"/>
              </a:rPr>
              <a:t>điểm</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giáo</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dục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của</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ông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có</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những</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giá</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trị</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tiến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bộ</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vượt</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thời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đại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gần</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gũi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với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mục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đích</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giáo</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dục</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của</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thế</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giới</a:t>
            </a:r>
            <a:r>
              <a:rPr kumimoji="0" lang="en-US" altLang="en-US" sz="2400" b="0" i="0" u="none" strike="noStrike" cap="none" normalizeH="0" baseline="0" dirty="0">
                <a:ln>
                  <a:noFill/>
                </a:ln>
                <a:solidFill>
                  <a:srgbClr val="202122"/>
                </a:solidFill>
                <a:effectLst/>
                <a:cs typeface="Arial" panose="020B0604020202020204" pitchFamily="34" charset="0"/>
              </a:rPr>
              <a:t> </a:t>
            </a:r>
            <a:r>
              <a:rPr kumimoji="0" lang="en-US" altLang="en-US" sz="2400" b="0" i="0" u="none" strike="noStrike" cap="none" normalizeH="0" baseline="0" dirty="0" err="1">
                <a:ln>
                  <a:noFill/>
                </a:ln>
                <a:solidFill>
                  <a:srgbClr val="202122"/>
                </a:solidFill>
                <a:effectLst/>
                <a:cs typeface="Arial" panose="020B0604020202020204" pitchFamily="34" charset="0"/>
              </a:rPr>
              <a:t>hiện</a:t>
            </a:r>
            <a:r>
              <a:rPr kumimoji="0" lang="en-US" altLang="en-US" sz="2400" b="0" i="0" u="none" strike="noStrike" cap="none" normalizeH="0" baseline="0" dirty="0">
                <a:ln>
                  <a:noFill/>
                </a:ln>
                <a:solidFill>
                  <a:srgbClr val="202122"/>
                </a:solidFill>
                <a:effectLst/>
                <a:cs typeface="Arial" panose="020B0604020202020204" pitchFamily="34" charset="0"/>
              </a:rPr>
              <a:t> nay.</a:t>
            </a:r>
            <a:endParaRPr kumimoji="0" lang="en-US"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0100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0">
            <a:extLst>
              <a:ext uri="{FF2B5EF4-FFF2-40B4-BE49-F238E27FC236}">
                <a16:creationId xmlns:a16="http://schemas.microsoft.com/office/drawing/2014/main" id="{3181611D-271B-4ECE-AD83-5509B4C5A2DA}"/>
              </a:ext>
            </a:extLst>
          </p:cNvPr>
          <p:cNvSpPr/>
          <p:nvPr/>
        </p:nvSpPr>
        <p:spPr>
          <a:xfrm>
            <a:off x="390441" y="2102289"/>
            <a:ext cx="11558963" cy="2507034"/>
          </a:xfrm>
          <a:prstGeom prst="rect">
            <a:avLst/>
          </a:prstGeom>
          <a:gradFill>
            <a:gsLst>
              <a:gs pos="0">
                <a:srgbClr val="C9222C">
                  <a:alpha val="7000"/>
                </a:srgbClr>
              </a:gs>
              <a:gs pos="100000">
                <a:schemeClr val="bg1">
                  <a:alpha val="0"/>
                </a:schemeClr>
              </a:gs>
            </a:gsLst>
            <a:lin ang="0" scaled="0"/>
          </a:gradFill>
          <a:ln w="38100">
            <a:gradFill>
              <a:gsLst>
                <a:gs pos="0">
                  <a:srgbClr val="C9222C"/>
                </a:gs>
                <a:gs pos="100000">
                  <a:schemeClr val="bg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b="1" dirty="0">
                <a:solidFill>
                  <a:srgbClr val="002060"/>
                </a:solidFill>
              </a:rPr>
              <a:t>Từ giữa thế kỉ XIV, nhà Trần bước vào thời kỳ suy yếu. Vua quan không quan tâm tới dân, dân oán hận,</a:t>
            </a:r>
            <a:r>
              <a:rPr lang="en-US" altLang="zh-CN" sz="4400" b="1" dirty="0">
                <a:solidFill>
                  <a:srgbClr val="002060"/>
                </a:solidFill>
              </a:rPr>
              <a:t> </a:t>
            </a:r>
            <a:r>
              <a:rPr lang="vi-VN" altLang="zh-CN" sz="4400" b="1" dirty="0">
                <a:solidFill>
                  <a:srgbClr val="002060"/>
                </a:solidFill>
              </a:rPr>
              <a:t>nổi dậy khởi nghĩa.</a:t>
            </a:r>
          </a:p>
        </p:txBody>
      </p:sp>
      <p:sp>
        <p:nvSpPr>
          <p:cNvPr id="22" name="TextBox 1"/>
          <p:cNvSpPr txBox="1"/>
          <p:nvPr/>
        </p:nvSpPr>
        <p:spPr>
          <a:xfrm>
            <a:off x="-905503" y="479416"/>
            <a:ext cx="8264752" cy="1446550"/>
          </a:xfrm>
          <a:prstGeom prst="rect">
            <a:avLst/>
          </a:prstGeom>
          <a:noFill/>
        </p:spPr>
        <p:txBody>
          <a:bodyPr wrap="square" rtlCol="0">
            <a:spAutoFit/>
          </a:bodyPr>
          <a:lstStyle/>
          <a:p>
            <a:pPr algn="ctr"/>
            <a:r>
              <a:rPr lang="en-US" altLang="zh-CN" sz="8800" b="1" dirty="0">
                <a:solidFill>
                  <a:srgbClr val="C00000"/>
                </a:solidFill>
                <a:effectLst>
                  <a:outerShdw blurRad="38100" dist="38100" dir="2700000" algn="tl">
                    <a:srgbClr val="000000">
                      <a:alpha val="43137"/>
                    </a:srgbClr>
                  </a:outerShdw>
                </a:effectLst>
                <a:latin typeface="UTM Davida" panose="02040603050506020204" pitchFamily="18" charset="0"/>
                <a:ea typeface="思源宋体 CN Heavy" panose="02020900000000000000" pitchFamily="18" charset="-122"/>
              </a:rPr>
              <a:t>KẾT LUẬN</a:t>
            </a:r>
          </a:p>
        </p:txBody>
      </p:sp>
    </p:spTree>
    <p:extLst>
      <p:ext uri="{BB962C8B-B14F-4D97-AF65-F5344CB8AC3E}">
        <p14:creationId xmlns:p14="http://schemas.microsoft.com/office/powerpoint/2010/main" val="8408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2165" y="674939"/>
            <a:ext cx="4360893" cy="4360923"/>
            <a:chOff x="1493259" y="656282"/>
            <a:chExt cx="4360893" cy="4360923"/>
          </a:xfrm>
        </p:grpSpPr>
        <p:grpSp>
          <p:nvGrpSpPr>
            <p:cNvPr id="6" name="Group 5"/>
            <p:cNvGrpSpPr/>
            <p:nvPr/>
          </p:nvGrpSpPr>
          <p:grpSpPr>
            <a:xfrm>
              <a:off x="1493259" y="656282"/>
              <a:ext cx="4360893" cy="4360923"/>
              <a:chOff x="1493259" y="656282"/>
              <a:chExt cx="4360893" cy="4360923"/>
            </a:xfrm>
          </p:grpSpPr>
          <p:sp>
            <p:nvSpPr>
              <p:cNvPr id="22" name="Oval 35">
                <a:extLst>
                  <a:ext uri="{FF2B5EF4-FFF2-40B4-BE49-F238E27FC236}">
                    <a16:creationId xmlns:a16="http://schemas.microsoft.com/office/drawing/2014/main" id="{C58F38B4-C4BF-4067-8D17-441B38B30467}"/>
                  </a:ext>
                </a:extLst>
              </p:cNvPr>
              <p:cNvSpPr/>
              <p:nvPr/>
            </p:nvSpPr>
            <p:spPr>
              <a:xfrm rot="6300000">
                <a:off x="1493244" y="656297"/>
                <a:ext cx="4360923" cy="4360893"/>
              </a:xfrm>
              <a:prstGeom prst="ellipse">
                <a:avLst/>
              </a:prstGeom>
              <a:gradFill>
                <a:gsLst>
                  <a:gs pos="42000">
                    <a:srgbClr val="FFFBBE">
                      <a:alpha val="83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FBBE"/>
                  </a:solidFill>
                  <a:latin typeface="思源宋体 CN Heavy" panose="02020900000000000000" pitchFamily="18" charset="-122"/>
                  <a:ea typeface="思源宋体 CN Heavy" panose="02020900000000000000" pitchFamily="18" charset="-122"/>
                </a:endParaRPr>
              </a:p>
            </p:txBody>
          </p:sp>
          <p:sp>
            <p:nvSpPr>
              <p:cNvPr id="23" name="TextBox 10">
                <a:extLst>
                  <a:ext uri="{FF2B5EF4-FFF2-40B4-BE49-F238E27FC236}">
                    <a16:creationId xmlns:a16="http://schemas.microsoft.com/office/drawing/2014/main" id="{F7FD60B8-A3A3-41BE-AD66-4607AE131262}"/>
                  </a:ext>
                </a:extLst>
              </p:cNvPr>
              <p:cNvSpPr txBox="1"/>
              <p:nvPr/>
            </p:nvSpPr>
            <p:spPr>
              <a:xfrm>
                <a:off x="3244252" y="1077741"/>
                <a:ext cx="948338" cy="2477222"/>
              </a:xfrm>
              <a:prstGeom prst="rect">
                <a:avLst/>
              </a:prstGeom>
              <a:noFill/>
            </p:spPr>
            <p:txBody>
              <a:bodyPr wrap="square" lIns="0" tIns="0" rIns="0" bIns="0" rtlCol="0" anchor="ctr" anchorCtr="0">
                <a:noAutofit/>
              </a:bodyPr>
              <a:lstStyle/>
              <a:p>
                <a:pPr algn="ctr">
                  <a:lnSpc>
                    <a:spcPct val="150000"/>
                  </a:lnSpc>
                </a:pPr>
                <a:r>
                  <a:rPr lang="en-US" sz="19900" b="1" dirty="0">
                    <a:solidFill>
                      <a:srgbClr val="C9222C"/>
                    </a:solidFill>
                    <a:effectLst>
                      <a:outerShdw blurRad="38100" dist="38100" dir="2700000" algn="tl">
                        <a:srgbClr val="000000">
                          <a:alpha val="43137"/>
                        </a:srgbClr>
                      </a:outerShdw>
                    </a:effectLst>
                    <a:latin typeface="UTM Colossalis" panose="02040603050506020204" pitchFamily="18" charset="0"/>
                    <a:ea typeface="思源宋体 CN Heavy" panose="02020900000000000000" pitchFamily="18" charset="-122"/>
                  </a:rPr>
                  <a:t>2</a:t>
                </a:r>
              </a:p>
            </p:txBody>
          </p:sp>
        </p:grpSp>
        <p:pic>
          <p:nvPicPr>
            <p:cNvPr id="25"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 t="30464" r="50608" b="36977"/>
            <a:stretch/>
          </p:blipFill>
          <p:spPr>
            <a:xfrm>
              <a:off x="4012994" y="2622139"/>
              <a:ext cx="1427332" cy="940918"/>
            </a:xfrm>
            <a:prstGeom prst="rect">
              <a:avLst/>
            </a:prstGeom>
          </p:spPr>
        </p:pic>
        <p:pic>
          <p:nvPicPr>
            <p:cNvPr id="26" name="图片 7"/>
            <p:cNvPicPr>
              <a:picLocks noChangeAspect="1"/>
            </p:cNvPicPr>
            <p:nvPr/>
          </p:nvPicPr>
          <p:blipFill rotWithShape="1">
            <a:blip r:embed="rId3" cstate="print">
              <a:extLst>
                <a:ext uri="{28A0092B-C50C-407E-A947-70E740481C1C}">
                  <a14:useLocalDpi xmlns:a14="http://schemas.microsoft.com/office/drawing/2010/main" val="0"/>
                </a:ext>
              </a:extLst>
            </a:blip>
            <a:srcRect t="30464" r="51519" b="36546"/>
            <a:stretch/>
          </p:blipFill>
          <p:spPr>
            <a:xfrm flipH="1">
              <a:off x="1507235" y="2335129"/>
              <a:ext cx="3069339" cy="2088675"/>
            </a:xfrm>
            <a:prstGeom prst="rect">
              <a:avLst/>
            </a:prstGeom>
          </p:spPr>
        </p:pic>
      </p:grpSp>
      <p:sp>
        <p:nvSpPr>
          <p:cNvPr id="27" name="TextBox 1"/>
          <p:cNvSpPr txBox="1"/>
          <p:nvPr/>
        </p:nvSpPr>
        <p:spPr>
          <a:xfrm>
            <a:off x="3755480" y="1655071"/>
            <a:ext cx="8264752" cy="2400657"/>
          </a:xfrm>
          <a:prstGeom prst="rect">
            <a:avLst/>
          </a:prstGeom>
          <a:noFill/>
        </p:spPr>
        <p:txBody>
          <a:bodyPr wrap="square" rtlCol="0">
            <a:spAutoFit/>
          </a:bodyPr>
          <a:lstStyle/>
          <a:p>
            <a:pPr algn="ctr"/>
            <a:r>
              <a:rPr lang="en-US" altLang="zh-CN" sz="7500" dirty="0">
                <a:solidFill>
                  <a:srgbClr val="87D7BE"/>
                </a:solidFill>
                <a:effectLst>
                  <a:outerShdw blurRad="38100" dist="38100" dir="2700000" algn="tl">
                    <a:srgbClr val="000000">
                      <a:alpha val="43137"/>
                    </a:srgbClr>
                  </a:outerShdw>
                </a:effectLst>
                <a:latin typeface="UTM HelvetIns" panose="02040603050506020204" pitchFamily="18" charset="0"/>
                <a:ea typeface="思源宋体 CN Heavy" panose="02020900000000000000" pitchFamily="18" charset="-122"/>
              </a:rPr>
              <a:t>NHÀ HỒ THAY THẾ NHÀ TRẦN</a:t>
            </a:r>
          </a:p>
        </p:txBody>
      </p:sp>
    </p:spTree>
    <p:extLst>
      <p:ext uri="{BB962C8B-B14F-4D97-AF65-F5344CB8AC3E}">
        <p14:creationId xmlns:p14="http://schemas.microsoft.com/office/powerpoint/2010/main" val="8374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265" y="2151022"/>
            <a:ext cx="11742576" cy="2754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1"/>
          <p:cNvSpPr txBox="1"/>
          <p:nvPr/>
        </p:nvSpPr>
        <p:spPr>
          <a:xfrm>
            <a:off x="951724" y="908185"/>
            <a:ext cx="10456506" cy="923330"/>
          </a:xfrm>
          <a:prstGeom prst="rect">
            <a:avLst/>
          </a:prstGeom>
          <a:noFill/>
        </p:spPr>
        <p:txBody>
          <a:bodyPr wrap="square" rtlCol="0">
            <a:spAutoFit/>
          </a:bodyPr>
          <a:lstStyle/>
          <a:p>
            <a:pPr algn="ct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Đọc</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thầm</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thông</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tin </a:t>
            </a:r>
            <a:r>
              <a:rPr lang="en-US" altLang="zh-CN" sz="54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trang</a:t>
            </a:r>
            <a:r>
              <a:rPr lang="en-US" altLang="zh-CN" sz="54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43</a:t>
            </a:r>
          </a:p>
        </p:txBody>
      </p:sp>
      <p:sp>
        <p:nvSpPr>
          <p:cNvPr id="43" name="TextBox 1"/>
          <p:cNvSpPr txBox="1"/>
          <p:nvPr/>
        </p:nvSpPr>
        <p:spPr>
          <a:xfrm>
            <a:off x="511629" y="508768"/>
            <a:ext cx="11336695" cy="1569660"/>
          </a:xfrm>
          <a:prstGeom prst="rect">
            <a:avLst/>
          </a:prstGeom>
          <a:noFill/>
        </p:spPr>
        <p:txBody>
          <a:bodyPr wrap="square" rtlCol="0">
            <a:spAutoFit/>
          </a:bodyPr>
          <a:lstStyle/>
          <a:p>
            <a:pPr algn="ct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Ai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là</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người</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thay</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thế</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p>
          <a:p>
            <a:pPr algn="ct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họ</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Trần</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tiếp</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quản</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đất</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 </a:t>
            </a:r>
            <a:r>
              <a:rPr lang="en-US" altLang="zh-CN" sz="4800" b="1" dirty="0" err="1">
                <a:solidFill>
                  <a:srgbClr val="002060"/>
                </a:solidFill>
                <a:latin typeface="Arial" panose="020B0604020202020204" pitchFamily="34" charset="0"/>
                <a:ea typeface="思源宋体 CN Heavy" panose="02020900000000000000" pitchFamily="18" charset="-122"/>
                <a:cs typeface="Arial" panose="020B0604020202020204" pitchFamily="34" charset="0"/>
              </a:rPr>
              <a:t>nước</a:t>
            </a:r>
            <a:r>
              <a:rPr lang="en-US" altLang="zh-CN" sz="4800" b="1" dirty="0">
                <a:solidFill>
                  <a:srgbClr val="002060"/>
                </a:solidFill>
                <a:latin typeface="Arial" panose="020B0604020202020204" pitchFamily="34" charset="0"/>
                <a:ea typeface="思源宋体 CN Heavy" panose="02020900000000000000" pitchFamily="18" charset="-122"/>
                <a:cs typeface="Arial" panose="020B0604020202020204" pitchFamily="34" charset="0"/>
              </a:rPr>
              <a:t>?</a:t>
            </a:r>
          </a:p>
        </p:txBody>
      </p:sp>
      <p:cxnSp>
        <p:nvCxnSpPr>
          <p:cNvPr id="8" name="Straight Connector 7"/>
          <p:cNvCxnSpPr/>
          <p:nvPr/>
        </p:nvCxnSpPr>
        <p:spPr>
          <a:xfrm>
            <a:off x="951724" y="2656429"/>
            <a:ext cx="10683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3242" y="3070085"/>
            <a:ext cx="4418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18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3"/>
                                        </p:tgtEl>
                                        <p:attrNameLst>
                                          <p:attrName>style.visibility</p:attrName>
                                        </p:attrNameLst>
                                      </p:cBhvr>
                                      <p:to>
                                        <p:strVal val="hidden"/>
                                      </p:to>
                                    </p:set>
                                  </p:childTnLst>
                                </p:cTn>
                              </p:par>
                            </p:childTnLst>
                          </p:cTn>
                        </p:par>
                        <p:par>
                          <p:cTn id="18" fill="hold">
                            <p:stCondLst>
                              <p:cond delay="0"/>
                            </p:stCondLst>
                            <p:childTnLst>
                              <p:par>
                                <p:cTn id="19" presetID="53" presetClass="entr" presetSubtype="16"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46966" y="0"/>
            <a:ext cx="6045034" cy="7641772"/>
          </a:xfrm>
          <a:prstGeom prst="rect">
            <a:avLst/>
          </a:prstGeom>
        </p:spPr>
      </p:pic>
      <p:sp>
        <p:nvSpPr>
          <p:cNvPr id="19" name="Rounded Rectangle 23"/>
          <p:cNvSpPr/>
          <p:nvPr/>
        </p:nvSpPr>
        <p:spPr>
          <a:xfrm>
            <a:off x="7403458" y="5999584"/>
            <a:ext cx="3909110" cy="762004"/>
          </a:xfrm>
          <a:prstGeom prst="roundRect">
            <a:avLst>
              <a:gd name="adj" fmla="val 50000"/>
            </a:avLst>
          </a:prstGeom>
          <a:gradFill>
            <a:gsLst>
              <a:gs pos="0">
                <a:srgbClr val="F7E1CB"/>
              </a:gs>
              <a:gs pos="100000">
                <a:srgbClr val="E7C7A0"/>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effectLst>
                  <a:outerShdw blurRad="38100" dist="38100" dir="2700000" algn="tl">
                    <a:srgbClr val="000000">
                      <a:alpha val="43137"/>
                    </a:srgbClr>
                  </a:outerShdw>
                </a:effectLst>
                <a:latin typeface="UTM Davida" panose="02040603050506020204" pitchFamily="18" charset="0"/>
              </a:rPr>
              <a:t>Hồ</a:t>
            </a:r>
            <a:r>
              <a:rPr lang="en-US" sz="4000" b="1" dirty="0">
                <a:solidFill>
                  <a:srgbClr val="C00000"/>
                </a:solidFill>
                <a:effectLst>
                  <a:outerShdw blurRad="38100" dist="38100" dir="2700000" algn="tl">
                    <a:srgbClr val="000000">
                      <a:alpha val="43137"/>
                    </a:srgbClr>
                  </a:outerShdw>
                </a:effectLst>
                <a:latin typeface="UTM Davida" panose="02040603050506020204" pitchFamily="18" charset="0"/>
              </a:rPr>
              <a:t> </a:t>
            </a:r>
            <a:r>
              <a:rPr lang="en-US" sz="4000" b="1" dirty="0" err="1">
                <a:solidFill>
                  <a:srgbClr val="C00000"/>
                </a:solidFill>
                <a:effectLst>
                  <a:outerShdw blurRad="38100" dist="38100" dir="2700000" algn="tl">
                    <a:srgbClr val="000000">
                      <a:alpha val="43137"/>
                    </a:srgbClr>
                  </a:outerShdw>
                </a:effectLst>
                <a:latin typeface="UTM Davida" panose="02040603050506020204" pitchFamily="18" charset="0"/>
              </a:rPr>
              <a:t>quý</a:t>
            </a:r>
            <a:r>
              <a:rPr lang="en-US" sz="4000" b="1" dirty="0">
                <a:solidFill>
                  <a:srgbClr val="C00000"/>
                </a:solidFill>
                <a:effectLst>
                  <a:outerShdw blurRad="38100" dist="38100" dir="2700000" algn="tl">
                    <a:srgbClr val="000000">
                      <a:alpha val="43137"/>
                    </a:srgbClr>
                  </a:outerShdw>
                </a:effectLst>
                <a:latin typeface="UTM Davida" panose="02040603050506020204" pitchFamily="18" charset="0"/>
              </a:rPr>
              <a:t> </a:t>
            </a:r>
            <a:r>
              <a:rPr lang="en-US" sz="4000" b="1" dirty="0" err="1">
                <a:solidFill>
                  <a:srgbClr val="C00000"/>
                </a:solidFill>
                <a:effectLst>
                  <a:outerShdw blurRad="38100" dist="38100" dir="2700000" algn="tl">
                    <a:srgbClr val="000000">
                      <a:alpha val="43137"/>
                    </a:srgbClr>
                  </a:outerShdw>
                </a:effectLst>
                <a:latin typeface="UTM Davida" panose="02040603050506020204" pitchFamily="18" charset="0"/>
              </a:rPr>
              <a:t>ly</a:t>
            </a:r>
            <a:endParaRPr lang="en-US" sz="4000" b="1" dirty="0">
              <a:solidFill>
                <a:srgbClr val="C00000"/>
              </a:solidFill>
              <a:effectLst>
                <a:outerShdw blurRad="38100" dist="38100" dir="2700000" algn="tl">
                  <a:srgbClr val="000000">
                    <a:alpha val="43137"/>
                  </a:srgbClr>
                </a:outerShdw>
              </a:effectLst>
              <a:latin typeface="UTM Davida" panose="02040603050506020204" pitchFamily="18" charset="0"/>
            </a:endParaRPr>
          </a:p>
        </p:txBody>
      </p:sp>
      <p:sp>
        <p:nvSpPr>
          <p:cNvPr id="20" name="Rectangle: Diagonal Corners Snipped 19"/>
          <p:cNvSpPr/>
          <p:nvPr/>
        </p:nvSpPr>
        <p:spPr>
          <a:xfrm>
            <a:off x="233265" y="466531"/>
            <a:ext cx="5913701" cy="5850293"/>
          </a:xfrm>
          <a:prstGeom prst="snip2DiagRect">
            <a:avLst>
              <a:gd name="adj1" fmla="val 0"/>
              <a:gd name="adj2" fmla="val 9260"/>
            </a:avLst>
          </a:prstGeom>
          <a:solidFill>
            <a:schemeClr val="bg1"/>
          </a:solidFill>
          <a:ln w="38100">
            <a:solidFill>
              <a:srgbClr val="00206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4"/>
          <p:cNvSpPr>
            <a:spLocks noChangeArrowheads="1"/>
          </p:cNvSpPr>
          <p:nvPr/>
        </p:nvSpPr>
        <p:spPr bwMode="auto">
          <a:xfrm>
            <a:off x="327948" y="755267"/>
            <a:ext cx="570567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sz="2400" b="1" dirty="0"/>
              <a:t>Hồ Quý Ly </a:t>
            </a:r>
            <a:r>
              <a:rPr lang="vi-VN" sz="2400" dirty="0"/>
              <a:t>(1400-1401) là vị hoàng đế đầu tiên của nhà nước Đại Ngu trong lịch sử Việt Nam. </a:t>
            </a:r>
            <a:r>
              <a:rPr lang="en-US" sz="2400" dirty="0" err="1"/>
              <a:t>Nhà</a:t>
            </a:r>
            <a:r>
              <a:rPr lang="en-US" sz="2400" dirty="0"/>
              <a:t> </a:t>
            </a:r>
            <a:r>
              <a:rPr lang="vi-VN" sz="2400" dirty="0"/>
              <a:t>Hồ cho đo đạc lại ruộng đất, cải cách chế độ thi cử, mở mang việc giáo dục, tăng cường quân đội thường trực, xây dựng các tuyến phòng thủ, lập xưởng đúc binh khí kỹ thuật để chống giặc phương Bắc. Các cải cách của Hồ Quý Ly có tính chất toàn diện, có những cải cách đi trước thời đại, giá trị thực tiễn của nó đến nay vẫn còn hấp dẫn, nhiều nhà kinh tế nước ngoài đã ca ngợi Hồ Quý Ly là một nhà cải cách kinh tế lớn. </a:t>
            </a:r>
            <a:endParaRPr kumimoji="0" lang="en-US" altLang="en-US" sz="3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4370</TotalTime>
  <Words>546</Words>
  <Application>Microsoft Office PowerPoint</Application>
  <PresentationFormat>Widescreen</PresentationFormat>
  <Paragraphs>41</Paragraphs>
  <Slides>16</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UTM Loko</vt:lpstr>
      <vt:lpstr>UTM Davida</vt:lpstr>
      <vt:lpstr>UTM Ambrosia</vt:lpstr>
      <vt:lpstr>Arial</vt:lpstr>
      <vt:lpstr>等线 Light</vt:lpstr>
      <vt:lpstr>Times New Roman</vt:lpstr>
      <vt:lpstr>思源宋体 CN Heavy</vt:lpstr>
      <vt:lpstr>UTM French Vanilla</vt:lpstr>
      <vt:lpstr>UTM HelvetIns</vt:lpstr>
      <vt:lpstr>UTM Colossalis</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Nuoc ta cuoi thoi Tran</dc:title>
  <dc:subject>Lich su 4</dc:subject>
  <dc:creator>KTUTS</dc:creator>
  <cp:keywords>VIETBAO</cp:keywords>
  <cp:lastModifiedBy>ADMIN</cp:lastModifiedBy>
  <cp:revision>301</cp:revision>
  <dcterms:created xsi:type="dcterms:W3CDTF">2020-07-06T02:40:31Z</dcterms:created>
  <dcterms:modified xsi:type="dcterms:W3CDTF">2023-01-17T01:32:15Z</dcterms:modified>
  <cp:version>N04</cp:version>
</cp:coreProperties>
</file>