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1" r:id="rId1"/>
    <p:sldMasterId id="2147483701" r:id="rId2"/>
  </p:sldMasterIdLst>
  <p:notesMasterIdLst>
    <p:notesMasterId r:id="rId33"/>
  </p:notesMasterIdLst>
  <p:sldIdLst>
    <p:sldId id="256" r:id="rId3"/>
    <p:sldId id="257" r:id="rId4"/>
    <p:sldId id="301" r:id="rId5"/>
    <p:sldId id="302" r:id="rId6"/>
    <p:sldId id="290" r:id="rId7"/>
    <p:sldId id="291" r:id="rId8"/>
    <p:sldId id="293" r:id="rId9"/>
    <p:sldId id="259" r:id="rId10"/>
    <p:sldId id="289" r:id="rId11"/>
    <p:sldId id="262" r:id="rId12"/>
    <p:sldId id="263" r:id="rId13"/>
    <p:sldId id="294" r:id="rId14"/>
    <p:sldId id="265" r:id="rId15"/>
    <p:sldId id="295" r:id="rId16"/>
    <p:sldId id="296" r:id="rId17"/>
    <p:sldId id="297" r:id="rId18"/>
    <p:sldId id="269" r:id="rId19"/>
    <p:sldId id="270" r:id="rId20"/>
    <p:sldId id="271" r:id="rId21"/>
    <p:sldId id="298" r:id="rId22"/>
    <p:sldId id="278" r:id="rId23"/>
    <p:sldId id="274" r:id="rId24"/>
    <p:sldId id="275" r:id="rId25"/>
    <p:sldId id="276" r:id="rId26"/>
    <p:sldId id="277" r:id="rId27"/>
    <p:sldId id="279" r:id="rId28"/>
    <p:sldId id="281" r:id="rId29"/>
    <p:sldId id="282" r:id="rId30"/>
    <p:sldId id="283" r:id="rId31"/>
    <p:sldId id="284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#9Slide07 HoneyCream" panose="020B0604020202020204" charset="0"/>
      <p:regular r:id="rId38"/>
    </p:embeddedFont>
    <p:embeddedFont>
      <p:font typeface="Cairo" panose="020B0604020202020204" charset="0"/>
      <p:regular r:id="rId39"/>
      <p:bold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.VnCommercial Script" panose="020B7200000000000000" pitchFamily="34" charset="0"/>
      <p:italic r:id="rId45"/>
    </p:embeddedFont>
    <p:embeddedFont>
      <p:font typeface="SVN-Cookie" panose="020B0604020202020204" charset="0"/>
      <p:regular r:id="rId46"/>
    </p:embeddedFont>
    <p:embeddedFont>
      <p:font typeface="Calibri Light" panose="020F0302020204030204" pitchFamily="34" charset="0"/>
      <p:regular r:id="rId47"/>
      <p:italic r:id="rId48"/>
    </p:embeddedFont>
  </p:embeddedFontLst>
  <p:custDataLst>
    <p:tags r:id="rId4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83498" autoAdjust="0"/>
  </p:normalViewPr>
  <p:slideViewPr>
    <p:cSldViewPr snapToGrid="0">
      <p:cViewPr varScale="1">
        <p:scale>
          <a:sx n="59" d="100"/>
          <a:sy n="59" d="100"/>
        </p:scale>
        <p:origin x="11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E80BD-BDD3-420D-9AD4-2CE4D4203CA9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1D0BF-A14D-4019-8BED-85234767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23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76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9518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70f70ec4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70f70ec4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835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484BFA2E-490D-4C2B-B32E-938CB4A16F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0F17B1-3599-4BCB-BBA5-F4B09EC8EDC1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1747" name="Rectangle 7">
            <a:extLst>
              <a:ext uri="{FF2B5EF4-FFF2-40B4-BE49-F238E27FC236}">
                <a16:creationId xmlns:a16="http://schemas.microsoft.com/office/drawing/2014/main" id="{DC9C2144-D25F-458C-A323-5DFA0A741D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44E2AEC-DA6D-463A-A837-242768344FB3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CD32446D-DAC4-4EA9-9851-CA5DB3A146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id="{6C817060-D2A5-44AB-85B1-359EC7DB6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47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484BFA2E-490D-4C2B-B32E-938CB4A16F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0F17B1-3599-4BCB-BBA5-F4B09EC8EDC1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1747" name="Rectangle 7">
            <a:extLst>
              <a:ext uri="{FF2B5EF4-FFF2-40B4-BE49-F238E27FC236}">
                <a16:creationId xmlns:a16="http://schemas.microsoft.com/office/drawing/2014/main" id="{DC9C2144-D25F-458C-A323-5DFA0A741D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44E2AEC-DA6D-463A-A837-242768344FB3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CD32446D-DAC4-4EA9-9851-CA5DB3A146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id="{6C817060-D2A5-44AB-85B1-359EC7DB6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57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4336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255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2984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96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75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6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141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198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273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960000" y="2194133"/>
            <a:ext cx="56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960000" y="3266933"/>
            <a:ext cx="4856800" cy="2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2375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8856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127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1F6B7-F5EF-425A-935F-7CD650687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F0FAB9-9B57-4CA8-B689-014D99255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A5F3D-096B-4255-BF3C-8BA998D6C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C39C6-4F17-4023-930A-DBA70DE5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D7641-CEF1-444B-8B7B-DB6AFB350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383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75E2-0995-422F-9A78-7A8B65C7D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1E9CF-7076-4EDE-AECF-5CED3BCD8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C01A9-9C90-4557-9204-37B761C6F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D2AFB-623C-472D-857C-2569F8D0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3E0A0-B757-4FAD-88C8-4DE5AB34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53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D5CB1-941C-4EAF-860A-658AEFDEB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FC000-273C-4A57-8BE3-30E0320B0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0C343-F3DB-4E19-97DA-C80B0550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D6A05-3166-4457-A6A0-09A279743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DC117-1F41-45F5-8EDB-0CD7E8E5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70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761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88718-A351-461B-8BE6-EAAAA951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B3DE7-97DF-4517-BA6D-3F54F3B6B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37D53-F478-441C-845E-E4A8C654D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A5184-9328-4DAC-B2F3-768E4E174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831CC-9FE1-4E92-A754-F27CE2B5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7F2DB-C15F-4991-903D-BDEFC0CB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99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8F5A2-9245-4C8C-B145-A9EDA3DC3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7C1A3-EE54-4073-881C-FFB59C934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90E07A-9DCE-467A-A83A-3ECF66407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FFED3C-C9A1-4EE4-AE50-C5AA99DF77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33016B-67D0-43B5-AC0B-85F73922C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194E8A-6F6B-402C-9073-DEC9E314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CF2767-9840-4C9C-BFFD-664CA69C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B481E3-916E-49ED-868B-B2C2FD93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27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3D6F2-BF45-44DA-86DB-05F715C9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E663D-553C-463F-97C6-AAC73896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5A4D43-56D1-4852-8851-ABD10F5B3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39CE8-E2A0-4F7C-B8FC-5D3AC759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055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085646-6794-4D61-BF8D-A7C7305B8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2C9DA1-5F42-402A-8A19-6921FA82C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63FB1-C7C7-4E52-A697-C40A9EDE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425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D7D48-5618-402A-97B1-DAABBE65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A16C1-388D-4E9A-A374-56FF8F2E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B844F-21EB-4F82-8859-150E0704C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2F80C-4993-4E22-A5F3-C2CC4001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3527D6-2216-49AB-BF4A-202BA0308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42CED-9812-41E2-966A-A0E40E41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93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3578C-DD0D-4BA4-9C99-70C6B624B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4F9EDB-74F6-4FCB-A1BE-30A0F8BC24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7F9A9-C35B-4421-85E5-8399AA77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11062-ED98-465A-8E29-AD6FEB07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833C4-BD43-4DE7-8B5C-EACAE8687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1A293-788A-4422-A167-B37C90870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82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AE093-1CCE-48D8-876C-20983B9AB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24EC0-A24A-4447-A19F-8968D2217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D5921-D450-446C-BC28-A459666E7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CCB65-8DC3-462D-9900-461BCD884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75C76-E176-4350-B163-25A05B01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400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A28381-751A-4233-92D1-71C29553F7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22CB3-D63E-483F-B1F4-1BFA56CD4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213AE-227B-4984-859B-7627ACCFA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B5D9D-D6B4-49AF-A6CB-FE70C488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66E61-7FD9-4DAC-9E7D-5EA892075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46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31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77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01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97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6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81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847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UVN Mang Tre" panose="00000400000000000000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UVN Mang Tre" panose="00000400000000000000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F3B28C-8147-4355-A6AF-FCF7CECE7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FF07E-D722-455C-B1E9-8C169B54E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6DDBC-B205-4B79-92A7-2D36AD037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3BC52-3705-46E4-B6B0-4155DB84B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E18F8-2161-4F8F-8742-03C10F4D0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2C4BF-B7EA-49A6-95B3-F448409A6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C9AF686-A2B5-45DB-802F-A72DA33DC29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858235-1ED9-433D-B853-EF8CB8BDF709}"/>
              </a:ext>
            </a:extLst>
          </p:cNvPr>
          <p:cNvSpPr txBox="1">
            <a:spLocks/>
          </p:cNvSpPr>
          <p:nvPr userDrawn="1"/>
        </p:nvSpPr>
        <p:spPr>
          <a:xfrm>
            <a:off x="-570117" y="602231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F298D-4AE7-483F-868A-7514441A52EF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6" y="-26510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7" y="3094472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4" y="-26510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3" y="30944725"/>
            <a:ext cx="2186247" cy="23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9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22958" y="0"/>
            <a:ext cx="7463077" cy="4307277"/>
            <a:chOff x="8645928" y="-116732"/>
            <a:chExt cx="7747137" cy="4307277"/>
          </a:xfrm>
        </p:grpSpPr>
        <p:sp>
          <p:nvSpPr>
            <p:cNvPr id="4" name="TextBox 3"/>
            <p:cNvSpPr txBox="1"/>
            <p:nvPr/>
          </p:nvSpPr>
          <p:spPr>
            <a:xfrm>
              <a:off x="8784075" y="-116732"/>
              <a:ext cx="7470843" cy="4278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>
                  <a:ln w="165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SVN-Apple" panose="02040603050506020204" pitchFamily="18" charset="0"/>
                </a:rPr>
                <a:t>KHAI THÁC</a:t>
              </a:r>
            </a:p>
            <a:p>
              <a:pPr algn="ctr"/>
              <a:r>
                <a:rPr lang="en-US" sz="9600" dirty="0" smtClean="0">
                  <a:ln w="165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SVN-Apple" panose="02040603050506020204" pitchFamily="18" charset="0"/>
                </a:rPr>
                <a:t> KHOÁNG SẢN </a:t>
              </a:r>
            </a:p>
            <a:p>
              <a:pPr algn="ctr"/>
              <a:r>
                <a:rPr lang="en-US" sz="8000" dirty="0" smtClean="0">
                  <a:ln w="165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UTM Staccato " panose="02040603050506020204" pitchFamily="18" charset="0"/>
                </a:rPr>
                <a:t>&amp; </a:t>
              </a:r>
              <a:r>
                <a:rPr lang="en-US" sz="9600" dirty="0" smtClean="0">
                  <a:ln w="165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SVN-Apple" panose="02040603050506020204" pitchFamily="18" charset="0"/>
                </a:rPr>
                <a:t>HẢI SẢN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645928" y="-87549"/>
              <a:ext cx="7747137" cy="4278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VN-Apple" panose="02040603050506020204" pitchFamily="18" charset="0"/>
                </a:rPr>
                <a:t> KHAI THÁC</a:t>
              </a:r>
            </a:p>
            <a:p>
              <a:pPr algn="ctr"/>
              <a:r>
                <a:rPr lang="en-US" sz="9600" dirty="0" smtClean="0">
                  <a:solidFill>
                    <a:schemeClr val="accent4">
                      <a:lumMod val="75000"/>
                    </a:schemeClr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9600" dirty="0" smtClean="0">
                  <a:solidFill>
                    <a:schemeClr val="accent4">
                      <a:lumMod val="75000"/>
                    </a:schemeClr>
                  </a:solidFill>
                  <a:latin typeface="SVN-Apple" panose="02040603050506020204" pitchFamily="18" charset="0"/>
                </a:rPr>
                <a:t>KHOÁNG SẢN </a:t>
              </a:r>
            </a:p>
            <a:p>
              <a:pPr algn="ctr"/>
              <a:r>
                <a:rPr lang="en-US" sz="8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UTM Staccato " panose="02040603050506020204" pitchFamily="18" charset="0"/>
                </a:rPr>
                <a:t>&amp; </a:t>
              </a:r>
              <a:r>
                <a:rPr lang="en-US" sz="96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Apple" panose="02040603050506020204" pitchFamily="18" charset="0"/>
                </a:rPr>
                <a:t>HẢI SẢN</a:t>
              </a:r>
              <a:endParaRPr lang="en-US" sz="8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VN-Apple" panose="0204060305050602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822958" y="5586720"/>
            <a:ext cx="5295040" cy="1015663"/>
            <a:chOff x="4324889" y="4492102"/>
            <a:chExt cx="5295040" cy="1015663"/>
          </a:xfrm>
        </p:grpSpPr>
        <p:sp>
          <p:nvSpPr>
            <p:cNvPr id="5" name="Rectangle 4"/>
            <p:cNvSpPr/>
            <p:nvPr/>
          </p:nvSpPr>
          <p:spPr>
            <a:xfrm>
              <a:off x="4324889" y="4492102"/>
              <a:ext cx="5295040" cy="1015663"/>
            </a:xfrm>
            <a:prstGeom prst="rect">
              <a:avLst/>
            </a:prstGeom>
            <a:ln w="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Ở </a:t>
              </a:r>
              <a:r>
                <a:rPr lang="en-US" sz="6000" dirty="0" err="1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vùng</a:t>
              </a:r>
              <a:r>
                <a:rPr lang="en-US" sz="6000" dirty="0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 </a:t>
              </a:r>
              <a:r>
                <a:rPr lang="en-US" sz="6000" dirty="0" err="1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biển</a:t>
              </a:r>
              <a:r>
                <a:rPr lang="en-US" sz="6000" dirty="0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 </a:t>
              </a:r>
              <a:r>
                <a:rPr lang="en-US" sz="6000" dirty="0" err="1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Việt</a:t>
              </a:r>
              <a:r>
                <a:rPr lang="en-US" sz="6000" dirty="0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 Nam</a:t>
              </a:r>
              <a:endParaRPr lang="en-US" sz="6000" dirty="0">
                <a:ln w="1524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latin typeface="SVN-Cookie" panose="020B0606040200020203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324889" y="4492102"/>
              <a:ext cx="5295040" cy="1015663"/>
            </a:xfrm>
            <a:prstGeom prst="rect">
              <a:avLst/>
            </a:prstGeom>
            <a:ln w="85725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Ở </a:t>
              </a:r>
              <a:r>
                <a:rPr lang="en-US" sz="6000" dirty="0" err="1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vùng</a:t>
              </a:r>
              <a:r>
                <a:rPr lang="en-US" sz="6000" dirty="0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 </a:t>
              </a:r>
              <a:r>
                <a:rPr lang="en-US" sz="6000" dirty="0" err="1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biển</a:t>
              </a:r>
              <a:r>
                <a:rPr lang="en-US" sz="6000" dirty="0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 </a:t>
              </a:r>
              <a:r>
                <a:rPr lang="en-US" sz="6000" dirty="0" err="1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Việt</a:t>
              </a:r>
              <a:r>
                <a:rPr lang="en-US" sz="6000" dirty="0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 Nam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957106" y="-14765"/>
            <a:ext cx="20345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ln w="7620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Địa</a:t>
            </a:r>
            <a:r>
              <a:rPr lang="en-US" sz="6000" b="1" dirty="0" smtClean="0">
                <a:ln w="7620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 </a:t>
            </a:r>
            <a:r>
              <a:rPr lang="en-US" sz="6000" b="1" dirty="0" err="1" smtClean="0">
                <a:ln w="7620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lí</a:t>
            </a:r>
            <a:r>
              <a:rPr lang="en-US" sz="6000" b="1" dirty="0" smtClean="0">
                <a:ln w="7620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 4</a:t>
            </a:r>
            <a:endParaRPr lang="en-US" sz="6000" b="1" dirty="0">
              <a:ln w="76200"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  <a:latin typeface="SVN-Cookie" panose="020B060604020002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68" y="0"/>
            <a:ext cx="741377" cy="7413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898"/>
            <a:ext cx="1341236" cy="228010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21314083">
            <a:off x="10230745" y="6371551"/>
            <a:ext cx="615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n w="76200">
                  <a:noFill/>
                </a:ln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Linh</a:t>
            </a:r>
            <a:endParaRPr lang="en-US" sz="2800" dirty="0">
              <a:ln w="76200">
                <a:noFill/>
              </a:ln>
              <a:solidFill>
                <a:schemeClr val="bg1"/>
              </a:solidFill>
              <a:effectLst>
                <a:reflection blurRad="6350" stA="60000" endA="900" endPos="60000" dist="29997" dir="5400000" sy="-100000" algn="bl" rotWithShape="0"/>
              </a:effectLst>
              <a:latin typeface="SVN-Cookie" panose="020B0606040200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74" y="0"/>
            <a:ext cx="1263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ln w="76200">
                  <a:noFill/>
                </a:ln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MăngNon</a:t>
            </a:r>
            <a:endParaRPr lang="en-US" sz="2800" dirty="0">
              <a:ln w="76200">
                <a:noFill/>
              </a:ln>
              <a:solidFill>
                <a:schemeClr val="bg1"/>
              </a:solidFill>
              <a:effectLst>
                <a:reflection blurRad="6350" stA="60000" endA="900" endPos="60000" dist="29997" dir="5400000" sy="-100000" algn="bl" rotWithShape="0"/>
              </a:effectLst>
              <a:latin typeface="SVN-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8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lke1234749988">
            <a:extLst>
              <a:ext uri="{FF2B5EF4-FFF2-40B4-BE49-F238E27FC236}">
                <a16:creationId xmlns:a16="http://schemas.microsoft.com/office/drawing/2014/main" id="{1F45A793-8BC5-4697-8736-90F8508C4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190"/>
            <a:ext cx="12392696" cy="8223191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71F997C7-479F-43BD-85C3-B89AE2DA3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000" y="-338554"/>
            <a:ext cx="8870697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Nhà</a:t>
            </a:r>
            <a:r>
              <a:rPr lang="en-US" sz="3600" b="1" kern="0" dirty="0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máy</a:t>
            </a:r>
            <a:r>
              <a:rPr lang="en-US" sz="3600" b="1" kern="0" dirty="0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lọc</a:t>
            </a:r>
            <a:r>
              <a:rPr lang="en-US" sz="3600" b="1" kern="0" dirty="0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dầu</a:t>
            </a:r>
            <a:r>
              <a:rPr lang="en-US" sz="3600" b="1" kern="0" dirty="0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 Dung </a:t>
            </a:r>
            <a:r>
              <a:rPr lang="en-US" sz="3600" b="1" kern="0" dirty="0" err="1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Quất</a:t>
            </a:r>
            <a:r>
              <a:rPr lang="en-US" sz="3600" b="1" kern="0" dirty="0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 (</a:t>
            </a:r>
            <a:r>
              <a:rPr lang="en-US" sz="3600" b="1" kern="0" dirty="0" err="1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Quảng</a:t>
            </a:r>
            <a:r>
              <a:rPr lang="en-US" sz="3600" b="1" kern="0" dirty="0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Ngãi</a:t>
            </a:r>
            <a:r>
              <a:rPr lang="en-US" sz="3600" b="1" kern="0" dirty="0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0458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36"/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0" name="Google Shape;1110;p36"/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28" name="Picture 11" descr="viet nam">
            <a:extLst>
              <a:ext uri="{FF2B5EF4-FFF2-40B4-BE49-F238E27FC236}">
                <a16:creationId xmlns:a16="http://schemas.microsoft.com/office/drawing/2014/main" id="{529B18B8-0964-4D47-96F9-A36098A87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"/>
          <a:stretch/>
        </p:blipFill>
        <p:spPr bwMode="auto">
          <a:xfrm>
            <a:off x="5949387" y="0"/>
            <a:ext cx="6190592" cy="6858000"/>
          </a:xfrm>
          <a:prstGeom prst="rect">
            <a:avLst/>
          </a:prstGeom>
          <a:ln w="5715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1" name="Rectangle 9">
            <a:extLst>
              <a:ext uri="{FF2B5EF4-FFF2-40B4-BE49-F238E27FC236}">
                <a16:creationId xmlns:a16="http://schemas.microsoft.com/office/drawing/2014/main" id="{248706B7-F496-4C95-A162-22559555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493" y="1271739"/>
            <a:ext cx="4704563" cy="429137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5400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lang="en-US" altLang="en-US" sz="54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altLang="en-US" sz="54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altLang="en-US" sz="54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lang="en-US" altLang="en-US" sz="54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trên</a:t>
            </a:r>
            <a:r>
              <a:rPr lang="en-US" altLang="en-US" sz="54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</a:t>
            </a:r>
            <a:r>
              <a:rPr lang="en-US" altLang="en-US" sz="54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</a:t>
            </a:r>
            <a:r>
              <a:rPr lang="en-US" altLang="en-US" sz="54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endParaRPr lang="en-US" altLang="en-US" sz="5400" b="1" kern="0" dirty="0" smtClean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5400" b="1" i="1" kern="0" dirty="0" err="1" smtClea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vị</a:t>
            </a:r>
            <a:r>
              <a:rPr lang="en-US" altLang="en-US" sz="5400" b="1" i="1" kern="0" dirty="0" smtClea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i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trí</a:t>
            </a:r>
            <a:r>
              <a:rPr lang="en-US" altLang="en-US" sz="5400" b="1" i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i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nơi</a:t>
            </a:r>
            <a:r>
              <a:rPr lang="en-US" altLang="en-US" sz="5400" b="1" i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i="1" kern="0" dirty="0" err="1" smtClea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khai</a:t>
            </a:r>
            <a:r>
              <a:rPr lang="en-US" altLang="en-US" sz="5400" b="1" i="1" kern="0" dirty="0" smtClea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i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thác</a:t>
            </a:r>
            <a:r>
              <a:rPr lang="en-US" altLang="en-US" sz="5400" b="1" i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i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dầu</a:t>
            </a:r>
            <a:r>
              <a:rPr lang="en-US" altLang="en-US" sz="5400" b="1" i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i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khí</a:t>
            </a:r>
            <a:r>
              <a:rPr lang="en-US" altLang="en-US" sz="5400" b="1" i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</p:txBody>
      </p:sp>
      <p:sp>
        <p:nvSpPr>
          <p:cNvPr id="434" name="Oval 13">
            <a:extLst>
              <a:ext uri="{FF2B5EF4-FFF2-40B4-BE49-F238E27FC236}">
                <a16:creationId xmlns:a16="http://schemas.microsoft.com/office/drawing/2014/main" id="{35D25010-413A-4806-A822-65710E47A6AA}"/>
              </a:ext>
            </a:extLst>
          </p:cNvPr>
          <p:cNvSpPr>
            <a:spLocks noChangeArrowheads="1"/>
          </p:cNvSpPr>
          <p:nvPr/>
        </p:nvSpPr>
        <p:spPr bwMode="auto">
          <a:xfrm rot="3373894">
            <a:off x="8951849" y="5469054"/>
            <a:ext cx="711200" cy="140546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2400" kern="0">
              <a:solidFill>
                <a:srgbClr val="355C2E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93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 animBg="1"/>
      <p:bldP spid="4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60;p34"/>
          <p:cNvSpPr/>
          <p:nvPr/>
        </p:nvSpPr>
        <p:spPr>
          <a:xfrm>
            <a:off x="160067" y="6132410"/>
            <a:ext cx="1453637" cy="534153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245;p36">
            <a:extLst>
              <a:ext uri="{FF2B5EF4-FFF2-40B4-BE49-F238E27FC236}">
                <a16:creationId xmlns:a16="http://schemas.microsoft.com/office/drawing/2014/main" id="{46EB147E-9983-4DA6-AF6C-C18667DD2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67" y="626968"/>
            <a:ext cx="11876602" cy="5976055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lIns="121900" tIns="121900" rIns="121900" bIns="121900"/>
          <a:lstStyle>
            <a:lvl1pPr marL="152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Tài nguyên khoáng sản quan trọng nhất của thềm lục địa nước ta là 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…….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</a:t>
            </a:r>
            <a:r>
              <a:rPr lang="en-US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...........................</a:t>
            </a:r>
            <a:endParaRPr lang="vi-VN" altLang="en-US" sz="4267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Nước ta phục vụ khai thác dầu khí phục vụ 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……………...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</a:t>
            </a:r>
            <a:r>
              <a:rPr lang="en-US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...............................</a:t>
            </a:r>
            <a:endParaRPr lang="vi-VN" altLang="en-US" sz="4267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Ngoài dầu khí, nước ta còn khai thác 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............... 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 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…..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............................…………………………………………..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ở 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…………………………………..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</a:t>
            </a:r>
            <a:endParaRPr lang="vi-VN" altLang="en-US" sz="4267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Ngoài ra còn sản xuất 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</a:t>
            </a:r>
            <a:endParaRPr lang="vi-VN" altLang="en-US" sz="2667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A9981F8-9093-42AE-A7B9-4422B7CC5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471" y="1326529"/>
            <a:ext cx="465544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vi-VN" altLang="en-US" sz="4267" b="1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dầu mỏ và khí đốt</a:t>
            </a:r>
            <a:endParaRPr lang="en-US" altLang="en-US" sz="4267" b="1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Hộp Văn bản 14">
            <a:extLst>
              <a:ext uri="{FF2B5EF4-FFF2-40B4-BE49-F238E27FC236}">
                <a16:creationId xmlns:a16="http://schemas.microsoft.com/office/drawing/2014/main" id="{320A4699-B369-416A-B024-D2B962C06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47" y="2775077"/>
            <a:ext cx="68326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267" b="1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lang="vi-VN" altLang="en-US" sz="4267" b="1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rong nước và xuất khẩu</a:t>
            </a:r>
            <a:endParaRPr lang="en-US" altLang="en-US" sz="4267" b="1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67" y="91047"/>
            <a:ext cx="1105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SGK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152, </a:t>
            </a:r>
            <a:r>
              <a:rPr lang="en-US" sz="2400" b="1" u="sng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ĐÔI</a:t>
            </a:r>
            <a:r>
              <a:rPr lang="en-US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15">
            <a:extLst>
              <a:ext uri="{FF2B5EF4-FFF2-40B4-BE49-F238E27FC236}">
                <a16:creationId xmlns:a16="http://schemas.microsoft.com/office/drawing/2014/main" id="{9841F55D-EC85-4991-9ECF-9271594DD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5583" y="3559649"/>
            <a:ext cx="241765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lang="vi-VN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át trắng</a:t>
            </a:r>
            <a:endParaRPr lang="en-US" altLang="en-US" sz="4267" b="1" kern="0" dirty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Hộp Văn bản 18">
            <a:extLst>
              <a:ext uri="{FF2B5EF4-FFF2-40B4-BE49-F238E27FC236}">
                <a16:creationId xmlns:a16="http://schemas.microsoft.com/office/drawing/2014/main" id="{AD8936A0-6828-4E9A-83E1-3F7E1B3E4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152" y="4206315"/>
            <a:ext cx="1095351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267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lang="en-US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nguyên</a:t>
            </a:r>
            <a:r>
              <a:rPr lang="en-US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liệu</a:t>
            </a:r>
            <a:r>
              <a:rPr lang="en-US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 công nghiệp thủy tinh</a:t>
            </a:r>
            <a:endParaRPr lang="en-US" altLang="en-US" sz="4267" b="1" kern="0" dirty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2" name="Hộp Văn bản 18">
            <a:extLst>
              <a:ext uri="{FF2B5EF4-FFF2-40B4-BE49-F238E27FC236}">
                <a16:creationId xmlns:a16="http://schemas.microsoft.com/office/drawing/2014/main" id="{7E2443FF-4932-4D83-AB32-1C2E771E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885" y="4794868"/>
            <a:ext cx="6672533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267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Khánh</a:t>
            </a:r>
            <a:r>
              <a:rPr lang="en-US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Hòa</a:t>
            </a:r>
            <a:r>
              <a:rPr lang="en-US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altLang="en-US" sz="4267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Quảng</a:t>
            </a:r>
            <a:r>
              <a:rPr lang="en-US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Ninh</a:t>
            </a:r>
            <a:endParaRPr lang="en-US" altLang="en-US" sz="4267" b="1" kern="0" dirty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" name="Hộp Văn bản 18">
            <a:extLst>
              <a:ext uri="{FF2B5EF4-FFF2-40B4-BE49-F238E27FC236}">
                <a16:creationId xmlns:a16="http://schemas.microsoft.com/office/drawing/2014/main" id="{9410A8F0-627A-497C-B11A-EB567E15B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734" y="5601969"/>
            <a:ext cx="289136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267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muối</a:t>
            </a:r>
            <a:endParaRPr lang="en-US" altLang="en-US" sz="4267" b="1" kern="0" dirty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9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7" y="4578143"/>
            <a:ext cx="2790445" cy="1843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7354" name="Rectangle 10">
            <a:extLst>
              <a:ext uri="{FF2B5EF4-FFF2-40B4-BE49-F238E27FC236}">
                <a16:creationId xmlns:a16="http://schemas.microsoft.com/office/drawing/2014/main" id="{FD1E1BD6-FFB7-4448-A824-B548526BE2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1081" y="-179408"/>
            <a:ext cx="5672560" cy="25117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5400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>Khai</a:t>
            </a:r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>thác</a:t>
            </a:r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> </a:t>
            </a:r>
            <a:br>
              <a:rPr lang="en-US" sz="5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</a:br>
            <a:r>
              <a:rPr lang="en-US" sz="6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VN-The Voice" panose="02040603050506020204" pitchFamily="18" charset="0"/>
              </a:rPr>
              <a:t>CÁT TRẮNG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VN-The Voice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70249" y="-671332"/>
            <a:ext cx="5629156" cy="8320267"/>
            <a:chOff x="6435524" y="-706056"/>
            <a:chExt cx="5629156" cy="8320267"/>
          </a:xfrm>
          <a:blipFill>
            <a:blip r:embed="rId4"/>
            <a:stretch>
              <a:fillRect t="2225" r="-6460"/>
            </a:stretch>
          </a:blipFill>
        </p:grpSpPr>
        <p:grpSp>
          <p:nvGrpSpPr>
            <p:cNvPr id="3" name="Group 2"/>
            <p:cNvGrpSpPr/>
            <p:nvPr/>
          </p:nvGrpSpPr>
          <p:grpSpPr>
            <a:xfrm>
              <a:off x="6435524" y="221847"/>
              <a:ext cx="5629156" cy="6418162"/>
              <a:chOff x="6435524" y="221847"/>
              <a:chExt cx="5629156" cy="6418162"/>
            </a:xfrm>
            <a:grpFill/>
          </p:grpSpPr>
          <p:sp>
            <p:nvSpPr>
              <p:cNvPr id="2" name="Hexagon 1"/>
              <p:cNvSpPr/>
              <p:nvPr/>
            </p:nvSpPr>
            <p:spPr>
              <a:xfrm>
                <a:off x="6435524" y="244997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Hexagon 8"/>
              <p:cNvSpPr/>
              <p:nvPr/>
            </p:nvSpPr>
            <p:spPr>
              <a:xfrm>
                <a:off x="8196806" y="1142035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Hexagon 9"/>
              <p:cNvSpPr/>
              <p:nvPr/>
            </p:nvSpPr>
            <p:spPr>
              <a:xfrm>
                <a:off x="6435524" y="2093088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Hexagon 10"/>
              <p:cNvSpPr/>
              <p:nvPr/>
            </p:nvSpPr>
            <p:spPr>
              <a:xfrm>
                <a:off x="8196806" y="3044141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Hexagon 11"/>
              <p:cNvSpPr/>
              <p:nvPr/>
            </p:nvSpPr>
            <p:spPr>
              <a:xfrm>
                <a:off x="9958088" y="3941179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Hexagon 12"/>
              <p:cNvSpPr/>
              <p:nvPr/>
            </p:nvSpPr>
            <p:spPr>
              <a:xfrm>
                <a:off x="8196806" y="4892232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Hexagon 13"/>
              <p:cNvSpPr/>
              <p:nvPr/>
            </p:nvSpPr>
            <p:spPr>
              <a:xfrm>
                <a:off x="9958088" y="221847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exagon 14"/>
              <p:cNvSpPr/>
              <p:nvPr/>
            </p:nvSpPr>
            <p:spPr>
              <a:xfrm>
                <a:off x="6435524" y="3958540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Hexagon 15"/>
              <p:cNvSpPr/>
              <p:nvPr/>
            </p:nvSpPr>
            <p:spPr>
              <a:xfrm>
                <a:off x="9958088" y="2069938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Hexagon 17"/>
            <p:cNvSpPr/>
            <p:nvPr/>
          </p:nvSpPr>
          <p:spPr>
            <a:xfrm>
              <a:off x="8196806" y="-706056"/>
              <a:ext cx="2106592" cy="1747777"/>
            </a:xfrm>
            <a:prstGeom prst="hexagon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exagon 18"/>
            <p:cNvSpPr/>
            <p:nvPr/>
          </p:nvSpPr>
          <p:spPr>
            <a:xfrm>
              <a:off x="6435524" y="5866434"/>
              <a:ext cx="2106592" cy="1747777"/>
            </a:xfrm>
            <a:prstGeom prst="hexagon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/>
            <p:cNvSpPr/>
            <p:nvPr/>
          </p:nvSpPr>
          <p:spPr>
            <a:xfrm>
              <a:off x="9958088" y="5812420"/>
              <a:ext cx="2106592" cy="1747777"/>
            </a:xfrm>
            <a:prstGeom prst="hexagon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00" name="Picture 4" descr="Hóa chất ngành gốm sứ thủy tinh chuyên dụng: Vai trò, Phân lo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25" y="1990843"/>
            <a:ext cx="4749935" cy="2876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ột thủy tinh - Ứng dụng đa dạng của bột thủy t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361" y="4387946"/>
            <a:ext cx="3335440" cy="2223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286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4" name="Rectangle 10">
            <a:extLst>
              <a:ext uri="{FF2B5EF4-FFF2-40B4-BE49-F238E27FC236}">
                <a16:creationId xmlns:a16="http://schemas.microsoft.com/office/drawing/2014/main" id="{FD1E1BD6-FFB7-4448-A824-B548526BE2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1778" y="-20366"/>
            <a:ext cx="6171720" cy="25117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5400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>Khai</a:t>
            </a:r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>thác</a:t>
            </a:r>
            <a:r>
              <a:rPr lang="en-US" sz="5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> </a:t>
            </a:r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/>
            </a:r>
            <a:br>
              <a:rPr lang="en-US" sz="5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</a:br>
            <a:r>
              <a:rPr lang="en-US" sz="6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VN-The Voice" panose="02040603050506020204" pitchFamily="18" charset="0"/>
              </a:rPr>
              <a:t>MUỐI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VN-The Voice" panose="020406030505060202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121778" y="3385199"/>
            <a:ext cx="3483980" cy="3006919"/>
          </a:xfrm>
          <a:prstGeom prst="hexagon">
            <a:avLst/>
          </a:prstGeom>
          <a:blipFill>
            <a:blip r:embed="rId3"/>
            <a:stretch>
              <a:fillRect t="2225" r="-6460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/>
        </p:nvSpPr>
        <p:spPr>
          <a:xfrm>
            <a:off x="5851907" y="3315947"/>
            <a:ext cx="3722347" cy="3192082"/>
          </a:xfrm>
          <a:prstGeom prst="hexagon">
            <a:avLst/>
          </a:prstGeom>
          <a:blipFill>
            <a:blip r:embed="rId4"/>
            <a:stretch>
              <a:fillRect t="2225" r="-6460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eparation 13"/>
          <p:cNvSpPr/>
          <p:nvPr/>
        </p:nvSpPr>
        <p:spPr>
          <a:xfrm>
            <a:off x="2871273" y="1692401"/>
            <a:ext cx="3672855" cy="3006919"/>
          </a:xfrm>
          <a:prstGeom prst="flowChartPreparation">
            <a:avLst/>
          </a:prstGeom>
          <a:blipFill>
            <a:blip r:embed="rId5"/>
            <a:stretch>
              <a:fillRect t="2225" r="-6460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8938282" y="2017511"/>
            <a:ext cx="3189519" cy="2596871"/>
          </a:xfrm>
          <a:prstGeom prst="hexagon">
            <a:avLst/>
          </a:prstGeom>
          <a:blipFill>
            <a:blip r:embed="rId6"/>
            <a:stretch>
              <a:fillRect t="2225" r="-6460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/>
          <p:cNvSpPr/>
          <p:nvPr/>
        </p:nvSpPr>
        <p:spPr>
          <a:xfrm>
            <a:off x="5956081" y="208802"/>
            <a:ext cx="3618174" cy="3006919"/>
          </a:xfrm>
          <a:prstGeom prst="hexagon">
            <a:avLst/>
          </a:prstGeom>
          <a:blipFill>
            <a:blip r:embed="rId7"/>
            <a:stretch>
              <a:fillRect t="2225" r="-6460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2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4" grpId="0"/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667018" y="-162047"/>
            <a:ext cx="8206573" cy="7210659"/>
          </a:xfrm>
          <a:prstGeom prst="ellipse">
            <a:avLst/>
          </a:prstGeom>
          <a:blipFill>
            <a:blip r:embed="rId2"/>
            <a:srcRect/>
            <a:stretch>
              <a:fillRect t="2225" r="-6460"/>
            </a:stretch>
          </a:blip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0" y="1017662"/>
            <a:ext cx="6514924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66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-2-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6600" b="1" kern="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ĐÁNH BẮT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6600" b="1" kern="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VÀ NUÔI TRỒNG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6600" b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HẢI SẢN</a:t>
            </a:r>
            <a:endParaRPr lang="en-US" altLang="en-US" sz="8000" b="1" kern="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21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667018" y="-162047"/>
            <a:ext cx="8206573" cy="7210659"/>
          </a:xfrm>
          <a:prstGeom prst="ellipse">
            <a:avLst/>
          </a:prstGeom>
          <a:blipFill>
            <a:blip r:embed="rId2"/>
            <a:srcRect/>
            <a:stretch>
              <a:fillRect t="2225" r="-6460"/>
            </a:stretch>
          </a:blip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-708987" y="141645"/>
            <a:ext cx="893858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40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-2- </a:t>
            </a:r>
            <a:r>
              <a:rPr lang="en-US" altLang="en-US" sz="4000" b="1" kern="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ĐÁNH BẮT VÀ NUÔI TRỒNG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4000" b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HẢI SẢN</a:t>
            </a:r>
            <a:endParaRPr lang="en-US" altLang="en-US" sz="4800" b="1" kern="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9E5A7FCE-9EE4-49A3-A2E9-38AD31C98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277" y="1612709"/>
            <a:ext cx="5914926" cy="4348254"/>
          </a:xfrm>
          <a:prstGeom prst="roundRect">
            <a:avLst>
              <a:gd name="adj" fmla="val 9214"/>
            </a:avLst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Vùng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biển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nước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altLang="en-US" sz="3733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rất</a:t>
            </a:r>
            <a:r>
              <a:rPr lang="en-US" altLang="en-US" sz="3733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giàu</a:t>
            </a:r>
            <a:r>
              <a:rPr lang="en-US" altLang="en-US" sz="3733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hải</a:t>
            </a:r>
            <a:r>
              <a:rPr lang="en-US" altLang="en-US" sz="3733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sản</a:t>
            </a:r>
            <a:r>
              <a:rPr lang="en-US" altLang="en-US" sz="3733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Hàng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nghìn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loài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hang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chục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loài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tôm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Ngoài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ra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còn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nhiều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loài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hải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sản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quý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khác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như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hải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sâm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bào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ngư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đồi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mồi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sò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huyết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ốc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hương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45059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ỳ công nghề nuôi trai ng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132" y="196992"/>
            <a:ext cx="3961054" cy="322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chọn mua, bảo quản và chế biến bào ngư đúng cách nhanh đơn gi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028" y="196992"/>
            <a:ext cx="3975788" cy="322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ặc điểm, công dụng và cách sử dụng hải sâm bi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5" y="196992"/>
            <a:ext cx="3798787" cy="322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D3FA001B-D707-4DBA-A3DE-A768206B1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027" y="3501439"/>
            <a:ext cx="3975789" cy="3128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13C91835-CECA-4AE5-BFB2-D2C0E8E41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7" y="6162749"/>
            <a:ext cx="2354384" cy="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Tôm</a:t>
            </a:r>
            <a:r>
              <a:rPr lang="en-US" altLang="en-US" sz="26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tích</a:t>
            </a:r>
            <a:endParaRPr lang="en-US" altLang="en-US" sz="2667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" name="Picture 7" descr="Tom SU">
            <a:extLst>
              <a:ext uri="{FF2B5EF4-FFF2-40B4-BE49-F238E27FC236}">
                <a16:creationId xmlns:a16="http://schemas.microsoft.com/office/drawing/2014/main" id="{D3E44467-71F6-4B90-A587-3EA740C24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4" y="3509497"/>
            <a:ext cx="3798787" cy="312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TOM HE">
            <a:extLst>
              <a:ext uri="{FF2B5EF4-FFF2-40B4-BE49-F238E27FC236}">
                <a16:creationId xmlns:a16="http://schemas.microsoft.com/office/drawing/2014/main" id="{520A338F-E809-4EE5-A2D8-99B04EEC4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618" y="3509497"/>
            <a:ext cx="3918568" cy="312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E9965A45-0E6C-4C4B-95C5-9F9BA5B4C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2902" y="2838107"/>
            <a:ext cx="2354384" cy="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Ngọc</a:t>
            </a:r>
            <a:r>
              <a:rPr lang="en-US" altLang="en-US" sz="26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trai</a:t>
            </a:r>
            <a:endParaRPr lang="en-US" altLang="en-US" sz="2667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2670EEB6-8225-43ED-9682-0C08266A7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2374" y="6162750"/>
            <a:ext cx="2354384" cy="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Tôm</a:t>
            </a:r>
            <a:r>
              <a:rPr lang="en-US" altLang="en-US" sz="26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sú</a:t>
            </a:r>
            <a:endParaRPr lang="en-US" altLang="en-US" sz="2667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E7FAE605-322F-4F4A-BAA9-764C2C0CD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7" y="2838107"/>
            <a:ext cx="2354384" cy="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Bào</a:t>
            </a:r>
            <a:r>
              <a:rPr lang="en-US" altLang="en-US" sz="26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</a:t>
            </a:r>
            <a:endParaRPr lang="en-US" altLang="en-US" sz="2667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6E2FB5CB-F02A-4638-A9E4-392DE8488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706" y="6150613"/>
            <a:ext cx="2354384" cy="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Tôm</a:t>
            </a:r>
            <a:r>
              <a:rPr lang="en-US" altLang="en-US" sz="26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he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3F1AFDE3-E0D5-4042-A235-803570F9E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5317" y="2894403"/>
            <a:ext cx="2354384" cy="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Hải</a:t>
            </a:r>
            <a:r>
              <a:rPr lang="en-US" altLang="en-US" sz="26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sâm</a:t>
            </a:r>
            <a:endParaRPr lang="en-US" altLang="en-US" sz="2667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405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3" grpId="0"/>
      <p:bldP spid="1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Cá Chim Ăn Có Tốt Cho Sức Khỏe Không? Điểm Qua Những Món Ăn Ngon Từ Cá Chim  - Hải Sản Tươi S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45" y="3279389"/>
            <a:ext cx="3848796" cy="33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họn mực thế nào cho tươi ngo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654" y="3279389"/>
            <a:ext cx="3861945" cy="33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á thu kho tộ ai cũng khen vì quá ngon và dễ làm - YummyD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3279389"/>
            <a:ext cx="4007534" cy="33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n hàu là con gì? Giá trị dinh dưỡng và các món ăn chế biến từ con hà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80" y="179183"/>
            <a:ext cx="3853620" cy="301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Ốc hương và những lưu ý khi ăn - Vựa Hải Sản Giá Sỉ Tốt Nhấ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45" y="166850"/>
            <a:ext cx="3847844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Ăn tôm hùm làm sao để không bị dị ứng, đi ngoài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173017"/>
            <a:ext cx="4007534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A32803A4-2175-4A23-B6D1-ED8415DCD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5743" y="2748552"/>
            <a:ext cx="1981200" cy="50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Ốc</a:t>
            </a:r>
            <a:r>
              <a:rPr lang="en-US" altLang="en-US" sz="2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hương</a:t>
            </a:r>
            <a:endParaRPr lang="en-US" altLang="en-US" sz="2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A95AF70-D4D5-43A4-8863-6D2ECA035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546" y="6206963"/>
            <a:ext cx="1981200" cy="50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400" b="1" kern="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</a:t>
            </a:r>
            <a:r>
              <a:rPr lang="en-US" altLang="en-US" sz="24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400" b="1" kern="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thu</a:t>
            </a:r>
            <a:endParaRPr lang="en-US" altLang="en-US" sz="2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F4BFB54E-4F02-47CD-9EFF-B61D70686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0106" y="6161074"/>
            <a:ext cx="1981200" cy="50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400" b="1" kern="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Mực</a:t>
            </a:r>
            <a:endParaRPr lang="en-US" altLang="en-US" sz="2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4FCED7BB-9A09-47EA-BB0D-B62379808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0106" y="2727655"/>
            <a:ext cx="1981200" cy="50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400" b="1" kern="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Hàu</a:t>
            </a:r>
            <a:endParaRPr lang="en-US" altLang="en-US" sz="2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E8697B-278C-41A0-AD5C-D4D3A4404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2708" y="2775616"/>
            <a:ext cx="1981200" cy="50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Tôm</a:t>
            </a:r>
            <a:r>
              <a:rPr lang="en-US" altLang="en-US" sz="2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hùm</a:t>
            </a:r>
            <a:endParaRPr lang="en-US" altLang="en-US" sz="2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4E9E1924-7453-4CC2-980E-76061C943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7271" y="6161074"/>
            <a:ext cx="1981200" cy="50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</a:t>
            </a:r>
            <a:r>
              <a:rPr lang="en-US" altLang="en-US" sz="2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400" b="1" kern="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chim</a:t>
            </a:r>
            <a:endParaRPr lang="en-US" altLang="en-US" sz="2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AutoShape 15" descr="Z">
            <a:extLst>
              <a:ext uri="{FF2B5EF4-FFF2-40B4-BE49-F238E27FC236}">
                <a16:creationId xmlns:a16="http://schemas.microsoft.com/office/drawing/2014/main" id="{C1100297-2576-41CA-9724-09E7A4F582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0840" y="3599180"/>
            <a:ext cx="264160" cy="26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2400" ker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AutoShape 17" descr="Z">
            <a:extLst>
              <a:ext uri="{FF2B5EF4-FFF2-40B4-BE49-F238E27FC236}">
                <a16:creationId xmlns:a16="http://schemas.microsoft.com/office/drawing/2014/main" id="{4B7839B0-4275-40A7-A5C8-389654DD5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0840" y="3599180"/>
            <a:ext cx="264160" cy="26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2400" ker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AutoShape 21" descr="9k=">
            <a:extLst>
              <a:ext uri="{FF2B5EF4-FFF2-40B4-BE49-F238E27FC236}">
                <a16:creationId xmlns:a16="http://schemas.microsoft.com/office/drawing/2014/main" id="{74C6FD13-CE6F-452A-8F39-7A0EF43FE5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0840" y="3599180"/>
            <a:ext cx="264160" cy="26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2400" ker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AutoShape 23" descr="9k=">
            <a:extLst>
              <a:ext uri="{FF2B5EF4-FFF2-40B4-BE49-F238E27FC236}">
                <a16:creationId xmlns:a16="http://schemas.microsoft.com/office/drawing/2014/main" id="{5888FF55-EACC-4ADF-8CAC-1366F650FC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0840" y="3599180"/>
            <a:ext cx="264160" cy="26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2400" ker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0" name="AutoShape 25" descr="9k=">
            <a:extLst>
              <a:ext uri="{FF2B5EF4-FFF2-40B4-BE49-F238E27FC236}">
                <a16:creationId xmlns:a16="http://schemas.microsoft.com/office/drawing/2014/main" id="{B3CEE94D-A24F-4DFE-A813-35DB53F10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0840" y="3599180"/>
            <a:ext cx="264160" cy="26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2400" ker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1" name="AutoShape 27" descr="2Q==">
            <a:extLst>
              <a:ext uri="{FF2B5EF4-FFF2-40B4-BE49-F238E27FC236}">
                <a16:creationId xmlns:a16="http://schemas.microsoft.com/office/drawing/2014/main" id="{9F697436-CF05-4A43-8871-520221D068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0840" y="3599180"/>
            <a:ext cx="264160" cy="26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2400" ker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2" name="AutoShape 29" descr="2Q==">
            <a:extLst>
              <a:ext uri="{FF2B5EF4-FFF2-40B4-BE49-F238E27FC236}">
                <a16:creationId xmlns:a16="http://schemas.microsoft.com/office/drawing/2014/main" id="{9A3ED937-5980-4C4B-8A22-FA33FF155A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0840" y="3599180"/>
            <a:ext cx="264160" cy="26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2400" ker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8747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lan nghiep">
            <a:extLst>
              <a:ext uri="{FF2B5EF4-FFF2-40B4-BE49-F238E27FC236}">
                <a16:creationId xmlns:a16="http://schemas.microsoft.com/office/drawing/2014/main" id="{453DE7D0-B998-4FBF-BD83-899E3E69B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11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3">
            <a:extLst>
              <a:ext uri="{FF2B5EF4-FFF2-40B4-BE49-F238E27FC236}">
                <a16:creationId xmlns:a16="http://schemas.microsoft.com/office/drawing/2014/main" id="{2BF59585-83C1-4E17-9545-AD27E4E8B791}"/>
              </a:ext>
            </a:extLst>
          </p:cNvPr>
          <p:cNvSpPr>
            <a:spLocks/>
          </p:cNvSpPr>
          <p:nvPr/>
        </p:nvSpPr>
        <p:spPr bwMode="auto">
          <a:xfrm>
            <a:off x="1705642" y="2286000"/>
            <a:ext cx="1909887" cy="4159534"/>
          </a:xfrm>
          <a:custGeom>
            <a:avLst/>
            <a:gdLst>
              <a:gd name="T0" fmla="*/ 2147483646 w 1591"/>
              <a:gd name="T1" fmla="*/ 0 h 2798"/>
              <a:gd name="T2" fmla="*/ 2147483646 w 1591"/>
              <a:gd name="T3" fmla="*/ 2147483646 h 2798"/>
              <a:gd name="T4" fmla="*/ 2147483646 w 1591"/>
              <a:gd name="T5" fmla="*/ 2147483646 h 2798"/>
              <a:gd name="T6" fmla="*/ 2147483646 w 1591"/>
              <a:gd name="T7" fmla="*/ 2147483646 h 2798"/>
              <a:gd name="T8" fmla="*/ 2147483646 w 1591"/>
              <a:gd name="T9" fmla="*/ 2147483646 h 2798"/>
              <a:gd name="T10" fmla="*/ 2147483646 w 1591"/>
              <a:gd name="T11" fmla="*/ 2147483646 h 2798"/>
              <a:gd name="T12" fmla="*/ 2147483646 w 1591"/>
              <a:gd name="T13" fmla="*/ 2147483646 h 2798"/>
              <a:gd name="T14" fmla="*/ 2147483646 w 1591"/>
              <a:gd name="T15" fmla="*/ 2147483646 h 2798"/>
              <a:gd name="T16" fmla="*/ 2147483646 w 1591"/>
              <a:gd name="T17" fmla="*/ 2147483646 h 2798"/>
              <a:gd name="T18" fmla="*/ 2147483646 w 1591"/>
              <a:gd name="T19" fmla="*/ 2147483646 h 2798"/>
              <a:gd name="T20" fmla="*/ 2147483646 w 1591"/>
              <a:gd name="T21" fmla="*/ 2147483646 h 2798"/>
              <a:gd name="T22" fmla="*/ 2147483646 w 1591"/>
              <a:gd name="T23" fmla="*/ 2147483646 h 2798"/>
              <a:gd name="T24" fmla="*/ 2147483646 w 1591"/>
              <a:gd name="T25" fmla="*/ 2147483646 h 2798"/>
              <a:gd name="T26" fmla="*/ 2147483646 w 1591"/>
              <a:gd name="T27" fmla="*/ 2147483646 h 2798"/>
              <a:gd name="T28" fmla="*/ 2147483646 w 1591"/>
              <a:gd name="T29" fmla="*/ 2147483646 h 2798"/>
              <a:gd name="T30" fmla="*/ 2147483646 w 1591"/>
              <a:gd name="T31" fmla="*/ 2147483646 h 2798"/>
              <a:gd name="T32" fmla="*/ 2147483646 w 1591"/>
              <a:gd name="T33" fmla="*/ 2147483646 h 2798"/>
              <a:gd name="T34" fmla="*/ 2147483646 w 1591"/>
              <a:gd name="T35" fmla="*/ 2147483646 h 2798"/>
              <a:gd name="T36" fmla="*/ 2147483646 w 1591"/>
              <a:gd name="T37" fmla="*/ 2147483646 h 2798"/>
              <a:gd name="T38" fmla="*/ 2147483646 w 1591"/>
              <a:gd name="T39" fmla="*/ 2147483646 h 2798"/>
              <a:gd name="T40" fmla="*/ 2147483646 w 1591"/>
              <a:gd name="T41" fmla="*/ 2147483646 h 2798"/>
              <a:gd name="T42" fmla="*/ 2147483646 w 1591"/>
              <a:gd name="T43" fmla="*/ 2147483646 h 2798"/>
              <a:gd name="T44" fmla="*/ 2147483646 w 1591"/>
              <a:gd name="T45" fmla="*/ 2147483646 h 2798"/>
              <a:gd name="T46" fmla="*/ 2147483646 w 1591"/>
              <a:gd name="T47" fmla="*/ 2147483646 h 2798"/>
              <a:gd name="T48" fmla="*/ 2147483646 w 1591"/>
              <a:gd name="T49" fmla="*/ 2147483646 h 2798"/>
              <a:gd name="T50" fmla="*/ 2147483646 w 1591"/>
              <a:gd name="T51" fmla="*/ 2147483646 h 2798"/>
              <a:gd name="T52" fmla="*/ 2147483646 w 1591"/>
              <a:gd name="T53" fmla="*/ 2147483646 h 2798"/>
              <a:gd name="T54" fmla="*/ 2147483646 w 1591"/>
              <a:gd name="T55" fmla="*/ 2147483646 h 2798"/>
              <a:gd name="T56" fmla="*/ 2147483646 w 1591"/>
              <a:gd name="T57" fmla="*/ 2147483646 h 2798"/>
              <a:gd name="T58" fmla="*/ 2147483646 w 1591"/>
              <a:gd name="T59" fmla="*/ 2147483646 h 2798"/>
              <a:gd name="T60" fmla="*/ 2147483646 w 1591"/>
              <a:gd name="T61" fmla="*/ 2147483646 h 2798"/>
              <a:gd name="T62" fmla="*/ 2147483646 w 1591"/>
              <a:gd name="T63" fmla="*/ 2147483646 h 2798"/>
              <a:gd name="T64" fmla="*/ 2147483646 w 1591"/>
              <a:gd name="T65" fmla="*/ 2147483646 h 2798"/>
              <a:gd name="T66" fmla="*/ 2147483646 w 1591"/>
              <a:gd name="T67" fmla="*/ 2147483646 h 2798"/>
              <a:gd name="T68" fmla="*/ 2147483646 w 1591"/>
              <a:gd name="T69" fmla="*/ 2147483646 h 2798"/>
              <a:gd name="T70" fmla="*/ 2147483646 w 1591"/>
              <a:gd name="T71" fmla="*/ 2147483646 h 2798"/>
              <a:gd name="T72" fmla="*/ 2147483646 w 1591"/>
              <a:gd name="T73" fmla="*/ 2147483646 h 2798"/>
              <a:gd name="T74" fmla="*/ 2147483646 w 1591"/>
              <a:gd name="T75" fmla="*/ 2147483646 h 2798"/>
              <a:gd name="T76" fmla="*/ 2147483646 w 1591"/>
              <a:gd name="T77" fmla="*/ 2147483646 h 2798"/>
              <a:gd name="T78" fmla="*/ 2147483646 w 1591"/>
              <a:gd name="T79" fmla="*/ 2147483646 h 2798"/>
              <a:gd name="T80" fmla="*/ 2147483646 w 1591"/>
              <a:gd name="T81" fmla="*/ 2147483646 h 2798"/>
              <a:gd name="T82" fmla="*/ 2147483646 w 1591"/>
              <a:gd name="T83" fmla="*/ 2147483646 h 2798"/>
              <a:gd name="T84" fmla="*/ 2147483646 w 1591"/>
              <a:gd name="T85" fmla="*/ 2147483646 h 2798"/>
              <a:gd name="T86" fmla="*/ 2147483646 w 1591"/>
              <a:gd name="T87" fmla="*/ 2147483646 h 2798"/>
              <a:gd name="T88" fmla="*/ 2147483646 w 1591"/>
              <a:gd name="T89" fmla="*/ 2147483646 h 2798"/>
              <a:gd name="T90" fmla="*/ 2147483646 w 1591"/>
              <a:gd name="T91" fmla="*/ 2147483646 h 27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591"/>
              <a:gd name="T139" fmla="*/ 0 h 2798"/>
              <a:gd name="T140" fmla="*/ 1591 w 1591"/>
              <a:gd name="T141" fmla="*/ 2798 h 279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591" h="2798">
                <a:moveTo>
                  <a:pt x="557" y="0"/>
                </a:moveTo>
                <a:cubicBezTo>
                  <a:pt x="544" y="40"/>
                  <a:pt x="557" y="54"/>
                  <a:pt x="576" y="91"/>
                </a:cubicBezTo>
                <a:cubicBezTo>
                  <a:pt x="589" y="143"/>
                  <a:pt x="615" y="184"/>
                  <a:pt x="667" y="201"/>
                </a:cubicBezTo>
                <a:cubicBezTo>
                  <a:pt x="688" y="233"/>
                  <a:pt x="713" y="265"/>
                  <a:pt x="740" y="293"/>
                </a:cubicBezTo>
                <a:cubicBezTo>
                  <a:pt x="757" y="345"/>
                  <a:pt x="867" y="447"/>
                  <a:pt x="923" y="466"/>
                </a:cubicBezTo>
                <a:cubicBezTo>
                  <a:pt x="940" y="520"/>
                  <a:pt x="918" y="471"/>
                  <a:pt x="960" y="512"/>
                </a:cubicBezTo>
                <a:cubicBezTo>
                  <a:pt x="974" y="526"/>
                  <a:pt x="983" y="544"/>
                  <a:pt x="996" y="558"/>
                </a:cubicBezTo>
                <a:cubicBezTo>
                  <a:pt x="1012" y="606"/>
                  <a:pt x="1053" y="625"/>
                  <a:pt x="1088" y="658"/>
                </a:cubicBezTo>
                <a:cubicBezTo>
                  <a:pt x="1110" y="727"/>
                  <a:pt x="1078" y="646"/>
                  <a:pt x="1124" y="704"/>
                </a:cubicBezTo>
                <a:cubicBezTo>
                  <a:pt x="1130" y="711"/>
                  <a:pt x="1128" y="723"/>
                  <a:pt x="1133" y="731"/>
                </a:cubicBezTo>
                <a:cubicBezTo>
                  <a:pt x="1138" y="739"/>
                  <a:pt x="1147" y="743"/>
                  <a:pt x="1152" y="750"/>
                </a:cubicBezTo>
                <a:cubicBezTo>
                  <a:pt x="1200" y="814"/>
                  <a:pt x="1235" y="887"/>
                  <a:pt x="1316" y="914"/>
                </a:cubicBezTo>
                <a:cubicBezTo>
                  <a:pt x="1345" y="944"/>
                  <a:pt x="1329" y="955"/>
                  <a:pt x="1371" y="969"/>
                </a:cubicBezTo>
                <a:cubicBezTo>
                  <a:pt x="1392" y="1001"/>
                  <a:pt x="1417" y="1033"/>
                  <a:pt x="1444" y="1061"/>
                </a:cubicBezTo>
                <a:cubicBezTo>
                  <a:pt x="1460" y="1109"/>
                  <a:pt x="1501" y="1128"/>
                  <a:pt x="1536" y="1161"/>
                </a:cubicBezTo>
                <a:cubicBezTo>
                  <a:pt x="1591" y="1328"/>
                  <a:pt x="1569" y="1241"/>
                  <a:pt x="1545" y="1591"/>
                </a:cubicBezTo>
                <a:cubicBezTo>
                  <a:pt x="1543" y="1624"/>
                  <a:pt x="1516" y="1650"/>
                  <a:pt x="1508" y="1682"/>
                </a:cubicBezTo>
                <a:cubicBezTo>
                  <a:pt x="1492" y="1749"/>
                  <a:pt x="1482" y="1816"/>
                  <a:pt x="1444" y="1874"/>
                </a:cubicBezTo>
                <a:cubicBezTo>
                  <a:pt x="1425" y="1934"/>
                  <a:pt x="1431" y="2012"/>
                  <a:pt x="1398" y="2066"/>
                </a:cubicBezTo>
                <a:cubicBezTo>
                  <a:pt x="1378" y="2099"/>
                  <a:pt x="1349" y="2128"/>
                  <a:pt x="1325" y="2158"/>
                </a:cubicBezTo>
                <a:cubicBezTo>
                  <a:pt x="1318" y="2166"/>
                  <a:pt x="1315" y="2178"/>
                  <a:pt x="1307" y="2185"/>
                </a:cubicBezTo>
                <a:cubicBezTo>
                  <a:pt x="1268" y="2217"/>
                  <a:pt x="1219" y="2218"/>
                  <a:pt x="1179" y="2240"/>
                </a:cubicBezTo>
                <a:cubicBezTo>
                  <a:pt x="1145" y="2259"/>
                  <a:pt x="1052" y="2322"/>
                  <a:pt x="1024" y="2350"/>
                </a:cubicBezTo>
                <a:cubicBezTo>
                  <a:pt x="999" y="2375"/>
                  <a:pt x="964" y="2403"/>
                  <a:pt x="941" y="2432"/>
                </a:cubicBezTo>
                <a:cubicBezTo>
                  <a:pt x="931" y="2445"/>
                  <a:pt x="920" y="2469"/>
                  <a:pt x="905" y="2478"/>
                </a:cubicBezTo>
                <a:cubicBezTo>
                  <a:pt x="897" y="2483"/>
                  <a:pt x="886" y="2484"/>
                  <a:pt x="877" y="2487"/>
                </a:cubicBezTo>
                <a:cubicBezTo>
                  <a:pt x="865" y="2523"/>
                  <a:pt x="858" y="2530"/>
                  <a:pt x="822" y="2542"/>
                </a:cubicBezTo>
                <a:cubicBezTo>
                  <a:pt x="803" y="2555"/>
                  <a:pt x="788" y="2576"/>
                  <a:pt x="768" y="2587"/>
                </a:cubicBezTo>
                <a:cubicBezTo>
                  <a:pt x="751" y="2596"/>
                  <a:pt x="731" y="2600"/>
                  <a:pt x="713" y="2606"/>
                </a:cubicBezTo>
                <a:cubicBezTo>
                  <a:pt x="704" y="2609"/>
                  <a:pt x="685" y="2615"/>
                  <a:pt x="685" y="2615"/>
                </a:cubicBezTo>
                <a:cubicBezTo>
                  <a:pt x="676" y="2621"/>
                  <a:pt x="668" y="2629"/>
                  <a:pt x="658" y="2633"/>
                </a:cubicBezTo>
                <a:cubicBezTo>
                  <a:pt x="646" y="2638"/>
                  <a:pt x="632" y="2636"/>
                  <a:pt x="621" y="2642"/>
                </a:cubicBezTo>
                <a:cubicBezTo>
                  <a:pt x="613" y="2646"/>
                  <a:pt x="610" y="2656"/>
                  <a:pt x="603" y="2661"/>
                </a:cubicBezTo>
                <a:cubicBezTo>
                  <a:pt x="595" y="2666"/>
                  <a:pt x="585" y="2667"/>
                  <a:pt x="576" y="2670"/>
                </a:cubicBezTo>
                <a:cubicBezTo>
                  <a:pt x="570" y="2676"/>
                  <a:pt x="565" y="2684"/>
                  <a:pt x="557" y="2688"/>
                </a:cubicBezTo>
                <a:cubicBezTo>
                  <a:pt x="549" y="2693"/>
                  <a:pt x="537" y="2691"/>
                  <a:pt x="530" y="2697"/>
                </a:cubicBezTo>
                <a:cubicBezTo>
                  <a:pt x="521" y="2704"/>
                  <a:pt x="521" y="2719"/>
                  <a:pt x="512" y="2725"/>
                </a:cubicBezTo>
                <a:cubicBezTo>
                  <a:pt x="498" y="2734"/>
                  <a:pt x="406" y="2755"/>
                  <a:pt x="384" y="2761"/>
                </a:cubicBezTo>
                <a:cubicBezTo>
                  <a:pt x="290" y="2787"/>
                  <a:pt x="417" y="2746"/>
                  <a:pt x="292" y="2789"/>
                </a:cubicBezTo>
                <a:cubicBezTo>
                  <a:pt x="283" y="2792"/>
                  <a:pt x="265" y="2798"/>
                  <a:pt x="265" y="2798"/>
                </a:cubicBezTo>
                <a:cubicBezTo>
                  <a:pt x="175" y="2787"/>
                  <a:pt x="204" y="2783"/>
                  <a:pt x="137" y="2761"/>
                </a:cubicBezTo>
                <a:cubicBezTo>
                  <a:pt x="109" y="2735"/>
                  <a:pt x="111" y="2719"/>
                  <a:pt x="73" y="2706"/>
                </a:cubicBezTo>
                <a:cubicBezTo>
                  <a:pt x="52" y="2686"/>
                  <a:pt x="38" y="2663"/>
                  <a:pt x="18" y="2642"/>
                </a:cubicBezTo>
                <a:cubicBezTo>
                  <a:pt x="12" y="2624"/>
                  <a:pt x="0" y="2605"/>
                  <a:pt x="18" y="2587"/>
                </a:cubicBezTo>
                <a:cubicBezTo>
                  <a:pt x="33" y="2572"/>
                  <a:pt x="73" y="2551"/>
                  <a:pt x="73" y="2551"/>
                </a:cubicBezTo>
                <a:cubicBezTo>
                  <a:pt x="83" y="2432"/>
                  <a:pt x="82" y="2478"/>
                  <a:pt x="82" y="2414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D816724-6BA5-4A63-96B7-E3E2B94C4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5692" y="1723292"/>
            <a:ext cx="6389077" cy="3094892"/>
          </a:xfrm>
          <a:prstGeom prst="roundRect">
            <a:avLst>
              <a:gd name="adj" fmla="val 14402"/>
            </a:avLst>
          </a:prstGeom>
          <a:solidFill>
            <a:srgbClr val="0070C0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đánh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hải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nước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ta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diễn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như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thế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nơi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khai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thác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hải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9726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45566" y="1793931"/>
            <a:ext cx="9490400" cy="1065611"/>
            <a:chOff x="1845566" y="1793931"/>
            <a:chExt cx="9490400" cy="1065611"/>
          </a:xfrm>
        </p:grpSpPr>
        <p:sp>
          <p:nvSpPr>
            <p:cNvPr id="111" name="Google Shape;577;p33">
              <a:extLst>
                <a:ext uri="{FF2B5EF4-FFF2-40B4-BE49-F238E27FC236}">
                  <a16:creationId xmlns:a16="http://schemas.microsoft.com/office/drawing/2014/main" id="{6B31FB3A-4518-4EB0-9A40-03F7D55ABE11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793931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/>
              </a:r>
              <a:b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remitage" panose="02040603050506020204" pitchFamily="18" charset="0"/>
                </a:rPr>
                <a:t>KHỞI ĐỘNG</a:t>
              </a:r>
              <a:endParaRPr lang="vi-VN" sz="9600" b="0" kern="0" dirty="0">
                <a:ln w="76200">
                  <a:solidFill>
                    <a:schemeClr val="bg1">
                      <a:lumMod val="10000"/>
                    </a:schemeClr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5" name="Google Shape;577;p33">
              <a:extLst>
                <a:ext uri="{FF2B5EF4-FFF2-40B4-BE49-F238E27FC236}">
                  <a16:creationId xmlns:a16="http://schemas.microsoft.com/office/drawing/2014/main" id="{6B31FB3A-4518-4EB0-9A40-03F7D55ABE11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858155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r>
                <a:rPr lang="vi-VN" sz="9600" b="0" kern="0" dirty="0">
                  <a:ln w="28575">
                    <a:noFill/>
                    <a:prstDash val="lgDash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/>
              </a:r>
              <a:br>
                <a:rPr lang="vi-VN" sz="9600" b="0" kern="0" dirty="0">
                  <a:ln w="28575">
                    <a:noFill/>
                    <a:prstDash val="lgDash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28575">
                    <a:noFill/>
                    <a:prstDash val="lgDash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remitage" panose="02040603050506020204" pitchFamily="18" charset="0"/>
                </a:rPr>
                <a:t>KHỞI ĐỘNG</a:t>
              </a:r>
              <a:endParaRPr lang="vi-VN" sz="9600" b="0" kern="0" dirty="0">
                <a:ln w="28575">
                  <a:noFill/>
                  <a:prstDash val="lgDash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6E8186D7-47B2-447B-981F-76142883DAFD}"/>
              </a:ext>
            </a:extLst>
          </p:cNvPr>
          <p:cNvSpPr/>
          <p:nvPr/>
        </p:nvSpPr>
        <p:spPr>
          <a:xfrm>
            <a:off x="3159096" y="2859542"/>
            <a:ext cx="6591379" cy="2564710"/>
          </a:xfrm>
          <a:custGeom>
            <a:avLst/>
            <a:gdLst>
              <a:gd name="connsiteX0" fmla="*/ 0 w 7683796"/>
              <a:gd name="connsiteY0" fmla="*/ 2041451 h 4082901"/>
              <a:gd name="connsiteX1" fmla="*/ 3841898 w 7683796"/>
              <a:gd name="connsiteY1" fmla="*/ 0 h 4082901"/>
              <a:gd name="connsiteX2" fmla="*/ 7683796 w 7683796"/>
              <a:gd name="connsiteY2" fmla="*/ 2041451 h 4082901"/>
              <a:gd name="connsiteX3" fmla="*/ 3841898 w 7683796"/>
              <a:gd name="connsiteY3" fmla="*/ 4082902 h 4082901"/>
              <a:gd name="connsiteX4" fmla="*/ 0 w 7683796"/>
              <a:gd name="connsiteY4" fmla="*/ 2041451 h 4082901"/>
              <a:gd name="connsiteX0" fmla="*/ 3705 w 7687501"/>
              <a:gd name="connsiteY0" fmla="*/ 2041451 h 3178229"/>
              <a:gd name="connsiteX1" fmla="*/ 3845603 w 7687501"/>
              <a:gd name="connsiteY1" fmla="*/ 0 h 3178229"/>
              <a:gd name="connsiteX2" fmla="*/ 7687501 w 7687501"/>
              <a:gd name="connsiteY2" fmla="*/ 2041451 h 3178229"/>
              <a:gd name="connsiteX3" fmla="*/ 3349492 w 7687501"/>
              <a:gd name="connsiteY3" fmla="*/ 3178229 h 3178229"/>
              <a:gd name="connsiteX4" fmla="*/ 3705 w 7687501"/>
              <a:gd name="connsiteY4" fmla="*/ 2041451 h 3178229"/>
              <a:gd name="connsiteX0" fmla="*/ 797528 w 8481324"/>
              <a:gd name="connsiteY0" fmla="*/ 2119272 h 3256050"/>
              <a:gd name="connsiteX1" fmla="*/ 1205563 w 8481324"/>
              <a:gd name="connsiteY1" fmla="*/ 0 h 3256050"/>
              <a:gd name="connsiteX2" fmla="*/ 8481324 w 8481324"/>
              <a:gd name="connsiteY2" fmla="*/ 2119272 h 3256050"/>
              <a:gd name="connsiteX3" fmla="*/ 4143315 w 8481324"/>
              <a:gd name="connsiteY3" fmla="*/ 3256050 h 3256050"/>
              <a:gd name="connsiteX4" fmla="*/ 797528 w 8481324"/>
              <a:gd name="connsiteY4" fmla="*/ 2119272 h 3256050"/>
              <a:gd name="connsiteX0" fmla="*/ 467127 w 8267655"/>
              <a:gd name="connsiteY0" fmla="*/ 2280446 h 3456421"/>
              <a:gd name="connsiteX1" fmla="*/ 875162 w 8267655"/>
              <a:gd name="connsiteY1" fmla="*/ 161174 h 3456421"/>
              <a:gd name="connsiteX2" fmla="*/ 8267655 w 8267655"/>
              <a:gd name="connsiteY2" fmla="*/ 908846 h 3456421"/>
              <a:gd name="connsiteX3" fmla="*/ 3812914 w 8267655"/>
              <a:gd name="connsiteY3" fmla="*/ 3417224 h 3456421"/>
              <a:gd name="connsiteX4" fmla="*/ 467127 w 8267655"/>
              <a:gd name="connsiteY4" fmla="*/ 2280446 h 3456421"/>
              <a:gd name="connsiteX0" fmla="*/ 520441 w 8320969"/>
              <a:gd name="connsiteY0" fmla="*/ 2280446 h 2732550"/>
              <a:gd name="connsiteX1" fmla="*/ 928476 w 8320969"/>
              <a:gd name="connsiteY1" fmla="*/ 161174 h 2732550"/>
              <a:gd name="connsiteX2" fmla="*/ 8320969 w 8320969"/>
              <a:gd name="connsiteY2" fmla="*/ 908846 h 2732550"/>
              <a:gd name="connsiteX3" fmla="*/ 4702807 w 8320969"/>
              <a:gd name="connsiteY3" fmla="*/ 2629283 h 2732550"/>
              <a:gd name="connsiteX4" fmla="*/ 520441 w 8320969"/>
              <a:gd name="connsiteY4" fmla="*/ 2280446 h 2732550"/>
              <a:gd name="connsiteX0" fmla="*/ 635553 w 8436081"/>
              <a:gd name="connsiteY0" fmla="*/ 2280446 h 2564710"/>
              <a:gd name="connsiteX1" fmla="*/ 1043588 w 8436081"/>
              <a:gd name="connsiteY1" fmla="*/ 161174 h 2564710"/>
              <a:gd name="connsiteX2" fmla="*/ 8436081 w 8436081"/>
              <a:gd name="connsiteY2" fmla="*/ 908846 h 2564710"/>
              <a:gd name="connsiteX3" fmla="*/ 6548482 w 8436081"/>
              <a:gd name="connsiteY3" fmla="*/ 2395819 h 2564710"/>
              <a:gd name="connsiteX4" fmla="*/ 635553 w 8436081"/>
              <a:gd name="connsiteY4" fmla="*/ 2280446 h 256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081" h="2564710">
                <a:moveTo>
                  <a:pt x="635553" y="2280446"/>
                </a:moveTo>
                <a:cubicBezTo>
                  <a:pt x="-281929" y="1908005"/>
                  <a:pt x="-256500" y="389774"/>
                  <a:pt x="1043588" y="161174"/>
                </a:cubicBezTo>
                <a:cubicBezTo>
                  <a:pt x="2343676" y="-67426"/>
                  <a:pt x="8436081" y="-218616"/>
                  <a:pt x="8436081" y="908846"/>
                </a:cubicBezTo>
                <a:cubicBezTo>
                  <a:pt x="8436081" y="2036308"/>
                  <a:pt x="7848570" y="2167219"/>
                  <a:pt x="6548482" y="2395819"/>
                </a:cubicBezTo>
                <a:cubicBezTo>
                  <a:pt x="5248394" y="2624419"/>
                  <a:pt x="1553035" y="2652887"/>
                  <a:pt x="635553" y="228044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571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333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sym typeface="Arial"/>
              </a:rPr>
              <a:t>Nêu vai trò của biển </a:t>
            </a:r>
            <a:endParaRPr lang="en-US" sz="5333" b="1" kern="0" dirty="0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vi-VN" sz="5333" b="1" kern="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sym typeface="Arial"/>
              </a:rPr>
              <a:t>và </a:t>
            </a:r>
            <a:r>
              <a:rPr lang="vi-VN" sz="5333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sym typeface="Arial"/>
              </a:rPr>
              <a:t>đảo của nước ta</a:t>
            </a:r>
            <a:r>
              <a:rPr lang="vi-VN" sz="5333" b="1" kern="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sym typeface="Arial"/>
              </a:rPr>
              <a:t>?</a:t>
            </a:r>
            <a:endParaRPr lang="en-US" sz="5333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40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018710" y="-162049"/>
            <a:ext cx="8206573" cy="7210659"/>
          </a:xfrm>
          <a:prstGeom prst="ellipse">
            <a:avLst/>
          </a:prstGeom>
          <a:blipFill>
            <a:blip r:embed="rId2"/>
            <a:srcRect/>
            <a:stretch>
              <a:fillRect t="2225" r="-6460"/>
            </a:stretch>
          </a:blip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-191595" y="100967"/>
            <a:ext cx="89385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36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-2- </a:t>
            </a:r>
            <a:r>
              <a:rPr lang="en-US" altLang="en-US" sz="3600" b="1" kern="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ĐÁNH BẮT VÀ NUÔI TRỒNG </a:t>
            </a:r>
            <a:r>
              <a:rPr lang="en-US" altLang="en-US" sz="3600" b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HẢI SẢN</a:t>
            </a:r>
            <a:endParaRPr lang="en-US" altLang="en-US" sz="4400" b="1" kern="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9E5A7FCE-9EE4-49A3-A2E9-38AD31C98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1" y="1010313"/>
            <a:ext cx="6514617" cy="3639229"/>
          </a:xfrm>
          <a:prstGeom prst="roundRect">
            <a:avLst>
              <a:gd name="adj" fmla="val 9214"/>
            </a:avLst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đánh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hải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diễn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khắp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Nam.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nơi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đánh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hải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tỉnh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ven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Quãng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Ngãi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đến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Kiên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Giang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3B9A0857-CE39-497F-8CA2-BEFE230DE1B1}"/>
              </a:ext>
            </a:extLst>
          </p:cNvPr>
          <p:cNvSpPr/>
          <p:nvPr/>
        </p:nvSpPr>
        <p:spPr>
          <a:xfrm>
            <a:off x="152401" y="996842"/>
            <a:ext cx="7936522" cy="3652700"/>
          </a:xfrm>
          <a:prstGeom prst="homePlate">
            <a:avLst>
              <a:gd name="adj" fmla="val 40879"/>
            </a:avLst>
          </a:prstGeom>
          <a:solidFill>
            <a:schemeClr val="accent1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Ngoài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việc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bắt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endParaRPr lang="en-US" altLang="en-US" sz="4800" b="1" kern="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en-US" sz="48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hải</a:t>
            </a:r>
            <a:r>
              <a:rPr lang="en-US" altLang="en-US" sz="4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sản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dân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còn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thêm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nhiều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hải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sản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  <a:endParaRPr lang="en-US" sz="4800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60F8759C-4800-4477-B722-1696484F6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1" y="4912556"/>
            <a:ext cx="7139353" cy="172302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Ngoài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việc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đánh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hải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nhân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dân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còn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nuôi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trồng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bổ</a:t>
            </a:r>
            <a:r>
              <a:rPr lang="en-US" altLang="en-US" sz="3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sung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nguồn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hải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trên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456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68EAE3-1CD9-4B79-A4F0-7A5B196E20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2454" y="461254"/>
            <a:ext cx="7391400" cy="736600"/>
          </a:xfr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733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TRÌNH KHAI THÁC CÁ BIỂN</a:t>
            </a:r>
            <a:endParaRPr lang="en-US" altLang="en-US" sz="3733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B4B355E7-46CA-469F-9923-1F58D3F47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54" y="1564769"/>
            <a:ext cx="2336800" cy="1723272"/>
          </a:xfrm>
          <a:prstGeom prst="flowChartProcess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  <a:miter lim="800000"/>
            <a:headEnd/>
            <a:tailEnd/>
          </a:ln>
          <a:effectLst>
            <a:softEdge rad="63500"/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Khai</a:t>
            </a:r>
            <a:r>
              <a:rPr lang="en-US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thác</a:t>
            </a: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</a:t>
            </a: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</a:t>
            </a:r>
            <a:endParaRPr lang="en-US" altLang="en-US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A622BF-FC9C-487F-9CCD-62A43119B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3154" y="1564770"/>
            <a:ext cx="2844800" cy="17826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  <a:miter lim="800000"/>
            <a:headEnd/>
            <a:tailEnd/>
          </a:ln>
          <a:effectLst>
            <a:softEdge rad="63500"/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Chế</a:t>
            </a: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biến</a:t>
            </a: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</a:t>
            </a: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đông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lạnh</a:t>
            </a:r>
            <a:endParaRPr lang="en-US" altLang="en-US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AC8CF1-FF71-4070-B6A0-42EE01219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3554" y="1564770"/>
            <a:ext cx="2946400" cy="17826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  <a:miter lim="800000"/>
            <a:headEnd/>
            <a:tailEnd/>
          </a:ln>
          <a:effectLst>
            <a:softEdge rad="63500"/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Đóng gói </a:t>
            </a:r>
            <a:endParaRPr lang="en-US" altLang="en-US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 phẩm</a:t>
            </a:r>
            <a:endParaRPr lang="en-US" altLang="en-US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4902665-E507-4DCB-B7BE-8C18DB85A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8154" y="4450979"/>
            <a:ext cx="4673600" cy="112904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  <a:miter lim="800000"/>
            <a:headEnd/>
            <a:tailEnd/>
          </a:ln>
          <a:effectLst>
            <a:softEdge rad="63500"/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Chuyên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chế</a:t>
            </a: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phẩm</a:t>
            </a:r>
            <a:endParaRPr lang="en-US" altLang="en-US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9A0B35F-0D6D-4E58-A2C3-E0EFA799C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954" y="4450980"/>
            <a:ext cx="3860800" cy="106961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  <a:miter lim="800000"/>
            <a:headEnd/>
            <a:tailEnd/>
          </a:ln>
          <a:effectLst>
            <a:softEdge rad="63500"/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Xuất</a:t>
            </a: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khẩu</a:t>
            </a:r>
            <a:endParaRPr lang="en-US" altLang="en-US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D0B349CA-F587-4471-8EC2-EBC82D939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154" y="2452978"/>
            <a:ext cx="1320800" cy="297116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1867" kern="0">
              <a:solidFill>
                <a:srgbClr val="355C2E"/>
              </a:solidFill>
              <a:cs typeface="Arial"/>
              <a:sym typeface="Arial"/>
            </a:endParaRP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123466D2-2F37-4A87-8F72-E17745A0E1C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31154" y="4807517"/>
            <a:ext cx="1117600" cy="415963"/>
          </a:xfrm>
          <a:prstGeom prst="rightArrow">
            <a:avLst>
              <a:gd name="adj1" fmla="val 50000"/>
              <a:gd name="adj2" fmla="val 39286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1867" kern="0">
              <a:solidFill>
                <a:srgbClr val="355C2E"/>
              </a:solidFill>
              <a:cs typeface="Arial"/>
              <a:sym typeface="Arial"/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3152D4A6-C0AE-4A2F-B82D-DEA654BFB0D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169638" y="3645221"/>
            <a:ext cx="594232" cy="5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1867" kern="0">
              <a:solidFill>
                <a:srgbClr val="355C2E"/>
              </a:solidFill>
              <a:cs typeface="Arial"/>
              <a:sym typeface="Arial"/>
            </a:endParaRP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4CB43964-857A-4199-AB2B-EAECBDC1D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0354" y="2452977"/>
            <a:ext cx="1320800" cy="297116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1867" kern="0" dirty="0">
              <a:solidFill>
                <a:srgbClr val="355C2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628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22EC0B84-A1A5-4BFD-BCAD-06190D494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2856" y="4640414"/>
            <a:ext cx="3992684" cy="1420416"/>
          </a:xfrm>
          <a:prstGeom prst="roundRect">
            <a:avLst>
              <a:gd name="adj" fmla="val 4968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2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Đánh</a:t>
            </a:r>
            <a:r>
              <a:rPr lang="en-US" altLang="en-US" sz="42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2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lang="en-US" altLang="en-US" sz="42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2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</a:t>
            </a:r>
            <a:r>
              <a:rPr lang="en-US" altLang="en-US" sz="42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2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</a:t>
            </a:r>
            <a:endParaRPr lang="en-US" altLang="en-US" sz="4267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-633045" y="-410308"/>
            <a:ext cx="6588368" cy="7584831"/>
          </a:xfrm>
          <a:prstGeom prst="roundRect">
            <a:avLst/>
          </a:prstGeom>
          <a:blipFill>
            <a:blip r:embed="rId2"/>
            <a:stretch>
              <a:fillRect t="2225" r="-6460"/>
            </a:stretch>
          </a:blipFill>
          <a:ln w="28575">
            <a:solidFill>
              <a:schemeClr val="accent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huyến khích ngư dân bám biển sau lệnh ngừng đánh bắt của Trung Quốc | Xã  hội | Vietnam+ (VietnamPlu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76" y="313909"/>
            <a:ext cx="5670794" cy="3629308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698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3-11-tom">
            <a:extLst>
              <a:ext uri="{FF2B5EF4-FFF2-40B4-BE49-F238E27FC236}">
                <a16:creationId xmlns:a16="http://schemas.microsoft.com/office/drawing/2014/main" id="{329C51D9-D4FC-4A40-9FAD-E45D36AC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7" y="178677"/>
            <a:ext cx="5065986" cy="3184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đóng gói">
            <a:extLst>
              <a:ext uri="{FF2B5EF4-FFF2-40B4-BE49-F238E27FC236}">
                <a16:creationId xmlns:a16="http://schemas.microsoft.com/office/drawing/2014/main" id="{D9FD69B9-8158-4896-8739-36C7DFB3A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7" y="3587112"/>
            <a:ext cx="5644055" cy="3210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591032" y="-966951"/>
            <a:ext cx="8177520" cy="6095999"/>
          </a:xfrm>
          <a:prstGeom prst="ellipse">
            <a:avLst/>
          </a:prstGeom>
          <a:blipFill>
            <a:blip r:embed="rId4"/>
            <a:stretch>
              <a:fillRect t="2225" r="-6460"/>
            </a:stretch>
          </a:blip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01A0FA-0EB2-46B0-8DF2-9566895EF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8988" y="5304060"/>
            <a:ext cx="4464255" cy="1318192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733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Chế</a:t>
            </a:r>
            <a:r>
              <a:rPr lang="en-US" altLang="en-US" sz="3733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biến</a:t>
            </a:r>
            <a:r>
              <a:rPr lang="en-US" altLang="en-US" sz="3733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733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phẩm</a:t>
            </a:r>
            <a:r>
              <a:rPr lang="en-US" altLang="en-US" sz="3733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733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đông</a:t>
            </a:r>
            <a:r>
              <a:rPr lang="en-US" altLang="en-US" sz="3733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lạnh</a:t>
            </a:r>
            <a:endParaRPr lang="en-US" altLang="en-US" sz="3733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885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Đgói">
            <a:extLst>
              <a:ext uri="{FF2B5EF4-FFF2-40B4-BE49-F238E27FC236}">
                <a16:creationId xmlns:a16="http://schemas.microsoft.com/office/drawing/2014/main" id="{6B988C76-2091-4A27-95EC-A9D6D778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4773" cy="6858000"/>
          </a:xfrm>
          <a:prstGeom prst="rect">
            <a:avLst/>
          </a:prstGeom>
          <a:ln w="571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đóng gói">
            <a:extLst>
              <a:ext uri="{FF2B5EF4-FFF2-40B4-BE49-F238E27FC236}">
                <a16:creationId xmlns:a16="http://schemas.microsoft.com/office/drawing/2014/main" id="{33116AB6-14B9-433D-A23D-1BA4F1851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766" y="155637"/>
            <a:ext cx="5006365" cy="3273363"/>
          </a:xfrm>
          <a:prstGeom prst="rect">
            <a:avLst/>
          </a:prstGeom>
          <a:ln w="571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ói">
            <a:extLst>
              <a:ext uri="{FF2B5EF4-FFF2-40B4-BE49-F238E27FC236}">
                <a16:creationId xmlns:a16="http://schemas.microsoft.com/office/drawing/2014/main" id="{732FAE9A-F7EA-4243-A4B1-2FC29FEB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824" y="3175588"/>
            <a:ext cx="4736438" cy="3225211"/>
          </a:xfrm>
          <a:prstGeom prst="rect">
            <a:avLst/>
          </a:prstGeom>
          <a:ln w="571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AE58921C-EA11-419B-B8F5-3DD0D0E5A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766" y="5595883"/>
            <a:ext cx="3009399" cy="126211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733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Đóng</a:t>
            </a:r>
            <a:r>
              <a:rPr lang="en-US" altLang="en-US" sz="3733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gói</a:t>
            </a:r>
            <a:r>
              <a:rPr lang="en-US" altLang="en-US" sz="3733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733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733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phẩm</a:t>
            </a:r>
            <a:endParaRPr lang="en-US" altLang="en-US" sz="3733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638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ạn chuyển">
            <a:extLst>
              <a:ext uri="{FF2B5EF4-FFF2-40B4-BE49-F238E27FC236}">
                <a16:creationId xmlns:a16="http://schemas.microsoft.com/office/drawing/2014/main" id="{B6DCA937-F065-4CD8-A21A-817692FBD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6096000" cy="4871545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38D88DF-9357-4D92-8F34-CA99406AD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605" y="322610"/>
            <a:ext cx="4889500" cy="82973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Chuyên</a:t>
            </a:r>
            <a:r>
              <a:rPr lang="en-US" altLang="en-US" sz="3733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chở</a:t>
            </a:r>
            <a:r>
              <a:rPr lang="en-US" altLang="en-US" sz="3733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733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phẩm</a:t>
            </a:r>
            <a:endParaRPr lang="en-US" altLang="en-US" sz="3733" kern="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" name="Picture 6" descr="xuat khâu">
            <a:extLst>
              <a:ext uri="{FF2B5EF4-FFF2-40B4-BE49-F238E27FC236}">
                <a16:creationId xmlns:a16="http://schemas.microsoft.com/office/drawing/2014/main" id="{59036C39-25F2-448B-ACDA-9E000F4E9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28800"/>
            <a:ext cx="5998724" cy="502920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A29C5B64-E614-4E7C-BCF9-5371F36E6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5002" y="5202620"/>
            <a:ext cx="5319329" cy="13243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Đưa</a:t>
            </a:r>
            <a:r>
              <a:rPr lang="en-US" altLang="en-US" sz="3733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733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phẩm</a:t>
            </a:r>
            <a:r>
              <a:rPr lang="en-US" altLang="en-US" sz="3733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lên</a:t>
            </a:r>
            <a:r>
              <a:rPr lang="en-US" altLang="en-US" sz="3733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tàu</a:t>
            </a:r>
            <a:r>
              <a:rPr lang="en-US" altLang="en-US" sz="3733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endParaRPr lang="en-US" altLang="en-US" sz="3733" kern="0" dirty="0" smtClean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733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xuất</a:t>
            </a:r>
            <a:r>
              <a:rPr lang="en-US" altLang="en-US" sz="3733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khẩu</a:t>
            </a:r>
            <a:endParaRPr lang="en-US" altLang="en-US" sz="3733" kern="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253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>
            <a:extLst>
              <a:ext uri="{FF2B5EF4-FFF2-40B4-BE49-F238E27FC236}">
                <a16:creationId xmlns:a16="http://schemas.microsoft.com/office/drawing/2014/main" id="{2A79B1E2-F4B2-4B8E-ABED-58F0BC26A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352800"/>
            <a:ext cx="10871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4800" b="1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4DE027D-8253-4D5E-9F55-6D9E1C3A419D}"/>
              </a:ext>
            </a:extLst>
          </p:cNvPr>
          <p:cNvSpPr/>
          <p:nvPr/>
        </p:nvSpPr>
        <p:spPr>
          <a:xfrm>
            <a:off x="102106" y="212775"/>
            <a:ext cx="6400801" cy="311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3733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Qua hình ảnh khai thác thì các </a:t>
            </a:r>
            <a:r>
              <a:rPr lang="nl-NL" sz="3733" b="1" kern="0" dirty="0" smtClea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 </a:t>
            </a:r>
            <a:r>
              <a:rPr lang="nl-NL" sz="3733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nhận thấy số lượng hải sản chúng ta đánh bắt và tiêu thụ như thế nào? </a:t>
            </a:r>
            <a:endParaRPr lang="en-US" sz="3733" b="1" kern="0" dirty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72AF494-A509-4705-A0BC-15E33BB33F5D}"/>
              </a:ext>
            </a:extLst>
          </p:cNvPr>
          <p:cNvSpPr/>
          <p:nvPr/>
        </p:nvSpPr>
        <p:spPr>
          <a:xfrm>
            <a:off x="175846" y="212775"/>
            <a:ext cx="6381701" cy="31466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54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Mà nguồn hải sản có vô tận không?</a:t>
            </a:r>
            <a:endParaRPr lang="en-US" sz="8800" b="1" kern="0" dirty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7D3CD89-F8CD-4934-9F14-52B2A8E3C911}"/>
              </a:ext>
            </a:extLst>
          </p:cNvPr>
          <p:cNvSpPr/>
          <p:nvPr/>
        </p:nvSpPr>
        <p:spPr>
          <a:xfrm>
            <a:off x="72121" y="212775"/>
            <a:ext cx="6589150" cy="31128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Vậy khi chúng ta đánh bắt bừa bãi hải sản sẽ gây ra điều gì? </a:t>
            </a:r>
            <a:endParaRPr lang="en-US" sz="6400" b="1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90E8396-E423-4A04-84AD-68DDA2B15C12}"/>
              </a:ext>
            </a:extLst>
          </p:cNvPr>
          <p:cNvSpPr/>
          <p:nvPr/>
        </p:nvSpPr>
        <p:spPr>
          <a:xfrm rot="21276483">
            <a:off x="6434702" y="860574"/>
            <a:ext cx="1454225" cy="675701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8EEE4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69668F-96E5-4444-87E1-611F9BE583DE}"/>
              </a:ext>
            </a:extLst>
          </p:cNvPr>
          <p:cNvSpPr txBox="1"/>
          <p:nvPr/>
        </p:nvSpPr>
        <p:spPr>
          <a:xfrm>
            <a:off x="7917457" y="398206"/>
            <a:ext cx="3980761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3200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  <a:r>
              <a:rPr lang="nl-NL" sz="3200" kern="0" dirty="0" smtClea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ố </a:t>
            </a:r>
            <a:r>
              <a:rPr lang="nl-NL" sz="3200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lượng hải sản chúng ta đánh bắt và tiêu thụ rất lớn.</a:t>
            </a:r>
            <a:endParaRPr lang="en-US"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CC4DEFF-99BF-49D2-BE0D-5B606ADE51C7}"/>
              </a:ext>
            </a:extLst>
          </p:cNvPr>
          <p:cNvSpPr/>
          <p:nvPr/>
        </p:nvSpPr>
        <p:spPr>
          <a:xfrm rot="1190459">
            <a:off x="6167509" y="2273330"/>
            <a:ext cx="1454225" cy="675701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8EEE4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60B549-2E3D-4618-BCBB-65414FE41B67}"/>
              </a:ext>
            </a:extLst>
          </p:cNvPr>
          <p:cNvSpPr txBox="1"/>
          <p:nvPr/>
        </p:nvSpPr>
        <p:spPr>
          <a:xfrm>
            <a:off x="7693242" y="2282244"/>
            <a:ext cx="3980761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3200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Mà nguồn hải sản không vô tận.</a:t>
            </a:r>
            <a:endParaRPr lang="en-US"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E0A41E2-A7F9-424E-AE78-DD042A4B45EF}"/>
              </a:ext>
            </a:extLst>
          </p:cNvPr>
          <p:cNvSpPr/>
          <p:nvPr/>
        </p:nvSpPr>
        <p:spPr>
          <a:xfrm rot="2943657">
            <a:off x="5075489" y="3302659"/>
            <a:ext cx="1454225" cy="675701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8EEE4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798C98-21C4-4C36-ADBA-892BFB28DD27}"/>
              </a:ext>
            </a:extLst>
          </p:cNvPr>
          <p:cNvSpPr txBox="1"/>
          <p:nvPr/>
        </p:nvSpPr>
        <p:spPr>
          <a:xfrm>
            <a:off x="6502907" y="3697587"/>
            <a:ext cx="4748987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3200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Đánh bắt bừa bãi sẽ gây ra cạn kiệt nguồn hải sản.</a:t>
            </a:r>
            <a:endParaRPr lang="en-US"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C48AAAB-DE57-45F5-AA81-2416005F4858}"/>
              </a:ext>
            </a:extLst>
          </p:cNvPr>
          <p:cNvSpPr/>
          <p:nvPr/>
        </p:nvSpPr>
        <p:spPr>
          <a:xfrm>
            <a:off x="2253366" y="1823039"/>
            <a:ext cx="8009248" cy="267854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5333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Vậy theo các </a:t>
            </a:r>
            <a:r>
              <a:rPr lang="nl-NL" sz="5333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em, </a:t>
            </a:r>
            <a:r>
              <a:rPr lang="nl-NL" sz="5333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 cách nào để hạn chế vấn đề cạn kiệt hải sản?</a:t>
            </a:r>
            <a:endParaRPr lang="en-US" sz="18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6477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7" grpId="0" animBg="1"/>
      <p:bldP spid="17" grpId="1" animBg="1"/>
      <p:bldP spid="10" grpId="0" animBg="1"/>
      <p:bldP spid="10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ÂU CÁ - HOA BAN CAMP™">
            <a:extLst>
              <a:ext uri="{FF2B5EF4-FFF2-40B4-BE49-F238E27FC236}">
                <a16:creationId xmlns:a16="http://schemas.microsoft.com/office/drawing/2014/main" id="{6885B138-F8F6-4798-852D-326041CED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52365"/>
            <a:ext cx="6600092" cy="3729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án lưới bắt cá đồng 3 màn giá rẻ giao hàng toàn quốc 24/7">
            <a:extLst>
              <a:ext uri="{FF2B5EF4-FFF2-40B4-BE49-F238E27FC236}">
                <a16:creationId xmlns:a16="http://schemas.microsoft.com/office/drawing/2014/main" id="{04944475-26AB-4347-A36C-C0E89F44A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r="13508" b="9915"/>
          <a:stretch/>
        </p:blipFill>
        <p:spPr bwMode="auto">
          <a:xfrm>
            <a:off x="6893169" y="211016"/>
            <a:ext cx="5169877" cy="6471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9D21B-0BBA-4B5E-AE47-389E63B6C553}"/>
              </a:ext>
            </a:extLst>
          </p:cNvPr>
          <p:cNvSpPr txBox="1"/>
          <p:nvPr/>
        </p:nvSpPr>
        <p:spPr>
          <a:xfrm>
            <a:off x="492369" y="211016"/>
            <a:ext cx="6084277" cy="255454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4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 cá sử dụng dây và cần câu, nhắm đến từng con các thay vì dùng lưới bắt toàn bộ đàn cá</a:t>
            </a:r>
            <a:endParaRPr lang="en-US" sz="40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275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uôi trồng thủy sản">
            <a:extLst>
              <a:ext uri="{FF2B5EF4-FFF2-40B4-BE49-F238E27FC236}">
                <a16:creationId xmlns:a16="http://schemas.microsoft.com/office/drawing/2014/main" id="{B59F6DA2-C147-4C06-88A8-13184898B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1B1D40-D0F8-4C47-AF81-355D4D0A16AE}"/>
              </a:ext>
            </a:extLst>
          </p:cNvPr>
          <p:cNvSpPr txBox="1"/>
          <p:nvPr/>
        </p:nvSpPr>
        <p:spPr>
          <a:xfrm>
            <a:off x="396271" y="4231209"/>
            <a:ext cx="11399458" cy="66678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3733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Tránh khai thác hải sản bừa bãi.</a:t>
            </a:r>
            <a:r>
              <a:rPr lang="en-US" sz="3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nl-NL" sz="3733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Nuôi trồng hải sản.</a:t>
            </a:r>
            <a:endParaRPr lang="en-US" sz="32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50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7C96D86-7128-4E8A-8C53-0BD9650545F9}"/>
              </a:ext>
            </a:extLst>
          </p:cNvPr>
          <p:cNvSpPr/>
          <p:nvPr/>
        </p:nvSpPr>
        <p:spPr>
          <a:xfrm>
            <a:off x="2688287" y="797786"/>
            <a:ext cx="7138737" cy="38340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5333" kern="0" dirty="0">
                <a:solidFill>
                  <a:srgbClr val="355C2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Biển đã mang lại cho ta có nhiều lợi ích không? </a:t>
            </a:r>
            <a:endParaRPr lang="en-US" sz="4267" kern="0" dirty="0">
              <a:solidFill>
                <a:srgbClr val="355C2E"/>
              </a:solidFill>
              <a:latin typeface="Arial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1AC79C1-6659-4836-92C1-6A88E990A3FE}"/>
              </a:ext>
            </a:extLst>
          </p:cNvPr>
          <p:cNvSpPr/>
          <p:nvPr/>
        </p:nvSpPr>
        <p:spPr>
          <a:xfrm>
            <a:off x="2051538" y="797786"/>
            <a:ext cx="8631271" cy="400867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6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Vậy chúng ta </a:t>
            </a:r>
            <a:r>
              <a:rPr lang="nl-NL" sz="60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 </a:t>
            </a:r>
            <a:r>
              <a:rPr lang="nl-NL" sz="6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 gì để bảo vệ </a:t>
            </a:r>
            <a:endParaRPr lang="nl-NL" sz="6000" b="1" kern="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nl-NL" sz="60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môi trường biển</a:t>
            </a:r>
            <a:r>
              <a:rPr lang="nl-NL" sz="6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  <a:endParaRPr lang="en-US" sz="88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81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val 109">
            <a:extLst>
              <a:ext uri="{FF2B5EF4-FFF2-40B4-BE49-F238E27FC236}">
                <a16:creationId xmlns:a16="http://schemas.microsoft.com/office/drawing/2014/main" id="{6E8186D7-47B2-447B-981F-76142883DAFD}"/>
              </a:ext>
            </a:extLst>
          </p:cNvPr>
          <p:cNvSpPr/>
          <p:nvPr/>
        </p:nvSpPr>
        <p:spPr>
          <a:xfrm>
            <a:off x="3093782" y="1879828"/>
            <a:ext cx="6591379" cy="2564710"/>
          </a:xfrm>
          <a:custGeom>
            <a:avLst/>
            <a:gdLst>
              <a:gd name="connsiteX0" fmla="*/ 0 w 7683796"/>
              <a:gd name="connsiteY0" fmla="*/ 2041451 h 4082901"/>
              <a:gd name="connsiteX1" fmla="*/ 3841898 w 7683796"/>
              <a:gd name="connsiteY1" fmla="*/ 0 h 4082901"/>
              <a:gd name="connsiteX2" fmla="*/ 7683796 w 7683796"/>
              <a:gd name="connsiteY2" fmla="*/ 2041451 h 4082901"/>
              <a:gd name="connsiteX3" fmla="*/ 3841898 w 7683796"/>
              <a:gd name="connsiteY3" fmla="*/ 4082902 h 4082901"/>
              <a:gd name="connsiteX4" fmla="*/ 0 w 7683796"/>
              <a:gd name="connsiteY4" fmla="*/ 2041451 h 4082901"/>
              <a:gd name="connsiteX0" fmla="*/ 3705 w 7687501"/>
              <a:gd name="connsiteY0" fmla="*/ 2041451 h 3178229"/>
              <a:gd name="connsiteX1" fmla="*/ 3845603 w 7687501"/>
              <a:gd name="connsiteY1" fmla="*/ 0 h 3178229"/>
              <a:gd name="connsiteX2" fmla="*/ 7687501 w 7687501"/>
              <a:gd name="connsiteY2" fmla="*/ 2041451 h 3178229"/>
              <a:gd name="connsiteX3" fmla="*/ 3349492 w 7687501"/>
              <a:gd name="connsiteY3" fmla="*/ 3178229 h 3178229"/>
              <a:gd name="connsiteX4" fmla="*/ 3705 w 7687501"/>
              <a:gd name="connsiteY4" fmla="*/ 2041451 h 3178229"/>
              <a:gd name="connsiteX0" fmla="*/ 797528 w 8481324"/>
              <a:gd name="connsiteY0" fmla="*/ 2119272 h 3256050"/>
              <a:gd name="connsiteX1" fmla="*/ 1205563 w 8481324"/>
              <a:gd name="connsiteY1" fmla="*/ 0 h 3256050"/>
              <a:gd name="connsiteX2" fmla="*/ 8481324 w 8481324"/>
              <a:gd name="connsiteY2" fmla="*/ 2119272 h 3256050"/>
              <a:gd name="connsiteX3" fmla="*/ 4143315 w 8481324"/>
              <a:gd name="connsiteY3" fmla="*/ 3256050 h 3256050"/>
              <a:gd name="connsiteX4" fmla="*/ 797528 w 8481324"/>
              <a:gd name="connsiteY4" fmla="*/ 2119272 h 3256050"/>
              <a:gd name="connsiteX0" fmla="*/ 467127 w 8267655"/>
              <a:gd name="connsiteY0" fmla="*/ 2280446 h 3456421"/>
              <a:gd name="connsiteX1" fmla="*/ 875162 w 8267655"/>
              <a:gd name="connsiteY1" fmla="*/ 161174 h 3456421"/>
              <a:gd name="connsiteX2" fmla="*/ 8267655 w 8267655"/>
              <a:gd name="connsiteY2" fmla="*/ 908846 h 3456421"/>
              <a:gd name="connsiteX3" fmla="*/ 3812914 w 8267655"/>
              <a:gd name="connsiteY3" fmla="*/ 3417224 h 3456421"/>
              <a:gd name="connsiteX4" fmla="*/ 467127 w 8267655"/>
              <a:gd name="connsiteY4" fmla="*/ 2280446 h 3456421"/>
              <a:gd name="connsiteX0" fmla="*/ 520441 w 8320969"/>
              <a:gd name="connsiteY0" fmla="*/ 2280446 h 2732550"/>
              <a:gd name="connsiteX1" fmla="*/ 928476 w 8320969"/>
              <a:gd name="connsiteY1" fmla="*/ 161174 h 2732550"/>
              <a:gd name="connsiteX2" fmla="*/ 8320969 w 8320969"/>
              <a:gd name="connsiteY2" fmla="*/ 908846 h 2732550"/>
              <a:gd name="connsiteX3" fmla="*/ 4702807 w 8320969"/>
              <a:gd name="connsiteY3" fmla="*/ 2629283 h 2732550"/>
              <a:gd name="connsiteX4" fmla="*/ 520441 w 8320969"/>
              <a:gd name="connsiteY4" fmla="*/ 2280446 h 2732550"/>
              <a:gd name="connsiteX0" fmla="*/ 635553 w 8436081"/>
              <a:gd name="connsiteY0" fmla="*/ 2280446 h 2564710"/>
              <a:gd name="connsiteX1" fmla="*/ 1043588 w 8436081"/>
              <a:gd name="connsiteY1" fmla="*/ 161174 h 2564710"/>
              <a:gd name="connsiteX2" fmla="*/ 8436081 w 8436081"/>
              <a:gd name="connsiteY2" fmla="*/ 908846 h 2564710"/>
              <a:gd name="connsiteX3" fmla="*/ 6548482 w 8436081"/>
              <a:gd name="connsiteY3" fmla="*/ 2395819 h 2564710"/>
              <a:gd name="connsiteX4" fmla="*/ 635553 w 8436081"/>
              <a:gd name="connsiteY4" fmla="*/ 2280446 h 256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081" h="2564710">
                <a:moveTo>
                  <a:pt x="635553" y="2280446"/>
                </a:moveTo>
                <a:cubicBezTo>
                  <a:pt x="-281929" y="1908005"/>
                  <a:pt x="-256500" y="389774"/>
                  <a:pt x="1043588" y="161174"/>
                </a:cubicBezTo>
                <a:cubicBezTo>
                  <a:pt x="2343676" y="-67426"/>
                  <a:pt x="8436081" y="-218616"/>
                  <a:pt x="8436081" y="908846"/>
                </a:cubicBezTo>
                <a:cubicBezTo>
                  <a:pt x="8436081" y="2036308"/>
                  <a:pt x="7848570" y="2167219"/>
                  <a:pt x="6548482" y="2395819"/>
                </a:cubicBezTo>
                <a:cubicBezTo>
                  <a:pt x="5248394" y="2624419"/>
                  <a:pt x="1553035" y="2652887"/>
                  <a:pt x="635553" y="228044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571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sym typeface="Arial"/>
              </a:rPr>
              <a:t>KHÁM PHÁ</a:t>
            </a:r>
            <a:endParaRPr lang="en-US" sz="5333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541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2225" r="-6460"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60067" y="6132410"/>
            <a:ext cx="1453637" cy="534153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B7BC470D-6C13-4D33-BCEF-1A95511B2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60" y="377597"/>
            <a:ext cx="11719035" cy="628896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267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GHI NHỚ</a:t>
            </a:r>
          </a:p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000" kern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en-US" altLang="en-US" sz="4000" kern="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ta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dầu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phía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Nam.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Dầu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mặt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khẩu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giá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điện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Ngoài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còn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thác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muối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cát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trắng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hải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Ngành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nuôi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hải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hải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tỉnh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ven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Quảng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Ngãi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tới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Kiên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Giang</a:t>
            </a:r>
            <a:r>
              <a:rPr lang="en-US" altLang="en-US" sz="4000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191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109">
            <a:extLst>
              <a:ext uri="{FF2B5EF4-FFF2-40B4-BE49-F238E27FC236}">
                <a16:creationId xmlns:a16="http://schemas.microsoft.com/office/drawing/2014/main" id="{6E8186D7-47B2-447B-981F-76142883DAFD}"/>
              </a:ext>
            </a:extLst>
          </p:cNvPr>
          <p:cNvSpPr/>
          <p:nvPr/>
        </p:nvSpPr>
        <p:spPr>
          <a:xfrm>
            <a:off x="3151413" y="212271"/>
            <a:ext cx="6809015" cy="1828800"/>
          </a:xfrm>
          <a:custGeom>
            <a:avLst/>
            <a:gdLst>
              <a:gd name="connsiteX0" fmla="*/ 0 w 7683796"/>
              <a:gd name="connsiteY0" fmla="*/ 2041451 h 4082901"/>
              <a:gd name="connsiteX1" fmla="*/ 3841898 w 7683796"/>
              <a:gd name="connsiteY1" fmla="*/ 0 h 4082901"/>
              <a:gd name="connsiteX2" fmla="*/ 7683796 w 7683796"/>
              <a:gd name="connsiteY2" fmla="*/ 2041451 h 4082901"/>
              <a:gd name="connsiteX3" fmla="*/ 3841898 w 7683796"/>
              <a:gd name="connsiteY3" fmla="*/ 4082902 h 4082901"/>
              <a:gd name="connsiteX4" fmla="*/ 0 w 7683796"/>
              <a:gd name="connsiteY4" fmla="*/ 2041451 h 4082901"/>
              <a:gd name="connsiteX0" fmla="*/ 3705 w 7687501"/>
              <a:gd name="connsiteY0" fmla="*/ 2041451 h 3178229"/>
              <a:gd name="connsiteX1" fmla="*/ 3845603 w 7687501"/>
              <a:gd name="connsiteY1" fmla="*/ 0 h 3178229"/>
              <a:gd name="connsiteX2" fmla="*/ 7687501 w 7687501"/>
              <a:gd name="connsiteY2" fmla="*/ 2041451 h 3178229"/>
              <a:gd name="connsiteX3" fmla="*/ 3349492 w 7687501"/>
              <a:gd name="connsiteY3" fmla="*/ 3178229 h 3178229"/>
              <a:gd name="connsiteX4" fmla="*/ 3705 w 7687501"/>
              <a:gd name="connsiteY4" fmla="*/ 2041451 h 3178229"/>
              <a:gd name="connsiteX0" fmla="*/ 797528 w 8481324"/>
              <a:gd name="connsiteY0" fmla="*/ 2119272 h 3256050"/>
              <a:gd name="connsiteX1" fmla="*/ 1205563 w 8481324"/>
              <a:gd name="connsiteY1" fmla="*/ 0 h 3256050"/>
              <a:gd name="connsiteX2" fmla="*/ 8481324 w 8481324"/>
              <a:gd name="connsiteY2" fmla="*/ 2119272 h 3256050"/>
              <a:gd name="connsiteX3" fmla="*/ 4143315 w 8481324"/>
              <a:gd name="connsiteY3" fmla="*/ 3256050 h 3256050"/>
              <a:gd name="connsiteX4" fmla="*/ 797528 w 8481324"/>
              <a:gd name="connsiteY4" fmla="*/ 2119272 h 3256050"/>
              <a:gd name="connsiteX0" fmla="*/ 467127 w 8267655"/>
              <a:gd name="connsiteY0" fmla="*/ 2280446 h 3456421"/>
              <a:gd name="connsiteX1" fmla="*/ 875162 w 8267655"/>
              <a:gd name="connsiteY1" fmla="*/ 161174 h 3456421"/>
              <a:gd name="connsiteX2" fmla="*/ 8267655 w 8267655"/>
              <a:gd name="connsiteY2" fmla="*/ 908846 h 3456421"/>
              <a:gd name="connsiteX3" fmla="*/ 3812914 w 8267655"/>
              <a:gd name="connsiteY3" fmla="*/ 3417224 h 3456421"/>
              <a:gd name="connsiteX4" fmla="*/ 467127 w 8267655"/>
              <a:gd name="connsiteY4" fmla="*/ 2280446 h 3456421"/>
              <a:gd name="connsiteX0" fmla="*/ 520441 w 8320969"/>
              <a:gd name="connsiteY0" fmla="*/ 2280446 h 2732550"/>
              <a:gd name="connsiteX1" fmla="*/ 928476 w 8320969"/>
              <a:gd name="connsiteY1" fmla="*/ 161174 h 2732550"/>
              <a:gd name="connsiteX2" fmla="*/ 8320969 w 8320969"/>
              <a:gd name="connsiteY2" fmla="*/ 908846 h 2732550"/>
              <a:gd name="connsiteX3" fmla="*/ 4702807 w 8320969"/>
              <a:gd name="connsiteY3" fmla="*/ 2629283 h 2732550"/>
              <a:gd name="connsiteX4" fmla="*/ 520441 w 8320969"/>
              <a:gd name="connsiteY4" fmla="*/ 2280446 h 2732550"/>
              <a:gd name="connsiteX0" fmla="*/ 635553 w 8436081"/>
              <a:gd name="connsiteY0" fmla="*/ 2280446 h 2564710"/>
              <a:gd name="connsiteX1" fmla="*/ 1043588 w 8436081"/>
              <a:gd name="connsiteY1" fmla="*/ 161174 h 2564710"/>
              <a:gd name="connsiteX2" fmla="*/ 8436081 w 8436081"/>
              <a:gd name="connsiteY2" fmla="*/ 908846 h 2564710"/>
              <a:gd name="connsiteX3" fmla="*/ 6548482 w 8436081"/>
              <a:gd name="connsiteY3" fmla="*/ 2395819 h 2564710"/>
              <a:gd name="connsiteX4" fmla="*/ 635553 w 8436081"/>
              <a:gd name="connsiteY4" fmla="*/ 2280446 h 256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081" h="2564710">
                <a:moveTo>
                  <a:pt x="635553" y="2280446"/>
                </a:moveTo>
                <a:cubicBezTo>
                  <a:pt x="-281929" y="1908005"/>
                  <a:pt x="-256500" y="389774"/>
                  <a:pt x="1043588" y="161174"/>
                </a:cubicBezTo>
                <a:cubicBezTo>
                  <a:pt x="2343676" y="-67426"/>
                  <a:pt x="8436081" y="-218616"/>
                  <a:pt x="8436081" y="908846"/>
                </a:cubicBezTo>
                <a:cubicBezTo>
                  <a:pt x="8436081" y="2036308"/>
                  <a:pt x="7848570" y="2167219"/>
                  <a:pt x="6548482" y="2395819"/>
                </a:cubicBezTo>
                <a:cubicBezTo>
                  <a:pt x="5248394" y="2624419"/>
                  <a:pt x="1553035" y="2652887"/>
                  <a:pt x="635553" y="228044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571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sym typeface="Arial"/>
              </a:rPr>
              <a:t>YÊU CẦU CẦN ĐẠT</a:t>
            </a:r>
            <a:endParaRPr lang="en-US" sz="5333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957" y="2041071"/>
            <a:ext cx="11854543" cy="458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Biết 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được vùng biển nước ta có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dầ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khí, cát trắng và nhiều loại hải sản quý hiếm có giá trị như: tôm hùm, bào ngư ...</a:t>
            </a:r>
            <a:endParaRPr lang="en-US" sz="3200" b="1" dirty="0">
              <a:solidFill>
                <a:srgbClr val="FF0000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Biết được một số nguyên nhân làm cạn kiệt nguồn hải sản, ô nhiễm môi trường biển và một số biện pháp khắc phục.</a:t>
            </a:r>
            <a:endParaRPr lang="en-US" sz="3200" b="1" dirty="0">
              <a:solidFill>
                <a:srgbClr val="FF0000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200" b="1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Chỉ trên bản đồ địa lý TNVN các vùng khai thác dầu khí và đánh bắt nhiều hải sản ở nước ta.</a:t>
            </a:r>
            <a:endParaRPr lang="en-US" sz="3200" b="1" dirty="0">
              <a:solidFill>
                <a:srgbClr val="FF0000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Nêu đúng các trình tự công việc trong quá trình khai thác và sử dụng hải sản.</a:t>
            </a:r>
            <a:endParaRPr lang="en-US" sz="3200" b="1" dirty="0">
              <a:solidFill>
                <a:srgbClr val="FF0000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836594" y="-369650"/>
            <a:ext cx="9036997" cy="7869676"/>
          </a:xfrm>
          <a:prstGeom prst="ellipse">
            <a:avLst/>
          </a:prstGeom>
          <a:blipFill>
            <a:blip r:embed="rId2"/>
            <a:srcRect/>
            <a:stretch>
              <a:fillRect t="2225" r="-6460"/>
            </a:stretch>
          </a:blip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48364" y="714097"/>
            <a:ext cx="520687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7200" b="1" kern="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-1-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7200" b="1" kern="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Khai</a:t>
            </a:r>
            <a:r>
              <a:rPr lang="en-US" altLang="en-US" sz="7200" b="1" kern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7200" b="1" kern="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thác</a:t>
            </a:r>
            <a:r>
              <a:rPr lang="en-US" altLang="en-US" sz="7200" b="1" kern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8800" b="1" kern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cs typeface="Arial" panose="020B0604020202020204" pitchFamily="34" charset="0"/>
                <a:sym typeface="Arial"/>
              </a:rPr>
              <a:t>KHOÁNG 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8800" b="1" kern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cs typeface="Arial" panose="020B0604020202020204" pitchFamily="34" charset="0"/>
                <a:sym typeface="Arial"/>
              </a:rPr>
              <a:t>SẢN</a:t>
            </a:r>
            <a:endParaRPr lang="en-US" altLang="en-US" sz="88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5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60;p34"/>
          <p:cNvSpPr/>
          <p:nvPr/>
        </p:nvSpPr>
        <p:spPr>
          <a:xfrm>
            <a:off x="160067" y="6132410"/>
            <a:ext cx="1453637" cy="534153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245;p36">
            <a:extLst>
              <a:ext uri="{FF2B5EF4-FFF2-40B4-BE49-F238E27FC236}">
                <a16:creationId xmlns:a16="http://schemas.microsoft.com/office/drawing/2014/main" id="{46EB147E-9983-4DA6-AF6C-C18667DD2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67" y="626968"/>
            <a:ext cx="11876602" cy="5976055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lIns="121900" tIns="121900" rIns="121900" bIns="121900"/>
          <a:lstStyle>
            <a:lvl1pPr marL="152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Tài nguyên khoáng sản quan trọng nhất của thềm lục địa nước ta là 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…….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</a:t>
            </a:r>
            <a:r>
              <a:rPr lang="en-US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...........................</a:t>
            </a:r>
            <a:endParaRPr lang="vi-VN" altLang="en-US" sz="4267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Nước ta phục vụ khai thác dầu khí phục vụ 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……………...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</a:t>
            </a:r>
            <a:r>
              <a:rPr lang="en-US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...............................</a:t>
            </a:r>
            <a:endParaRPr lang="vi-VN" altLang="en-US" sz="4267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Ngoài dầu khí, nước ta còn khai thác ....</a:t>
            </a:r>
            <a:r>
              <a:rPr lang="en-US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.........</a:t>
            </a: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 ............................…………………………………………..ở .....</a:t>
            </a: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Ngoài ra còn sản xuất ....</a:t>
            </a:r>
            <a:endParaRPr lang="vi-VN" altLang="en-US" sz="2667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A9981F8-9093-42AE-A7B9-4422B7CC5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471" y="1326529"/>
            <a:ext cx="465544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vi-VN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dầu mỏ và khí đốt</a:t>
            </a:r>
            <a:endParaRPr lang="en-US" altLang="en-US" sz="4267" b="1" kern="0" dirty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Hộp Văn bản 14">
            <a:extLst>
              <a:ext uri="{FF2B5EF4-FFF2-40B4-BE49-F238E27FC236}">
                <a16:creationId xmlns:a16="http://schemas.microsoft.com/office/drawing/2014/main" id="{320A4699-B369-416A-B024-D2B962C06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47" y="2775077"/>
            <a:ext cx="68326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lang="vi-VN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rong nước và xuất khẩu</a:t>
            </a:r>
            <a:endParaRPr lang="en-US" altLang="en-US" sz="4267" b="1" kern="0" dirty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67" y="91047"/>
            <a:ext cx="1105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SGK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152, </a:t>
            </a:r>
            <a:r>
              <a:rPr lang="en-US" sz="2400" b="1" u="sng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ĐÔI</a:t>
            </a:r>
            <a:r>
              <a:rPr lang="en-US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ình Bầu dục 3">
            <a:extLst>
              <a:ext uri="{FF2B5EF4-FFF2-40B4-BE49-F238E27FC236}">
                <a16:creationId xmlns:a16="http://schemas.microsoft.com/office/drawing/2014/main" id="{4A8A9153-1453-485E-AEA3-6BC620BF4C3B}"/>
              </a:ext>
            </a:extLst>
          </p:cNvPr>
          <p:cNvSpPr/>
          <p:nvPr/>
        </p:nvSpPr>
        <p:spPr>
          <a:xfrm>
            <a:off x="1983822" y="1616010"/>
            <a:ext cx="8018521" cy="3067121"/>
          </a:xfrm>
          <a:custGeom>
            <a:avLst/>
            <a:gdLst>
              <a:gd name="connsiteX0" fmla="*/ 0 w 8320273"/>
              <a:gd name="connsiteY0" fmla="*/ 678840 h 4072961"/>
              <a:gd name="connsiteX1" fmla="*/ 678840 w 8320273"/>
              <a:gd name="connsiteY1" fmla="*/ 0 h 4072961"/>
              <a:gd name="connsiteX2" fmla="*/ 7641433 w 8320273"/>
              <a:gd name="connsiteY2" fmla="*/ 0 h 4072961"/>
              <a:gd name="connsiteX3" fmla="*/ 8320273 w 8320273"/>
              <a:gd name="connsiteY3" fmla="*/ 678840 h 4072961"/>
              <a:gd name="connsiteX4" fmla="*/ 8320273 w 8320273"/>
              <a:gd name="connsiteY4" fmla="*/ 3394121 h 4072961"/>
              <a:gd name="connsiteX5" fmla="*/ 7641433 w 8320273"/>
              <a:gd name="connsiteY5" fmla="*/ 4072961 h 4072961"/>
              <a:gd name="connsiteX6" fmla="*/ 678840 w 8320273"/>
              <a:gd name="connsiteY6" fmla="*/ 4072961 h 4072961"/>
              <a:gd name="connsiteX7" fmla="*/ 0 w 8320273"/>
              <a:gd name="connsiteY7" fmla="*/ 3394121 h 4072961"/>
              <a:gd name="connsiteX8" fmla="*/ 0 w 8320273"/>
              <a:gd name="connsiteY8" fmla="*/ 678840 h 4072961"/>
              <a:gd name="connsiteX0" fmla="*/ 0 w 8320273"/>
              <a:gd name="connsiteY0" fmla="*/ 678840 h 4072961"/>
              <a:gd name="connsiteX1" fmla="*/ 678840 w 8320273"/>
              <a:gd name="connsiteY1" fmla="*/ 0 h 4072961"/>
              <a:gd name="connsiteX2" fmla="*/ 7641433 w 8320273"/>
              <a:gd name="connsiteY2" fmla="*/ 0 h 4072961"/>
              <a:gd name="connsiteX3" fmla="*/ 8320273 w 8320273"/>
              <a:gd name="connsiteY3" fmla="*/ 678840 h 4072961"/>
              <a:gd name="connsiteX4" fmla="*/ 8320273 w 8320273"/>
              <a:gd name="connsiteY4" fmla="*/ 3394121 h 4072961"/>
              <a:gd name="connsiteX5" fmla="*/ 7641433 w 8320273"/>
              <a:gd name="connsiteY5" fmla="*/ 4072961 h 4072961"/>
              <a:gd name="connsiteX6" fmla="*/ 678840 w 8320273"/>
              <a:gd name="connsiteY6" fmla="*/ 4072961 h 4072961"/>
              <a:gd name="connsiteX7" fmla="*/ 329184 w 8320273"/>
              <a:gd name="connsiteY7" fmla="*/ 2964353 h 4072961"/>
              <a:gd name="connsiteX8" fmla="*/ 0 w 8320273"/>
              <a:gd name="connsiteY8" fmla="*/ 678840 h 4072961"/>
              <a:gd name="connsiteX0" fmla="*/ 0 w 8320273"/>
              <a:gd name="connsiteY0" fmla="*/ 678840 h 4072961"/>
              <a:gd name="connsiteX1" fmla="*/ 678840 w 8320273"/>
              <a:gd name="connsiteY1" fmla="*/ 0 h 4072961"/>
              <a:gd name="connsiteX2" fmla="*/ 7641433 w 8320273"/>
              <a:gd name="connsiteY2" fmla="*/ 0 h 4072961"/>
              <a:gd name="connsiteX3" fmla="*/ 8320273 w 8320273"/>
              <a:gd name="connsiteY3" fmla="*/ 678840 h 4072961"/>
              <a:gd name="connsiteX4" fmla="*/ 8320273 w 8320273"/>
              <a:gd name="connsiteY4" fmla="*/ 3394121 h 4072961"/>
              <a:gd name="connsiteX5" fmla="*/ 7641433 w 8320273"/>
              <a:gd name="connsiteY5" fmla="*/ 4072961 h 4072961"/>
              <a:gd name="connsiteX6" fmla="*/ 687984 w 8320273"/>
              <a:gd name="connsiteY6" fmla="*/ 3231713 h 4072961"/>
              <a:gd name="connsiteX7" fmla="*/ 329184 w 8320273"/>
              <a:gd name="connsiteY7" fmla="*/ 2964353 h 4072961"/>
              <a:gd name="connsiteX8" fmla="*/ 0 w 8320273"/>
              <a:gd name="connsiteY8" fmla="*/ 678840 h 4072961"/>
              <a:gd name="connsiteX0" fmla="*/ 0 w 8320273"/>
              <a:gd name="connsiteY0" fmla="*/ 678840 h 3703410"/>
              <a:gd name="connsiteX1" fmla="*/ 678840 w 8320273"/>
              <a:gd name="connsiteY1" fmla="*/ 0 h 3703410"/>
              <a:gd name="connsiteX2" fmla="*/ 7641433 w 8320273"/>
              <a:gd name="connsiteY2" fmla="*/ 0 h 3703410"/>
              <a:gd name="connsiteX3" fmla="*/ 8320273 w 8320273"/>
              <a:gd name="connsiteY3" fmla="*/ 678840 h 3703410"/>
              <a:gd name="connsiteX4" fmla="*/ 8320273 w 8320273"/>
              <a:gd name="connsiteY4" fmla="*/ 3394121 h 3703410"/>
              <a:gd name="connsiteX5" fmla="*/ 7504273 w 8320273"/>
              <a:gd name="connsiteY5" fmla="*/ 3698057 h 3703410"/>
              <a:gd name="connsiteX6" fmla="*/ 687984 w 8320273"/>
              <a:gd name="connsiteY6" fmla="*/ 3231713 h 3703410"/>
              <a:gd name="connsiteX7" fmla="*/ 329184 w 8320273"/>
              <a:gd name="connsiteY7" fmla="*/ 2964353 h 3703410"/>
              <a:gd name="connsiteX8" fmla="*/ 0 w 8320273"/>
              <a:gd name="connsiteY8" fmla="*/ 678840 h 3703410"/>
              <a:gd name="connsiteX0" fmla="*/ 0 w 8320273"/>
              <a:gd name="connsiteY0" fmla="*/ 678840 h 3698057"/>
              <a:gd name="connsiteX1" fmla="*/ 678840 w 8320273"/>
              <a:gd name="connsiteY1" fmla="*/ 0 h 3698057"/>
              <a:gd name="connsiteX2" fmla="*/ 7641433 w 8320273"/>
              <a:gd name="connsiteY2" fmla="*/ 0 h 3698057"/>
              <a:gd name="connsiteX3" fmla="*/ 8320273 w 8320273"/>
              <a:gd name="connsiteY3" fmla="*/ 678840 h 3698057"/>
              <a:gd name="connsiteX4" fmla="*/ 7917937 w 8320273"/>
              <a:gd name="connsiteY4" fmla="*/ 2836337 h 3698057"/>
              <a:gd name="connsiteX5" fmla="*/ 7504273 w 8320273"/>
              <a:gd name="connsiteY5" fmla="*/ 3698057 h 3698057"/>
              <a:gd name="connsiteX6" fmla="*/ 687984 w 8320273"/>
              <a:gd name="connsiteY6" fmla="*/ 3231713 h 3698057"/>
              <a:gd name="connsiteX7" fmla="*/ 329184 w 8320273"/>
              <a:gd name="connsiteY7" fmla="*/ 2964353 h 3698057"/>
              <a:gd name="connsiteX8" fmla="*/ 0 w 8320273"/>
              <a:gd name="connsiteY8" fmla="*/ 678840 h 3698057"/>
              <a:gd name="connsiteX0" fmla="*/ 0 w 8320273"/>
              <a:gd name="connsiteY0" fmla="*/ 678840 h 3698057"/>
              <a:gd name="connsiteX1" fmla="*/ 678840 w 8320273"/>
              <a:gd name="connsiteY1" fmla="*/ 0 h 3698057"/>
              <a:gd name="connsiteX2" fmla="*/ 7467697 w 8320273"/>
              <a:gd name="connsiteY2" fmla="*/ 420624 h 3698057"/>
              <a:gd name="connsiteX3" fmla="*/ 8320273 w 8320273"/>
              <a:gd name="connsiteY3" fmla="*/ 678840 h 3698057"/>
              <a:gd name="connsiteX4" fmla="*/ 7917937 w 8320273"/>
              <a:gd name="connsiteY4" fmla="*/ 2836337 h 3698057"/>
              <a:gd name="connsiteX5" fmla="*/ 7504273 w 8320273"/>
              <a:gd name="connsiteY5" fmla="*/ 3698057 h 3698057"/>
              <a:gd name="connsiteX6" fmla="*/ 687984 w 8320273"/>
              <a:gd name="connsiteY6" fmla="*/ 3231713 h 3698057"/>
              <a:gd name="connsiteX7" fmla="*/ 329184 w 8320273"/>
              <a:gd name="connsiteY7" fmla="*/ 2964353 h 3698057"/>
              <a:gd name="connsiteX8" fmla="*/ 0 w 8320273"/>
              <a:gd name="connsiteY8" fmla="*/ 678840 h 3698057"/>
              <a:gd name="connsiteX0" fmla="*/ 0 w 8320273"/>
              <a:gd name="connsiteY0" fmla="*/ 324761 h 3343978"/>
              <a:gd name="connsiteX1" fmla="*/ 934872 w 8320273"/>
              <a:gd name="connsiteY1" fmla="*/ 2537 h 3343978"/>
              <a:gd name="connsiteX2" fmla="*/ 7467697 w 8320273"/>
              <a:gd name="connsiteY2" fmla="*/ 66545 h 3343978"/>
              <a:gd name="connsiteX3" fmla="*/ 8320273 w 8320273"/>
              <a:gd name="connsiteY3" fmla="*/ 324761 h 3343978"/>
              <a:gd name="connsiteX4" fmla="*/ 7917937 w 8320273"/>
              <a:gd name="connsiteY4" fmla="*/ 2482258 h 3343978"/>
              <a:gd name="connsiteX5" fmla="*/ 7504273 w 8320273"/>
              <a:gd name="connsiteY5" fmla="*/ 3343978 h 3343978"/>
              <a:gd name="connsiteX6" fmla="*/ 687984 w 8320273"/>
              <a:gd name="connsiteY6" fmla="*/ 2877634 h 3343978"/>
              <a:gd name="connsiteX7" fmla="*/ 329184 w 8320273"/>
              <a:gd name="connsiteY7" fmla="*/ 2610274 h 3343978"/>
              <a:gd name="connsiteX8" fmla="*/ 0 w 8320273"/>
              <a:gd name="connsiteY8" fmla="*/ 324761 h 3343978"/>
              <a:gd name="connsiteX0" fmla="*/ 0 w 8320273"/>
              <a:gd name="connsiteY0" fmla="*/ 324761 h 3343978"/>
              <a:gd name="connsiteX1" fmla="*/ 934872 w 8320273"/>
              <a:gd name="connsiteY1" fmla="*/ 2537 h 3343978"/>
              <a:gd name="connsiteX2" fmla="*/ 7467697 w 8320273"/>
              <a:gd name="connsiteY2" fmla="*/ 66545 h 3343978"/>
              <a:gd name="connsiteX3" fmla="*/ 8320273 w 8320273"/>
              <a:gd name="connsiteY3" fmla="*/ 324761 h 3343978"/>
              <a:gd name="connsiteX4" fmla="*/ 7917937 w 8320273"/>
              <a:gd name="connsiteY4" fmla="*/ 2482258 h 3343978"/>
              <a:gd name="connsiteX5" fmla="*/ 7504273 w 8320273"/>
              <a:gd name="connsiteY5" fmla="*/ 3343978 h 3343978"/>
              <a:gd name="connsiteX6" fmla="*/ 934872 w 8320273"/>
              <a:gd name="connsiteY6" fmla="*/ 2996506 h 3343978"/>
              <a:gd name="connsiteX7" fmla="*/ 329184 w 8320273"/>
              <a:gd name="connsiteY7" fmla="*/ 2610274 h 3343978"/>
              <a:gd name="connsiteX8" fmla="*/ 0 w 8320273"/>
              <a:gd name="connsiteY8" fmla="*/ 324761 h 3343978"/>
              <a:gd name="connsiteX0" fmla="*/ 0 w 8018521"/>
              <a:gd name="connsiteY0" fmla="*/ 706272 h 3341441"/>
              <a:gd name="connsiteX1" fmla="*/ 633120 w 8018521"/>
              <a:gd name="connsiteY1" fmla="*/ 0 h 3341441"/>
              <a:gd name="connsiteX2" fmla="*/ 7165945 w 8018521"/>
              <a:gd name="connsiteY2" fmla="*/ 64008 h 3341441"/>
              <a:gd name="connsiteX3" fmla="*/ 8018521 w 8018521"/>
              <a:gd name="connsiteY3" fmla="*/ 322224 h 3341441"/>
              <a:gd name="connsiteX4" fmla="*/ 7616185 w 8018521"/>
              <a:gd name="connsiteY4" fmla="*/ 2479721 h 3341441"/>
              <a:gd name="connsiteX5" fmla="*/ 7202521 w 8018521"/>
              <a:gd name="connsiteY5" fmla="*/ 3341441 h 3341441"/>
              <a:gd name="connsiteX6" fmla="*/ 633120 w 8018521"/>
              <a:gd name="connsiteY6" fmla="*/ 2993969 h 3341441"/>
              <a:gd name="connsiteX7" fmla="*/ 27432 w 8018521"/>
              <a:gd name="connsiteY7" fmla="*/ 2607737 h 3341441"/>
              <a:gd name="connsiteX8" fmla="*/ 0 w 8018521"/>
              <a:gd name="connsiteY8" fmla="*/ 706272 h 3341441"/>
              <a:gd name="connsiteX0" fmla="*/ 0 w 8018521"/>
              <a:gd name="connsiteY0" fmla="*/ 706272 h 3341441"/>
              <a:gd name="connsiteX1" fmla="*/ 633120 w 8018521"/>
              <a:gd name="connsiteY1" fmla="*/ 0 h 3341441"/>
              <a:gd name="connsiteX2" fmla="*/ 7165945 w 8018521"/>
              <a:gd name="connsiteY2" fmla="*/ 64008 h 3341441"/>
              <a:gd name="connsiteX3" fmla="*/ 8018521 w 8018521"/>
              <a:gd name="connsiteY3" fmla="*/ 322224 h 3341441"/>
              <a:gd name="connsiteX4" fmla="*/ 7881361 w 8018521"/>
              <a:gd name="connsiteY4" fmla="*/ 2305985 h 3341441"/>
              <a:gd name="connsiteX5" fmla="*/ 7202521 w 8018521"/>
              <a:gd name="connsiteY5" fmla="*/ 3341441 h 3341441"/>
              <a:gd name="connsiteX6" fmla="*/ 633120 w 8018521"/>
              <a:gd name="connsiteY6" fmla="*/ 2993969 h 3341441"/>
              <a:gd name="connsiteX7" fmla="*/ 27432 w 8018521"/>
              <a:gd name="connsiteY7" fmla="*/ 2607737 h 3341441"/>
              <a:gd name="connsiteX8" fmla="*/ 0 w 8018521"/>
              <a:gd name="connsiteY8" fmla="*/ 706272 h 3341441"/>
              <a:gd name="connsiteX0" fmla="*/ 0 w 8018521"/>
              <a:gd name="connsiteY0" fmla="*/ 706272 h 3067121"/>
              <a:gd name="connsiteX1" fmla="*/ 633120 w 8018521"/>
              <a:gd name="connsiteY1" fmla="*/ 0 h 3067121"/>
              <a:gd name="connsiteX2" fmla="*/ 7165945 w 8018521"/>
              <a:gd name="connsiteY2" fmla="*/ 64008 h 3067121"/>
              <a:gd name="connsiteX3" fmla="*/ 8018521 w 8018521"/>
              <a:gd name="connsiteY3" fmla="*/ 322224 h 3067121"/>
              <a:gd name="connsiteX4" fmla="*/ 7881361 w 8018521"/>
              <a:gd name="connsiteY4" fmla="*/ 2305985 h 3067121"/>
              <a:gd name="connsiteX5" fmla="*/ 7431121 w 8018521"/>
              <a:gd name="connsiteY5" fmla="*/ 3067121 h 3067121"/>
              <a:gd name="connsiteX6" fmla="*/ 633120 w 8018521"/>
              <a:gd name="connsiteY6" fmla="*/ 2993969 h 3067121"/>
              <a:gd name="connsiteX7" fmla="*/ 27432 w 8018521"/>
              <a:gd name="connsiteY7" fmla="*/ 2607737 h 3067121"/>
              <a:gd name="connsiteX8" fmla="*/ 0 w 8018521"/>
              <a:gd name="connsiteY8" fmla="*/ 706272 h 306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18521" h="3067121">
                <a:moveTo>
                  <a:pt x="0" y="706272"/>
                </a:moveTo>
                <a:cubicBezTo>
                  <a:pt x="0" y="331359"/>
                  <a:pt x="258207" y="0"/>
                  <a:pt x="633120" y="0"/>
                </a:cubicBezTo>
                <a:lnTo>
                  <a:pt x="7165945" y="64008"/>
                </a:lnTo>
                <a:cubicBezTo>
                  <a:pt x="7540858" y="64008"/>
                  <a:pt x="8018521" y="-52689"/>
                  <a:pt x="8018521" y="322224"/>
                </a:cubicBezTo>
                <a:lnTo>
                  <a:pt x="7881361" y="2305985"/>
                </a:lnTo>
                <a:cubicBezTo>
                  <a:pt x="7881361" y="2680898"/>
                  <a:pt x="7806034" y="3067121"/>
                  <a:pt x="7431121" y="3067121"/>
                </a:cubicBezTo>
                <a:lnTo>
                  <a:pt x="633120" y="2993969"/>
                </a:lnTo>
                <a:cubicBezTo>
                  <a:pt x="258207" y="2993969"/>
                  <a:pt x="27432" y="2982650"/>
                  <a:pt x="27432" y="2607737"/>
                </a:cubicBezTo>
                <a:cubicBezTo>
                  <a:pt x="27432" y="1702643"/>
                  <a:pt x="0" y="1611366"/>
                  <a:pt x="0" y="706272"/>
                </a:cubicBezTo>
                <a:close/>
              </a:path>
            </a:pathLst>
          </a:custGeom>
          <a:ln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  <a:defRPr/>
            </a:pPr>
            <a:r>
              <a:rPr lang="nl-NL" altLang="en-US" sz="5867" b="1" kern="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Dầu khí </a:t>
            </a:r>
            <a:r>
              <a:rPr lang="nl-NL" altLang="en-US" sz="5867" kern="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khai thác ở nước ta </a:t>
            </a:r>
            <a:r>
              <a:rPr lang="nl-NL" altLang="en-US" sz="5867" i="1" kern="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 dùng để làm gì?</a:t>
            </a:r>
            <a:endParaRPr lang="en-US" altLang="en-US" sz="4800" i="1" kern="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633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ông nghiệp dầu khí (Petroleum Industry) là gì? Đặc điể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8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306667" y="5405663"/>
            <a:ext cx="465383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8800" b="1" kern="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cs typeface="Arial" panose="020B0604020202020204" pitchFamily="34" charset="0"/>
                <a:sym typeface="Arial"/>
              </a:rPr>
              <a:t>Dầu</a:t>
            </a:r>
            <a:r>
              <a:rPr lang="en-US" altLang="en-US" sz="8800" b="1" kern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8800" b="1" kern="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cs typeface="Arial" panose="020B0604020202020204" pitchFamily="34" charset="0"/>
                <a:sym typeface="Arial"/>
              </a:rPr>
              <a:t>khí</a:t>
            </a:r>
            <a:endParaRPr lang="en-US" altLang="en-US" sz="8800" b="1" kern="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30" name="Picture 6" descr="Việt Nam sụt giảm 50% sản lượng xuất khẩu dầu th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14" y="490993"/>
            <a:ext cx="5937813" cy="4162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620456" y="5069711"/>
            <a:ext cx="3981691" cy="1088021"/>
          </a:xfrm>
          <a:prstGeom prst="wedgeRoundRectCallout">
            <a:avLst>
              <a:gd name="adj1" fmla="val 88632"/>
              <a:gd name="adj2" fmla="val 52926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khẩu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114" y="592737"/>
            <a:ext cx="5937813" cy="3958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1620456" y="5069711"/>
            <a:ext cx="3981691" cy="1088021"/>
          </a:xfrm>
          <a:prstGeom prst="wedgeRoundRectCallout">
            <a:avLst>
              <a:gd name="adj1" fmla="val 88632"/>
              <a:gd name="adj2" fmla="val 52926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113" y="490993"/>
            <a:ext cx="5937813" cy="4162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1535574" y="4800670"/>
            <a:ext cx="3981691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113" y="445091"/>
            <a:ext cx="5937813" cy="4207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1169042" y="48006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19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ỜI SỰ 18H CHIỀU 19/06/2021: Tập đoàn Dầu khí Việt... | HỆ THỜI SỰ CHÍNH  TRỊ TỔNG HỢP - VOV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6" y="381965"/>
            <a:ext cx="5342305" cy="3831220"/>
          </a:xfrm>
          <a:prstGeom prst="rect">
            <a:avLst/>
          </a:prstGeom>
          <a:ln w="5715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gành Dầu khí 58 năm tự hào phát triển cùng đất nướ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70" y="3673629"/>
            <a:ext cx="4294207" cy="2999176"/>
          </a:xfrm>
          <a:prstGeom prst="rect">
            <a:avLst/>
          </a:prstGeom>
          <a:ln w="5715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ỏ dầu Bạch Hổ - chuyện giờ mới kể - Tuổi Trẻ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832" y="288749"/>
            <a:ext cx="5345927" cy="3249983"/>
          </a:xfrm>
          <a:prstGeom prst="rect">
            <a:avLst/>
          </a:prstGeom>
          <a:ln w="5715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ọc dầu Dung Quất mòn mỏi đợi thu xếp vố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43" y="3156768"/>
            <a:ext cx="4426351" cy="3516037"/>
          </a:xfrm>
          <a:prstGeom prst="rect">
            <a:avLst/>
          </a:prstGeom>
          <a:ln w="5715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hà máy lọc dầu Dung Quất có thể dừng sản xuất - VnExpress Kinh doa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945" y="3771190"/>
            <a:ext cx="3565003" cy="2376669"/>
          </a:xfrm>
          <a:prstGeom prst="rect">
            <a:avLst/>
          </a:prstGeom>
          <a:ln w="5715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136" y="3215239"/>
            <a:ext cx="2835799" cy="64698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315692" y="381965"/>
            <a:ext cx="2876308" cy="51077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794451" y="5688158"/>
            <a:ext cx="2876308" cy="91940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lọc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Quất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07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60067" y="6132410"/>
            <a:ext cx="1453637" cy="534153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0" y="-391584"/>
            <a:ext cx="8839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9600" b="1" kern="0">
                <a:solidFill>
                  <a:srgbClr val="FFFFFF"/>
                </a:solidFill>
                <a:latin typeface=".VnCommercial Script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5333" b="1" kern="0">
                <a:solidFill>
                  <a:srgbClr val="355C2E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/>
              </a:rPr>
              <a:t>1. Khai thác khoáng sản:</a:t>
            </a:r>
          </a:p>
        </p:txBody>
      </p:sp>
      <p:sp>
        <p:nvSpPr>
          <p:cNvPr id="27" name="Google Shape;245;p36">
            <a:extLst>
              <a:ext uri="{FF2B5EF4-FFF2-40B4-BE49-F238E27FC236}">
                <a16:creationId xmlns:a16="http://schemas.microsoft.com/office/drawing/2014/main" id="{46EB147E-9983-4DA6-AF6C-C18667DD2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3999" y="920044"/>
            <a:ext cx="12437532" cy="3862637"/>
          </a:xfrm>
          <a:prstGeom prst="rect">
            <a:avLst/>
          </a:prstGeom>
          <a:solidFill>
            <a:srgbClr val="F0DCC8"/>
          </a:solidFill>
          <a:ln>
            <a:noFill/>
          </a:ln>
        </p:spPr>
        <p:txBody>
          <a:bodyPr lIns="121900" tIns="121900" rIns="121900" bIns="121900"/>
          <a:lstStyle>
            <a:lvl1pPr marL="152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rgbClr val="355C2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Tài nguyên khoáng sản quan trọng nhất của thềm lục địa nước ta là ....</a:t>
            </a:r>
            <a:r>
              <a:rPr lang="en-US" altLang="en-US" sz="4267" kern="0" dirty="0">
                <a:solidFill>
                  <a:srgbClr val="355C2E"/>
                </a:solidFill>
                <a:latin typeface="Arial"/>
                <a:cs typeface="Times New Roman" panose="02020603050405020304" pitchFamily="18" charset="0"/>
                <a:sym typeface="Arial"/>
              </a:rPr>
              <a:t>...........................</a:t>
            </a:r>
            <a:endParaRPr lang="vi-VN" altLang="en-US" sz="4267" kern="0" dirty="0">
              <a:solidFill>
                <a:srgbClr val="355C2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rgbClr val="355C2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Nước ta phục vụ khai thác dầu khí phục vụ .....</a:t>
            </a:r>
            <a:r>
              <a:rPr lang="en-US" altLang="en-US" sz="4267" kern="0" dirty="0">
                <a:solidFill>
                  <a:srgbClr val="355C2E"/>
                </a:solidFill>
                <a:latin typeface="Arial"/>
                <a:cs typeface="Times New Roman" panose="02020603050405020304" pitchFamily="18" charset="0"/>
                <a:sym typeface="Arial"/>
              </a:rPr>
              <a:t>...............................</a:t>
            </a:r>
            <a:endParaRPr lang="vi-VN" altLang="en-US" sz="4267" kern="0" dirty="0">
              <a:solidFill>
                <a:srgbClr val="355C2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rgbClr val="355C2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Ngoài dầu khí, nước ta còn khai thác ....</a:t>
            </a:r>
            <a:r>
              <a:rPr lang="en-US" altLang="en-US" sz="4267" kern="0" dirty="0">
                <a:solidFill>
                  <a:srgbClr val="355C2E"/>
                </a:solidFill>
                <a:latin typeface="Arial"/>
                <a:cs typeface="Times New Roman" panose="02020603050405020304" pitchFamily="18" charset="0"/>
                <a:sym typeface="Arial"/>
              </a:rPr>
              <a:t>.........</a:t>
            </a:r>
            <a:r>
              <a:rPr lang="vi-VN" altLang="en-US" sz="4267" kern="0" dirty="0">
                <a:solidFill>
                  <a:srgbClr val="355C2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 ............................…………………………………………..ở .....</a:t>
            </a: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rgbClr val="355C2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4. Ngoài ra còn sản xuất ....</a:t>
            </a:r>
            <a:endParaRPr lang="vi-VN" altLang="en-US" sz="2667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8" name="Hộp Văn bản 5">
            <a:extLst>
              <a:ext uri="{FF2B5EF4-FFF2-40B4-BE49-F238E27FC236}">
                <a16:creationId xmlns:a16="http://schemas.microsoft.com/office/drawing/2014/main" id="{1A9981F8-9093-42AE-A7B9-4422B7CC5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0" y="1494015"/>
            <a:ext cx="414087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vi-VN" altLang="en-US" sz="4267" kern="0" dirty="0">
                <a:solidFill>
                  <a:srgbClr val="F4A79C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dầu mỏ và khí đốt</a:t>
            </a:r>
            <a:endParaRPr lang="en-US" altLang="en-US" sz="4267" kern="0" dirty="0">
              <a:solidFill>
                <a:srgbClr val="F4A79C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Hộp Văn bản 14">
            <a:extLst>
              <a:ext uri="{FF2B5EF4-FFF2-40B4-BE49-F238E27FC236}">
                <a16:creationId xmlns:a16="http://schemas.microsoft.com/office/drawing/2014/main" id="{320A4699-B369-416A-B024-D2B962C06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39150"/>
            <a:ext cx="68326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267" kern="0" dirty="0">
                <a:solidFill>
                  <a:srgbClr val="F4A79C">
                    <a:lumMod val="50000"/>
                  </a:srgbClr>
                </a:solidFill>
                <a:latin typeface="Arial"/>
                <a:cs typeface="Arial"/>
                <a:sym typeface="Arial"/>
              </a:rPr>
              <a:t>t</a:t>
            </a:r>
            <a:r>
              <a:rPr lang="vi-VN" altLang="en-US" sz="4267" kern="0" dirty="0">
                <a:solidFill>
                  <a:srgbClr val="F4A79C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rong nước và xuất khẩu</a:t>
            </a:r>
            <a:endParaRPr lang="en-US" altLang="en-US" sz="4267" kern="0" dirty="0">
              <a:solidFill>
                <a:srgbClr val="F4A79C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Hình Bầu dục 3">
            <a:extLst>
              <a:ext uri="{FF2B5EF4-FFF2-40B4-BE49-F238E27FC236}">
                <a16:creationId xmlns:a16="http://schemas.microsoft.com/office/drawing/2014/main" id="{4A8A9153-1453-485E-AEA3-6BC620BF4C3B}"/>
              </a:ext>
            </a:extLst>
          </p:cNvPr>
          <p:cNvSpPr/>
          <p:nvPr/>
        </p:nvSpPr>
        <p:spPr>
          <a:xfrm>
            <a:off x="1613705" y="1494016"/>
            <a:ext cx="8320273" cy="407296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  <a:defRPr/>
            </a:pPr>
            <a:r>
              <a:rPr lang="nl-NL" altLang="en-US" sz="5867" kern="0" dirty="0">
                <a:solidFill>
                  <a:srgbClr val="40749B"/>
                </a:solidFill>
                <a:latin typeface="Times  New Roman"/>
                <a:cs typeface="Times New Roman" panose="02020603050405020304" pitchFamily="18" charset="0"/>
                <a:sym typeface="Arial"/>
              </a:rPr>
              <a:t>Dầu khí khai thác ở nước ta được dùng để làm gì?</a:t>
            </a:r>
            <a:endParaRPr lang="en-US" altLang="en-US" sz="4800" kern="0" dirty="0">
              <a:solidFill>
                <a:srgbClr val="40749B"/>
              </a:solidFill>
              <a:latin typeface="Times  New Roman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509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13440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924</Words>
  <Application>Microsoft Office PowerPoint</Application>
  <PresentationFormat>Widescreen</PresentationFormat>
  <Paragraphs>128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Calibri</vt:lpstr>
      <vt:lpstr>#9Slide07 HoneyCream</vt:lpstr>
      <vt:lpstr>Arial</vt:lpstr>
      <vt:lpstr>Cairo</vt:lpstr>
      <vt:lpstr>Cambria</vt:lpstr>
      <vt:lpstr>Times New Roman</vt:lpstr>
      <vt:lpstr>Times  New Roman</vt:lpstr>
      <vt:lpstr>.VnCommercial Script</vt:lpstr>
      <vt:lpstr>SVN-Cookie</vt:lpstr>
      <vt:lpstr>UTM Staccato </vt:lpstr>
      <vt:lpstr>UTM Androgyne</vt:lpstr>
      <vt:lpstr>UVN Mang Tre</vt:lpstr>
      <vt:lpstr>SVN-Newton</vt:lpstr>
      <vt:lpstr>SVN-Apple</vt:lpstr>
      <vt:lpstr>UTM Eremitage</vt:lpstr>
      <vt:lpstr>UTM Akashi</vt:lpstr>
      <vt:lpstr>Calibri Light</vt:lpstr>
      <vt:lpstr>SVN-The Voice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Khai thác  CÁT TRẮNG</vt:lpstr>
      <vt:lpstr>Khai thác  MUỐI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 TRÌNH KHAI THÁC CÁ BIỂN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Windows User</cp:lastModifiedBy>
  <cp:revision>23</cp:revision>
  <dcterms:created xsi:type="dcterms:W3CDTF">2022-04-04T08:15:57Z</dcterms:created>
  <dcterms:modified xsi:type="dcterms:W3CDTF">2023-04-18T16:30:42Z</dcterms:modified>
</cp:coreProperties>
</file>