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259" r:id="rId2"/>
    <p:sldId id="257" r:id="rId3"/>
    <p:sldId id="319" r:id="rId4"/>
    <p:sldId id="320" r:id="rId5"/>
    <p:sldId id="321" r:id="rId6"/>
    <p:sldId id="258" r:id="rId7"/>
    <p:sldId id="260" r:id="rId8"/>
    <p:sldId id="256" r:id="rId9"/>
    <p:sldId id="261" r:id="rId10"/>
    <p:sldId id="322" r:id="rId11"/>
    <p:sldId id="323" r:id="rId12"/>
    <p:sldId id="324" r:id="rId13"/>
    <p:sldId id="262" r:id="rId14"/>
    <p:sldId id="263" r:id="rId15"/>
    <p:sldId id="325" r:id="rId16"/>
    <p:sldId id="265" r:id="rId17"/>
    <p:sldId id="326" r:id="rId18"/>
    <p:sldId id="264" r:id="rId19"/>
  </p:sldIdLst>
  <p:sldSz cx="9144000" cy="5143500" type="screen16x9"/>
  <p:notesSz cx="6858000" cy="9144000"/>
  <p:embeddedFontLst>
    <p:embeddedFont>
      <p:font typeface="Georgia" panose="02040502050405020303" pitchFamily="18" charset="0"/>
      <p:regular r:id="rId21"/>
      <p:bold r:id="rId22"/>
      <p:italic r:id="rId23"/>
      <p:boldItalic r:id="rId24"/>
    </p:embeddedFont>
    <p:embeddedFont>
      <p:font typeface="JetBrains Mono" panose="020B0604020202020204" charset="0"/>
      <p:regular r:id="rId25"/>
      <p:bold r:id="rId26"/>
      <p:italic r:id="rId27"/>
      <p:boldItalic r:id="rId28"/>
    </p:embeddedFont>
    <p:embeddedFont>
      <p:font typeface="Roboto Condensed Light" panose="02000000000000000000" pitchFamily="2" charset="0"/>
      <p:regular r:id="rId29"/>
      <p:italic r:id="rId30"/>
    </p:embeddedFont>
    <p:embeddedFont>
      <p:font typeface="Song Myung" panose="020B0604020202020204" charset="0"/>
      <p:regular r:id="rId31"/>
    </p:embeddedFont>
    <p:embeddedFont>
      <p:font typeface="VNI-Av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BB9934-DDE4-444E-9BAD-6BD4607D501B}">
  <a:tblStyle styleId="{D2BB9934-DDE4-444E-9BAD-6BD4607D5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72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4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7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fc021d7d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5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58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9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0391abdf0b_3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6816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8" r:id="rId9"/>
    <p:sldLayoutId id="2147483669" r:id="rId10"/>
    <p:sldLayoutId id="2147483670"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hyperlink" Target="http://i602.photobucket.com/albums/tt110/swnamphong/Trieu%20dinh%20Hue/ma-binh-hue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hyperlink" Target="http://i602.photobucket.com/albums/tt110/swnamphong/Trieu%20dinh%20Hue/Tunhandiday.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KHỞI ĐỘNG</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785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807403"/>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4E10BD71-CE71-410D-8905-A26FB37BE921}"/>
              </a:ext>
            </a:extLst>
          </p:cNvPr>
          <p:cNvSpPr txBox="1">
            <a:spLocks noChangeArrowheads="1"/>
          </p:cNvSpPr>
          <p:nvPr/>
        </p:nvSpPr>
        <p:spPr bwMode="auto">
          <a:xfrm>
            <a:off x="368968" y="1524000"/>
            <a:ext cx="84541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Sau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vua</a:t>
            </a:r>
            <a:r>
              <a:rPr lang="en-US" altLang="en-US" sz="3600" b="1" dirty="0">
                <a:latin typeface="Times New Roman" panose="02020603050405020304" pitchFamily="18" charset="0"/>
                <a:cs typeface="Times New Roman" panose="02020603050405020304" pitchFamily="18" charset="0"/>
              </a:rPr>
              <a:t> Quang </a:t>
            </a:r>
            <a:r>
              <a:rPr lang="en-US" altLang="en-US" sz="3600" b="1" dirty="0" err="1">
                <a:latin typeface="Times New Roman" panose="02020603050405020304" pitchFamily="18" charset="0"/>
                <a:cs typeface="Times New Roman" panose="02020603050405020304" pitchFamily="18" charset="0"/>
              </a:rPr>
              <a:t>Trung</a:t>
            </a:r>
            <a:r>
              <a:rPr lang="en-US" altLang="en-US" sz="3600" b="1" dirty="0">
                <a:latin typeface="Times New Roman" panose="02020603050405020304" pitchFamily="18" charset="0"/>
                <a:cs typeface="Times New Roman" panose="02020603050405020304" pitchFamily="18" charset="0"/>
              </a:rPr>
              <a:t> qua </a:t>
            </a:r>
            <a:r>
              <a:rPr lang="en-US" altLang="en-US" sz="3600" b="1" dirty="0" err="1">
                <a:latin typeface="Times New Roman" panose="02020603050405020304" pitchFamily="18" charset="0"/>
                <a:cs typeface="Times New Roman" panose="02020603050405020304" pitchFamily="18" charset="0"/>
              </a:rPr>
              <a:t>đời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suy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dụng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tấn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Năm</a:t>
            </a:r>
            <a:r>
              <a:rPr lang="en-US" altLang="en-US" sz="3600" b="1" dirty="0">
                <a:latin typeface="Times New Roman" panose="02020603050405020304" pitchFamily="18" charset="0"/>
                <a:cs typeface="Times New Roman" panose="02020603050405020304" pitchFamily="18" charset="0"/>
              </a:rPr>
              <a:t> 1802,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ngôi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đế</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5" name="Group 7">
            <a:extLst>
              <a:ext uri="{FF2B5EF4-FFF2-40B4-BE49-F238E27FC236}">
                <a16:creationId xmlns:a16="http://schemas.microsoft.com/office/drawing/2014/main" id="{BDFD108F-08AB-4FA7-AC9E-C0BFF71DBC7F}"/>
              </a:ext>
            </a:extLst>
          </p:cNvPr>
          <p:cNvGrpSpPr>
            <a:grpSpLocks/>
          </p:cNvGrpSpPr>
          <p:nvPr/>
        </p:nvGrpSpPr>
        <p:grpSpPr bwMode="auto">
          <a:xfrm>
            <a:off x="2819399" y="609600"/>
            <a:ext cx="3105817" cy="5257800"/>
            <a:chOff x="0" y="838200"/>
            <a:chExt cx="9144000" cy="6019802"/>
          </a:xfrm>
        </p:grpSpPr>
        <p:pic>
          <p:nvPicPr>
            <p:cNvPr id="6" name="Picture 6">
              <a:extLst>
                <a:ext uri="{FF2B5EF4-FFF2-40B4-BE49-F238E27FC236}">
                  <a16:creationId xmlns:a16="http://schemas.microsoft.com/office/drawing/2014/main" id="{6EB5E80C-1879-45F7-B255-2BDA7CBF4A2C}"/>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ED2CD15-2857-482A-BBB3-1412F9501516}"/>
                </a:ext>
              </a:extLst>
            </p:cNvPr>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b="1">
                <a:solidFill>
                  <a:srgbClr val="FF0000"/>
                </a:solidFill>
                <a:latin typeface="Times New Roman" pitchFamily="18" charset="0"/>
                <a:cs typeface="Times New Roman" pitchFamily="18" charset="0"/>
              </a:endParaRPr>
            </a:p>
          </p:txBody>
        </p:sp>
      </p:grpSp>
      <p:grpSp>
        <p:nvGrpSpPr>
          <p:cNvPr id="8" name="Group 11">
            <a:extLst>
              <a:ext uri="{FF2B5EF4-FFF2-40B4-BE49-F238E27FC236}">
                <a16:creationId xmlns:a16="http://schemas.microsoft.com/office/drawing/2014/main" id="{087F4AA9-BA61-4646-B1CD-664DEDA55ACB}"/>
              </a:ext>
            </a:extLst>
          </p:cNvPr>
          <p:cNvGrpSpPr>
            <a:grpSpLocks/>
          </p:cNvGrpSpPr>
          <p:nvPr/>
        </p:nvGrpSpPr>
        <p:grpSpPr bwMode="auto">
          <a:xfrm>
            <a:off x="31750" y="609599"/>
            <a:ext cx="2819400" cy="3505200"/>
            <a:chOff x="457200" y="381000"/>
            <a:chExt cx="3962400" cy="2819400"/>
          </a:xfrm>
        </p:grpSpPr>
        <p:pic>
          <p:nvPicPr>
            <p:cNvPr id="10" name="Picture 12" descr="Emperor Gia Long.jpg">
              <a:extLst>
                <a:ext uri="{FF2B5EF4-FFF2-40B4-BE49-F238E27FC236}">
                  <a16:creationId xmlns:a16="http://schemas.microsoft.com/office/drawing/2014/main" id="{3447E9BE-E237-4CEA-BAD3-A7BE3ABB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962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390B5A97-D604-4BC5-936E-AFE7194AE3AC}"/>
                </a:ext>
              </a:extLst>
            </p:cNvPr>
            <p:cNvSpPr>
              <a:spLocks noChangeArrowheads="1"/>
            </p:cNvSpPr>
            <p:nvPr/>
          </p:nvSpPr>
          <p:spPr bwMode="auto">
            <a:xfrm>
              <a:off x="457200" y="2511608"/>
              <a:ext cx="3962399"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b="1">
                <a:solidFill>
                  <a:srgbClr val="FFFF00"/>
                </a:solidFill>
                <a:latin typeface="Times New Roman" panose="02020603050405020304" pitchFamily="18" charset="0"/>
                <a:cs typeface="Times New Roman" panose="02020603050405020304" pitchFamily="18" charset="0"/>
              </a:endParaRPr>
            </a:p>
          </p:txBody>
        </p:sp>
      </p:grpSp>
      <p:grpSp>
        <p:nvGrpSpPr>
          <p:cNvPr id="12" name="Group 22">
            <a:extLst>
              <a:ext uri="{FF2B5EF4-FFF2-40B4-BE49-F238E27FC236}">
                <a16:creationId xmlns:a16="http://schemas.microsoft.com/office/drawing/2014/main" id="{07D706E6-4D6D-49CB-8542-EB95B5437B74}"/>
              </a:ext>
            </a:extLst>
          </p:cNvPr>
          <p:cNvGrpSpPr>
            <a:grpSpLocks/>
          </p:cNvGrpSpPr>
          <p:nvPr/>
        </p:nvGrpSpPr>
        <p:grpSpPr bwMode="auto">
          <a:xfrm>
            <a:off x="5855368" y="609600"/>
            <a:ext cx="3288632" cy="6096000"/>
            <a:chOff x="3504" y="1056"/>
            <a:chExt cx="2256" cy="3264"/>
          </a:xfrm>
        </p:grpSpPr>
        <p:pic>
          <p:nvPicPr>
            <p:cNvPr id="13" name="Picture 2" descr="Picture1">
              <a:extLst>
                <a:ext uri="{FF2B5EF4-FFF2-40B4-BE49-F238E27FC236}">
                  <a16:creationId xmlns:a16="http://schemas.microsoft.com/office/drawing/2014/main" id="{821C3D88-A96C-4F1E-9EBA-73CBB7B2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056"/>
              <a:ext cx="22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Ảnh3">
              <a:extLst>
                <a:ext uri="{FF2B5EF4-FFF2-40B4-BE49-F238E27FC236}">
                  <a16:creationId xmlns:a16="http://schemas.microsoft.com/office/drawing/2014/main" id="{CC5CFA75-55CA-425C-B167-6A9BEC51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584"/>
              <a:ext cx="14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6">
            <a:extLst>
              <a:ext uri="{FF2B5EF4-FFF2-40B4-BE49-F238E27FC236}">
                <a16:creationId xmlns:a16="http://schemas.microsoft.com/office/drawing/2014/main" id="{B201B23B-44DD-4680-B6DE-F1C278FB6059}"/>
              </a:ext>
            </a:extLst>
          </p:cNvPr>
          <p:cNvSpPr txBox="1">
            <a:spLocks noChangeArrowheads="1"/>
          </p:cNvSpPr>
          <p:nvPr/>
        </p:nvSpPr>
        <p:spPr bwMode="auto">
          <a:xfrm>
            <a:off x="2781300" y="684669"/>
            <a:ext cx="278765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dirty="0" err="1">
                <a:solidFill>
                  <a:srgbClr val="FF0000"/>
                </a:solidFill>
              </a:rPr>
              <a:t>Kinh</a:t>
            </a:r>
            <a:r>
              <a:rPr lang="en-US" sz="2300" b="1" dirty="0">
                <a:solidFill>
                  <a:srgbClr val="FF0000"/>
                </a:solidFill>
              </a:rPr>
              <a:t> </a:t>
            </a:r>
            <a:r>
              <a:rPr lang="en-US" sz="2300" b="1" dirty="0" err="1">
                <a:solidFill>
                  <a:srgbClr val="FF0000"/>
                </a:solidFill>
              </a:rPr>
              <a:t>Đô</a:t>
            </a:r>
            <a:r>
              <a:rPr lang="en-US" sz="2300" b="1" dirty="0">
                <a:solidFill>
                  <a:srgbClr val="FF0000"/>
                </a:solidFill>
              </a:rPr>
              <a:t> </a:t>
            </a:r>
            <a:r>
              <a:rPr lang="en-US" sz="2300" b="1" dirty="0" err="1">
                <a:solidFill>
                  <a:srgbClr val="FF0000"/>
                </a:solidFill>
              </a:rPr>
              <a:t>Phú</a:t>
            </a:r>
            <a:r>
              <a:rPr lang="en-US" sz="2300" b="1" dirty="0">
                <a:solidFill>
                  <a:srgbClr val="FF0000"/>
                </a:solidFill>
              </a:rPr>
              <a:t> </a:t>
            </a:r>
            <a:r>
              <a:rPr lang="en-US" sz="2300" b="1" dirty="0" err="1">
                <a:solidFill>
                  <a:srgbClr val="FF0000"/>
                </a:solidFill>
              </a:rPr>
              <a:t>Xuân</a:t>
            </a:r>
            <a:r>
              <a:rPr lang="en-US" sz="2300" b="1" dirty="0">
                <a:solidFill>
                  <a:srgbClr val="FF0000"/>
                </a:solidFill>
              </a:rPr>
              <a:t> (</a:t>
            </a:r>
            <a:r>
              <a:rPr lang="en-US" sz="2300" b="1" dirty="0" err="1">
                <a:solidFill>
                  <a:srgbClr val="FF0000"/>
                </a:solidFill>
              </a:rPr>
              <a:t>Huế</a:t>
            </a:r>
            <a:r>
              <a:rPr lang="en-US" sz="2300" b="1" dirty="0">
                <a:solidFill>
                  <a:srgbClr val="FF0000"/>
                </a:solidFill>
              </a:rPr>
              <a:t>)</a:t>
            </a:r>
            <a:endParaRPr lang="en-US" sz="2300" b="1" dirty="0"/>
          </a:p>
        </p:txBody>
      </p:sp>
      <p:sp>
        <p:nvSpPr>
          <p:cNvPr id="16" name="Text Box 17">
            <a:extLst>
              <a:ext uri="{FF2B5EF4-FFF2-40B4-BE49-F238E27FC236}">
                <a16:creationId xmlns:a16="http://schemas.microsoft.com/office/drawing/2014/main" id="{06B149F1-5BA7-4A45-A136-72A82AE9BAB6}"/>
              </a:ext>
            </a:extLst>
          </p:cNvPr>
          <p:cNvSpPr txBox="1">
            <a:spLocks noChangeArrowheads="1"/>
          </p:cNvSpPr>
          <p:nvPr/>
        </p:nvSpPr>
        <p:spPr bwMode="auto">
          <a:xfrm>
            <a:off x="-38100" y="4232273"/>
            <a:ext cx="281940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FF0066"/>
                </a:solidFill>
              </a:rPr>
              <a:t>Vua Gia Long </a:t>
            </a:r>
          </a:p>
          <a:p>
            <a:pPr algn="ctr" eaLnBrk="1" hangingPunct="1">
              <a:defRPr/>
            </a:pPr>
            <a:r>
              <a:rPr lang="en-US" sz="2300" b="1">
                <a:solidFill>
                  <a:srgbClr val="FF0066"/>
                </a:solidFill>
              </a:rPr>
              <a:t>(1802-1820)</a:t>
            </a:r>
            <a:endParaRPr lang="en-US" sz="2300">
              <a:solidFill>
                <a:srgbClr val="FF0066"/>
              </a:solidFill>
            </a:endParaRPr>
          </a:p>
        </p:txBody>
      </p:sp>
      <p:sp>
        <p:nvSpPr>
          <p:cNvPr id="17" name="Text Box 21">
            <a:extLst>
              <a:ext uri="{FF2B5EF4-FFF2-40B4-BE49-F238E27FC236}">
                <a16:creationId xmlns:a16="http://schemas.microsoft.com/office/drawing/2014/main" id="{3AD3015A-A4CA-447E-82A0-71F881E84D92}"/>
              </a:ext>
            </a:extLst>
          </p:cNvPr>
          <p:cNvSpPr txBox="1">
            <a:spLocks noChangeArrowheads="1"/>
          </p:cNvSpPr>
          <p:nvPr/>
        </p:nvSpPr>
        <p:spPr bwMode="auto">
          <a:xfrm>
            <a:off x="0" y="0"/>
            <a:ext cx="9144000" cy="492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6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Kinh đô ở đâu ?</a:t>
            </a:r>
            <a:endParaRPr lang="en-US" altLang="en-US" sz="2600" b="1" dirty="0">
              <a:solidFill>
                <a:srgbClr val="0070C0"/>
              </a:solidFill>
              <a:latin typeface="Times New Roman" panose="02020603050405020304" pitchFamily="18" charset="0"/>
              <a:cs typeface="Times New Roman" panose="02020603050405020304" pitchFamily="18" charset="0"/>
            </a:endParaRPr>
          </a:p>
        </p:txBody>
      </p:sp>
      <p:pic>
        <p:nvPicPr>
          <p:cNvPr id="18" name="Picture 5" descr="Ảnh3">
            <a:extLst>
              <a:ext uri="{FF2B5EF4-FFF2-40B4-BE49-F238E27FC236}">
                <a16:creationId xmlns:a16="http://schemas.microsoft.com/office/drawing/2014/main" id="{94125589-7649-4811-A6CD-DD379A5FC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70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19" name="AutoShape 6" descr="Kết quả hình ảnh cho quang trung đại phá quan thanh">
            <a:extLst>
              <a:ext uri="{FF2B5EF4-FFF2-40B4-BE49-F238E27FC236}">
                <a16:creationId xmlns:a16="http://schemas.microsoft.com/office/drawing/2014/main" id="{5ABE5BFA-AA09-4E2F-B1DB-F6048E72313F}"/>
              </a:ext>
            </a:extLst>
          </p:cNvPr>
          <p:cNvSpPr>
            <a:spLocks noChangeAspect="1" noChangeArrowheads="1"/>
          </p:cNvSpPr>
          <p:nvPr/>
        </p:nvSpPr>
        <p:spPr bwMode="auto">
          <a:xfrm>
            <a:off x="165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1">
              <a:solidFill>
                <a:srgbClr val="0000FF"/>
              </a:solidFill>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id="{FEDA545E-158A-4760-A7D1-46E1C4F87482}"/>
              </a:ext>
            </a:extLst>
          </p:cNvPr>
          <p:cNvSpPr txBox="1">
            <a:spLocks noChangeArrowheads="1"/>
          </p:cNvSpPr>
          <p:nvPr/>
        </p:nvSpPr>
        <p:spPr bwMode="auto">
          <a:xfrm>
            <a:off x="-76200" y="-79027"/>
            <a:ext cx="9144000" cy="9541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1802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1858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 </a:t>
            </a:r>
          </a:p>
        </p:txBody>
      </p:sp>
      <p:grpSp>
        <p:nvGrpSpPr>
          <p:cNvPr id="21" name="Group 31">
            <a:extLst>
              <a:ext uri="{FF2B5EF4-FFF2-40B4-BE49-F238E27FC236}">
                <a16:creationId xmlns:a16="http://schemas.microsoft.com/office/drawing/2014/main" id="{9700F96C-A288-40FD-A5F3-33413911CEE7}"/>
              </a:ext>
            </a:extLst>
          </p:cNvPr>
          <p:cNvGrpSpPr>
            <a:grpSpLocks/>
          </p:cNvGrpSpPr>
          <p:nvPr/>
        </p:nvGrpSpPr>
        <p:grpSpPr bwMode="auto">
          <a:xfrm>
            <a:off x="4495800" y="948453"/>
            <a:ext cx="2362200" cy="4271963"/>
            <a:chOff x="2832" y="1632"/>
            <a:chExt cx="1488" cy="2691"/>
          </a:xfrm>
        </p:grpSpPr>
        <p:pic>
          <p:nvPicPr>
            <p:cNvPr id="22" name="Picture 21" descr="http://a9.vietbao.vn/images/vn999/150/2013/04/20130410-ngam-tuyet-pham-tai-hien-chan-dung-cac-vi-vua-trieu-nguyen-3.jpeg">
              <a:extLst>
                <a:ext uri="{FF2B5EF4-FFF2-40B4-BE49-F238E27FC236}">
                  <a16:creationId xmlns:a16="http://schemas.microsoft.com/office/drawing/2014/main" id="{C7B1B207-2086-4371-8F28-90B827B8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32"/>
              <a:ext cx="139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21">
              <a:extLst>
                <a:ext uri="{FF2B5EF4-FFF2-40B4-BE49-F238E27FC236}">
                  <a16:creationId xmlns:a16="http://schemas.microsoft.com/office/drawing/2014/main" id="{00FF6C86-DD79-47BC-BEA2-70B99E2EBEEC}"/>
                </a:ext>
              </a:extLst>
            </p:cNvPr>
            <p:cNvSpPr txBox="1">
              <a:spLocks noChangeArrowheads="1"/>
            </p:cNvSpPr>
            <p:nvPr/>
          </p:nvSpPr>
          <p:spPr bwMode="auto">
            <a:xfrm>
              <a:off x="2832"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Thiệu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Trị</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(1841- 1847)</a:t>
              </a:r>
            </a:p>
          </p:txBody>
        </p:sp>
      </p:grpSp>
      <p:grpSp>
        <p:nvGrpSpPr>
          <p:cNvPr id="24" name="Group 32">
            <a:extLst>
              <a:ext uri="{FF2B5EF4-FFF2-40B4-BE49-F238E27FC236}">
                <a16:creationId xmlns:a16="http://schemas.microsoft.com/office/drawing/2014/main" id="{353A7247-7B0F-43DF-BE41-EFFC84E5C99C}"/>
              </a:ext>
            </a:extLst>
          </p:cNvPr>
          <p:cNvGrpSpPr>
            <a:grpSpLocks/>
          </p:cNvGrpSpPr>
          <p:nvPr/>
        </p:nvGrpSpPr>
        <p:grpSpPr bwMode="auto">
          <a:xfrm>
            <a:off x="6858000" y="948453"/>
            <a:ext cx="2286000" cy="4227513"/>
            <a:chOff x="4320" y="1632"/>
            <a:chExt cx="1440" cy="2663"/>
          </a:xfrm>
        </p:grpSpPr>
        <p:pic>
          <p:nvPicPr>
            <p:cNvPr id="25" name="Picture 23" descr="http://e-cadao.com/lichsu/tuduc.jpg">
              <a:extLst>
                <a:ext uri="{FF2B5EF4-FFF2-40B4-BE49-F238E27FC236}">
                  <a16:creationId xmlns:a16="http://schemas.microsoft.com/office/drawing/2014/main" id="{C87DB017-4360-45DF-867B-E5692FA0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32"/>
              <a:ext cx="143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22">
              <a:extLst>
                <a:ext uri="{FF2B5EF4-FFF2-40B4-BE49-F238E27FC236}">
                  <a16:creationId xmlns:a16="http://schemas.microsoft.com/office/drawing/2014/main" id="{615E4061-69A4-43CB-871C-95B0D4C0961A}"/>
                </a:ext>
              </a:extLst>
            </p:cNvPr>
            <p:cNvSpPr txBox="1">
              <a:spLocks noChangeArrowheads="1"/>
            </p:cNvSpPr>
            <p:nvPr/>
          </p:nvSpPr>
          <p:spPr bwMode="auto">
            <a:xfrm>
              <a:off x="4320"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Đức</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(1847- 1883)</a:t>
              </a:r>
            </a:p>
          </p:txBody>
        </p:sp>
      </p:grpSp>
      <p:grpSp>
        <p:nvGrpSpPr>
          <p:cNvPr id="27" name="Group 29">
            <a:extLst>
              <a:ext uri="{FF2B5EF4-FFF2-40B4-BE49-F238E27FC236}">
                <a16:creationId xmlns:a16="http://schemas.microsoft.com/office/drawing/2014/main" id="{27F3767A-8F8F-4C72-8278-3661373207C7}"/>
              </a:ext>
            </a:extLst>
          </p:cNvPr>
          <p:cNvGrpSpPr>
            <a:grpSpLocks/>
          </p:cNvGrpSpPr>
          <p:nvPr/>
        </p:nvGrpSpPr>
        <p:grpSpPr bwMode="auto">
          <a:xfrm>
            <a:off x="0" y="948453"/>
            <a:ext cx="2362200" cy="4271963"/>
            <a:chOff x="0" y="1632"/>
            <a:chExt cx="1488" cy="2691"/>
          </a:xfrm>
        </p:grpSpPr>
        <p:pic>
          <p:nvPicPr>
            <p:cNvPr id="28" name="Picture 14" descr="Emperor Gia Long.jpg">
              <a:extLst>
                <a:ext uri="{FF2B5EF4-FFF2-40B4-BE49-F238E27FC236}">
                  <a16:creationId xmlns:a16="http://schemas.microsoft.com/office/drawing/2014/main" id="{06BEC530-EB93-40FD-B80B-45E772C5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2"/>
              <a:ext cx="1440"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3">
              <a:extLst>
                <a:ext uri="{FF2B5EF4-FFF2-40B4-BE49-F238E27FC236}">
                  <a16:creationId xmlns:a16="http://schemas.microsoft.com/office/drawing/2014/main" id="{A4D2A772-6294-440C-9A12-3C22E5D63122}"/>
                </a:ext>
              </a:extLst>
            </p:cNvPr>
            <p:cNvSpPr txBox="1">
              <a:spLocks noChangeArrowheads="1"/>
            </p:cNvSpPr>
            <p:nvPr/>
          </p:nvSpPr>
          <p:spPr bwMode="auto">
            <a:xfrm>
              <a:off x="0"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Gia Long</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( 1802-1820)</a:t>
              </a:r>
            </a:p>
          </p:txBody>
        </p:sp>
      </p:grpSp>
      <p:grpSp>
        <p:nvGrpSpPr>
          <p:cNvPr id="30" name="Group 30">
            <a:extLst>
              <a:ext uri="{FF2B5EF4-FFF2-40B4-BE49-F238E27FC236}">
                <a16:creationId xmlns:a16="http://schemas.microsoft.com/office/drawing/2014/main" id="{9E4FBD46-A953-4423-8DB1-97E6BBE0B430}"/>
              </a:ext>
            </a:extLst>
          </p:cNvPr>
          <p:cNvGrpSpPr>
            <a:grpSpLocks/>
          </p:cNvGrpSpPr>
          <p:nvPr/>
        </p:nvGrpSpPr>
        <p:grpSpPr bwMode="auto">
          <a:xfrm>
            <a:off x="2286000" y="948453"/>
            <a:ext cx="2362200" cy="4227513"/>
            <a:chOff x="1440" y="1632"/>
            <a:chExt cx="1488" cy="2663"/>
          </a:xfrm>
        </p:grpSpPr>
        <p:pic>
          <p:nvPicPr>
            <p:cNvPr id="31" name="Picture 18" descr="http://webdulichhue.com/wp-content/uploads/vua_minh_mang_chan_dung.jpg">
              <a:extLst>
                <a:ext uri="{FF2B5EF4-FFF2-40B4-BE49-F238E27FC236}">
                  <a16:creationId xmlns:a16="http://schemas.microsoft.com/office/drawing/2014/main" id="{E30F6623-192D-485C-B508-FA61954A5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632"/>
              <a:ext cx="1488"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24">
              <a:extLst>
                <a:ext uri="{FF2B5EF4-FFF2-40B4-BE49-F238E27FC236}">
                  <a16:creationId xmlns:a16="http://schemas.microsoft.com/office/drawing/2014/main" id="{F9925A4D-CB25-4F38-B883-5812AD8A626F}"/>
                </a:ext>
              </a:extLst>
            </p:cNvPr>
            <p:cNvSpPr txBox="1">
              <a:spLocks noChangeArrowheads="1"/>
            </p:cNvSpPr>
            <p:nvPr/>
          </p:nvSpPr>
          <p:spPr bwMode="auto">
            <a:xfrm>
              <a:off x="1488"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Minh </a:t>
              </a:r>
              <a:r>
                <a:rPr lang="en-US" altLang="en-US" sz="1800" b="1" dirty="0" err="1">
                  <a:solidFill>
                    <a:srgbClr val="0000FF"/>
                  </a:solidFill>
                  <a:latin typeface="Times New Roman" panose="02020603050405020304" pitchFamily="18" charset="0"/>
                  <a:cs typeface="Times New Roman" panose="02020603050405020304" pitchFamily="18" charset="0"/>
                </a:rPr>
                <a:t>Mạng</a:t>
              </a:r>
              <a:r>
                <a:rPr lang="en-US" altLang="en-US" sz="1800" b="1" dirty="0">
                  <a:solidFill>
                    <a:srgbClr val="0000FF"/>
                  </a:solidFill>
                  <a:latin typeface="Times New Roman" panose="02020603050405020304" pitchFamily="18" charset="0"/>
                  <a:cs typeface="Times New Roman" panose="02020603050405020304" pitchFamily="18" charset="0"/>
                </a:rPr>
                <a:t> (1820-1841)</a:t>
              </a:r>
            </a:p>
          </p:txBody>
        </p:sp>
      </p:grpSp>
    </p:spTree>
    <p:extLst>
      <p:ext uri="{BB962C8B-B14F-4D97-AF65-F5344CB8AC3E}">
        <p14:creationId xmlns:p14="http://schemas.microsoft.com/office/powerpoint/2010/main" val="18687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50" name="Text Box 4">
            <a:extLst>
              <a:ext uri="{FF2B5EF4-FFF2-40B4-BE49-F238E27FC236}">
                <a16:creationId xmlns:a16="http://schemas.microsoft.com/office/drawing/2014/main" id="{4632C36B-DC3B-4518-8621-779962F7F557}"/>
              </a:ext>
            </a:extLst>
          </p:cNvPr>
          <p:cNvSpPr txBox="1">
            <a:spLocks noChangeArrowheads="1"/>
          </p:cNvSpPr>
          <p:nvPr/>
        </p:nvSpPr>
        <p:spPr bwMode="auto">
          <a:xfrm>
            <a:off x="430714" y="2985691"/>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đội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gồm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thủy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1" name="Text Box 5">
            <a:extLst>
              <a:ext uri="{FF2B5EF4-FFF2-40B4-BE49-F238E27FC236}">
                <a16:creationId xmlns:a16="http://schemas.microsoft.com/office/drawing/2014/main" id="{451DA601-A744-417E-A2F4-8E12239DE173}"/>
              </a:ext>
            </a:extLst>
          </p:cNvPr>
          <p:cNvSpPr txBox="1">
            <a:spLocks noChangeArrowheads="1"/>
          </p:cNvSpPr>
          <p:nvPr/>
        </p:nvSpPr>
        <p:spPr bwMode="auto">
          <a:xfrm>
            <a:off x="430714" y="254158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tổ</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chức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thế</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2" name="Text Box 6">
            <a:extLst>
              <a:ext uri="{FF2B5EF4-FFF2-40B4-BE49-F238E27FC236}">
                <a16:creationId xmlns:a16="http://schemas.microsoft.com/office/drawing/2014/main" id="{AD0E4143-D8AD-490A-9601-658BFFC234A1}"/>
              </a:ext>
            </a:extLst>
          </p:cNvPr>
          <p:cNvSpPr txBox="1">
            <a:spLocks noChangeArrowheads="1"/>
          </p:cNvSpPr>
          <p:nvPr/>
        </p:nvSpPr>
        <p:spPr bwMode="auto">
          <a:xfrm>
            <a:off x="368968" y="1277143"/>
            <a:ext cx="84060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Vua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không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đặt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ngôi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hoàng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hậu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bỏ</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chức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tướng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trực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tiếp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mọi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việc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trung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ương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đến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địa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phương</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3" name="Text Box 7">
            <a:extLst>
              <a:ext uri="{FF2B5EF4-FFF2-40B4-BE49-F238E27FC236}">
                <a16:creationId xmlns:a16="http://schemas.microsoft.com/office/drawing/2014/main" id="{3ED0C490-FE0A-4D7C-972C-748E2B22FF1F}"/>
              </a:ext>
            </a:extLst>
          </p:cNvPr>
          <p:cNvSpPr txBox="1">
            <a:spLocks noChangeArrowheads="1"/>
          </p:cNvSpPr>
          <p:nvPr/>
        </p:nvSpPr>
        <p:spPr bwMode="auto">
          <a:xfrm>
            <a:off x="368968" y="388937"/>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việc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thấy</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không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muốn</a:t>
            </a:r>
            <a:r>
              <a:rPr lang="en-US" altLang="en-US" sz="2800" b="1" dirty="0">
                <a:solidFill>
                  <a:srgbClr val="008000"/>
                </a:solidFill>
                <a:latin typeface="Times New Roman" panose="02020603050405020304" pitchFamily="18" charset="0"/>
                <a:cs typeface="Times New Roman" panose="02020603050405020304" pitchFamily="18" charset="0"/>
              </a:rPr>
              <a:t> chia </a:t>
            </a:r>
            <a:r>
              <a:rPr lang="en-US" altLang="en-US" sz="2800" b="1" dirty="0" err="1">
                <a:solidFill>
                  <a:srgbClr val="008000"/>
                </a:solidFill>
                <a:latin typeface="Times New Roman" panose="02020603050405020304" pitchFamily="18" charset="0"/>
                <a:cs typeface="Times New Roman" panose="02020603050405020304" pitchFamily="18" charset="0"/>
              </a:rPr>
              <a:t>sẻ</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quyền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ai?</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4" name="Text Box 11">
            <a:extLst>
              <a:ext uri="{FF2B5EF4-FFF2-40B4-BE49-F238E27FC236}">
                <a16:creationId xmlns:a16="http://schemas.microsoft.com/office/drawing/2014/main" id="{6B1011E8-A9AB-459F-A641-81B189A74BF9}"/>
              </a:ext>
            </a:extLst>
          </p:cNvPr>
          <p:cNvSpPr txBox="1">
            <a:spLocks noChangeArrowheads="1"/>
          </p:cNvSpPr>
          <p:nvPr/>
        </p:nvSpPr>
        <p:spPr bwMode="auto">
          <a:xfrm>
            <a:off x="593557" y="-73819"/>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chemeClr val="tx2">
                    <a:lumMod val="50000"/>
                  </a:schemeClr>
                </a:solidFill>
                <a:latin typeface="Times New Roman" panose="02020603050405020304" pitchFamily="18" charset="0"/>
                <a:cs typeface="Times New Roman" panose="02020603050405020304" pitchFamily="18" charset="0"/>
              </a:rPr>
              <a:t>2. Cách trị vì đất nước của nhà Nguyễn.</a:t>
            </a:r>
            <a:endParaRPr lang="en-US" altLang="en-US" sz="2800" b="1">
              <a:solidFill>
                <a:schemeClr val="tx2">
                  <a:lumMod val="50000"/>
                </a:schemeClr>
              </a:solidFill>
              <a:latin typeface="Times New Roman" panose="02020603050405020304" pitchFamily="18" charset="0"/>
              <a:cs typeface="Times New Roman" panose="02020603050405020304" pitchFamily="18" charset="0"/>
            </a:endParaRPr>
          </a:p>
        </p:txBody>
      </p:sp>
      <p:sp>
        <p:nvSpPr>
          <p:cNvPr id="55" name="Text Box 10">
            <a:extLst>
              <a:ext uri="{FF2B5EF4-FFF2-40B4-BE49-F238E27FC236}">
                <a16:creationId xmlns:a16="http://schemas.microsoft.com/office/drawing/2014/main" id="{8EBA3A00-6583-4982-94B5-7EED85EA08E9}"/>
              </a:ext>
            </a:extLst>
          </p:cNvPr>
          <p:cNvSpPr txBox="1">
            <a:spLocks noChangeArrowheads="1"/>
          </p:cNvSpPr>
          <p:nvPr/>
        </p:nvSpPr>
        <p:spPr bwMode="auto">
          <a:xfrm>
            <a:off x="368968" y="386635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ban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Bộ</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luật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gì</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6" name="Text Box 11">
            <a:extLst>
              <a:ext uri="{FF2B5EF4-FFF2-40B4-BE49-F238E27FC236}">
                <a16:creationId xmlns:a16="http://schemas.microsoft.com/office/drawing/2014/main" id="{34240BF1-7D48-4931-A857-916DD41611D4}"/>
              </a:ext>
            </a:extLst>
          </p:cNvPr>
          <p:cNvSpPr txBox="1">
            <a:spLocks noChangeArrowheads="1"/>
          </p:cNvSpPr>
          <p:nvPr/>
        </p:nvSpPr>
        <p:spPr bwMode="auto">
          <a:xfrm>
            <a:off x="593557" y="4325144"/>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luật</a:t>
            </a:r>
            <a:r>
              <a:rPr lang="en-US" altLang="en-US" sz="2800" b="1" dirty="0">
                <a:solidFill>
                  <a:srgbClr val="0070C0"/>
                </a:solidFill>
                <a:latin typeface="Times New Roman" panose="02020603050405020304" pitchFamily="18" charset="0"/>
                <a:cs typeface="Times New Roman" panose="02020603050405020304" pitchFamily="18" charset="0"/>
              </a:rPr>
              <a:t> Gia Long.</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5"/>
                                        </p:tgtEl>
                                        <p:attrNameLst>
                                          <p:attrName>style.visibility</p:attrName>
                                        </p:attrNameLst>
                                      </p:cBhvr>
                                      <p:to>
                                        <p:strVal val="visible"/>
                                      </p:to>
                                    </p:set>
                                    <p:anim calcmode="discrete" valueType="clr">
                                      <p:cBhvr override="childStyle">
                                        <p:cTn id="12"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
                                        </p:tgtEl>
                                        <p:attrNameLst>
                                          <p:attrName>fillcolor</p:attrName>
                                        </p:attrNameLst>
                                      </p:cBhvr>
                                      <p:tavLst>
                                        <p:tav tm="0">
                                          <p:val>
                                            <p:clrVal>
                                              <a:schemeClr val="accent2"/>
                                            </p:clrVal>
                                          </p:val>
                                        </p:tav>
                                        <p:tav tm="50000">
                                          <p:val>
                                            <p:clrVal>
                                              <a:schemeClr val="hlink"/>
                                            </p:clrVal>
                                          </p:val>
                                        </p:tav>
                                      </p:tavLst>
                                    </p:anim>
                                    <p:set>
                                      <p:cBhvr>
                                        <p:cTn id="14" dur="80"/>
                                        <p:tgtEl>
                                          <p:spTgt spid="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
                                        </p:tgtEl>
                                        <p:attrNameLst>
                                          <p:attrName>style.visibility</p:attrName>
                                        </p:attrNameLst>
                                      </p:cBhvr>
                                      <p:to>
                                        <p:strVal val="visible"/>
                                      </p:to>
                                    </p:set>
                                    <p:anim calcmode="discrete" valueType="clr">
                                      <p:cBhvr override="childStyle">
                                        <p:cTn id="1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
                                        </p:tgtEl>
                                        <p:attrNameLst>
                                          <p:attrName>fillcolor</p:attrName>
                                        </p:attrNameLst>
                                      </p:cBhvr>
                                      <p:tavLst>
                                        <p:tav tm="0">
                                          <p:val>
                                            <p:clrVal>
                                              <a:schemeClr val="accent2"/>
                                            </p:clrVal>
                                          </p:val>
                                        </p:tav>
                                        <p:tav tm="50000">
                                          <p:val>
                                            <p:clrVal>
                                              <a:schemeClr val="hlink"/>
                                            </p:clrVal>
                                          </p:val>
                                        </p:tav>
                                      </p:tavLst>
                                    </p:anim>
                                    <p:set>
                                      <p:cBhvr>
                                        <p:cTn id="21" dur="80"/>
                                        <p:tgtEl>
                                          <p:spTgt spid="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0"/>
                                        </p:tgtEl>
                                        <p:attrNameLst>
                                          <p:attrName>style.visibility</p:attrName>
                                        </p:attrNameLst>
                                      </p:cBhvr>
                                      <p:to>
                                        <p:strVal val="visible"/>
                                      </p:to>
                                    </p:set>
                                    <p:anim calcmode="discrete" valueType="clr">
                                      <p:cBhvr override="childStyle">
                                        <p:cTn id="26"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
                                        </p:tgtEl>
                                        <p:attrNameLst>
                                          <p:attrName>fillcolor</p:attrName>
                                        </p:attrNameLst>
                                      </p:cBhvr>
                                      <p:tavLst>
                                        <p:tav tm="0">
                                          <p:val>
                                            <p:clrVal>
                                              <a:schemeClr val="accent2"/>
                                            </p:clrVal>
                                          </p:val>
                                        </p:tav>
                                        <p:tav tm="50000">
                                          <p:val>
                                            <p:clrVal>
                                              <a:schemeClr val="hlink"/>
                                            </p:clrVal>
                                          </p:val>
                                        </p:tav>
                                      </p:tavLst>
                                    </p:anim>
                                    <p:set>
                                      <p:cBhvr>
                                        <p:cTn id="28" dur="80"/>
                                        <p:tgtEl>
                                          <p:spTgt spid="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6"/>
                                        </p:tgtEl>
                                        <p:attrNameLst>
                                          <p:attrName>style.visibility</p:attrName>
                                        </p:attrNameLst>
                                      </p:cBhvr>
                                      <p:to>
                                        <p:strVal val="visible"/>
                                      </p:to>
                                    </p:set>
                                    <p:anim calcmode="discrete" valueType="clr">
                                      <p:cBhvr override="childStyle">
                                        <p:cTn id="33"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6"/>
                                        </p:tgtEl>
                                        <p:attrNameLst>
                                          <p:attrName>fillcolor</p:attrName>
                                        </p:attrNameLst>
                                      </p:cBhvr>
                                      <p:tavLst>
                                        <p:tav tm="0">
                                          <p:val>
                                            <p:clrVal>
                                              <a:schemeClr val="accent2"/>
                                            </p:clrVal>
                                          </p:val>
                                        </p:tav>
                                        <p:tav tm="50000">
                                          <p:val>
                                            <p:clrVal>
                                              <a:schemeClr val="hlink"/>
                                            </p:clrVal>
                                          </p:val>
                                        </p:tav>
                                      </p:tavLst>
                                    </p:anim>
                                    <p:set>
                                      <p:cBhvr>
                                        <p:cTn id="35"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grpSp>
        <p:nvGrpSpPr>
          <p:cNvPr id="81" name="Group 21">
            <a:extLst>
              <a:ext uri="{FF2B5EF4-FFF2-40B4-BE49-F238E27FC236}">
                <a16:creationId xmlns:a16="http://schemas.microsoft.com/office/drawing/2014/main" id="{F7F2FC68-1721-4765-9568-EE7E0FAA61B7}"/>
              </a:ext>
            </a:extLst>
          </p:cNvPr>
          <p:cNvGrpSpPr>
            <a:grpSpLocks/>
          </p:cNvGrpSpPr>
          <p:nvPr/>
        </p:nvGrpSpPr>
        <p:grpSpPr bwMode="auto">
          <a:xfrm>
            <a:off x="368300" y="0"/>
            <a:ext cx="8535068" cy="5143500"/>
            <a:chOff x="533400" y="533400"/>
            <a:chExt cx="8077200" cy="5799138"/>
          </a:xfrm>
        </p:grpSpPr>
        <p:grpSp>
          <p:nvGrpSpPr>
            <p:cNvPr id="82" name="Group 7">
              <a:extLst>
                <a:ext uri="{FF2B5EF4-FFF2-40B4-BE49-F238E27FC236}">
                  <a16:creationId xmlns:a16="http://schemas.microsoft.com/office/drawing/2014/main" id="{B1973E86-99C7-4CF4-8950-0862AA17C2F4}"/>
                </a:ext>
              </a:extLst>
            </p:cNvPr>
            <p:cNvGrpSpPr>
              <a:grpSpLocks/>
            </p:cNvGrpSpPr>
            <p:nvPr/>
          </p:nvGrpSpPr>
          <p:grpSpPr bwMode="auto">
            <a:xfrm>
              <a:off x="533400" y="533400"/>
              <a:ext cx="2590800" cy="2819400"/>
              <a:chOff x="152400" y="381000"/>
              <a:chExt cx="2743200" cy="3581400"/>
            </a:xfrm>
          </p:grpSpPr>
          <p:pic>
            <p:nvPicPr>
              <p:cNvPr id="96" name="Picture 5">
                <a:extLst>
                  <a:ext uri="{FF2B5EF4-FFF2-40B4-BE49-F238E27FC236}">
                    <a16:creationId xmlns:a16="http://schemas.microsoft.com/office/drawing/2014/main" id="{32455B73-BDEF-4F28-95A1-7A33368A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27432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9967D656-4865-431F-9A22-5BC1E12438D7}"/>
                  </a:ext>
                </a:extLst>
              </p:cNvPr>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B ộ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3" name="Group 10">
              <a:extLst>
                <a:ext uri="{FF2B5EF4-FFF2-40B4-BE49-F238E27FC236}">
                  <a16:creationId xmlns:a16="http://schemas.microsoft.com/office/drawing/2014/main" id="{2EC22C51-FE4F-4ED7-AD65-9A9AB1102815}"/>
                </a:ext>
              </a:extLst>
            </p:cNvPr>
            <p:cNvGrpSpPr>
              <a:grpSpLocks/>
            </p:cNvGrpSpPr>
            <p:nvPr/>
          </p:nvGrpSpPr>
          <p:grpSpPr bwMode="auto">
            <a:xfrm>
              <a:off x="3282950" y="539750"/>
              <a:ext cx="2547938" cy="2813050"/>
              <a:chOff x="0" y="4191000"/>
              <a:chExt cx="2743200" cy="2667000"/>
            </a:xfrm>
          </p:grpSpPr>
          <p:pic>
            <p:nvPicPr>
              <p:cNvPr id="94" name="Picture 7">
                <a:extLst>
                  <a:ext uri="{FF2B5EF4-FFF2-40B4-BE49-F238E27FC236}">
                    <a16:creationId xmlns:a16="http://schemas.microsoft.com/office/drawing/2014/main" id="{85A824A8-6DA4-461D-9119-2006332E6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95" name="Rectangle 94">
                <a:extLst>
                  <a:ext uri="{FF2B5EF4-FFF2-40B4-BE49-F238E27FC236}">
                    <a16:creationId xmlns:a16="http://schemas.microsoft.com/office/drawing/2014/main" id="{471EC105-C236-44B1-A042-A5E0B561A5E0}"/>
                  </a:ext>
                </a:extLst>
              </p:cNvPr>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Thuỷ</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4" name="Group 13">
              <a:extLst>
                <a:ext uri="{FF2B5EF4-FFF2-40B4-BE49-F238E27FC236}">
                  <a16:creationId xmlns:a16="http://schemas.microsoft.com/office/drawing/2014/main" id="{5843ECF5-1B98-4D1C-AF19-76F2639A4B68}"/>
                </a:ext>
              </a:extLst>
            </p:cNvPr>
            <p:cNvGrpSpPr>
              <a:grpSpLocks/>
            </p:cNvGrpSpPr>
            <p:nvPr/>
          </p:nvGrpSpPr>
          <p:grpSpPr bwMode="auto">
            <a:xfrm>
              <a:off x="3254375" y="3513138"/>
              <a:ext cx="2590800" cy="2819400"/>
              <a:chOff x="5715000" y="609600"/>
              <a:chExt cx="3429000" cy="2971800"/>
            </a:xfrm>
          </p:grpSpPr>
          <p:pic>
            <p:nvPicPr>
              <p:cNvPr id="92" name="Picture 8">
                <a:extLst>
                  <a:ext uri="{FF2B5EF4-FFF2-40B4-BE49-F238E27FC236}">
                    <a16:creationId xmlns:a16="http://schemas.microsoft.com/office/drawing/2014/main" id="{C4FAA0D4-9B71-4A87-893D-EB1A38454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09600"/>
                <a:ext cx="3429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4747B159-71D8-4280-9AAB-ECC69FC0B6CB}"/>
                  </a:ext>
                </a:extLst>
              </p:cNvPr>
              <p:cNvSpPr/>
              <p:nvPr/>
            </p:nvSpPr>
            <p:spPr>
              <a:xfrm>
                <a:off x="6286499" y="3204672"/>
                <a:ext cx="2584357" cy="28804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T</a:t>
                </a:r>
                <a:r>
                  <a:rPr lang="vi-VN" sz="2400" b="1" dirty="0">
                    <a:solidFill>
                      <a:srgbClr val="FFFF00"/>
                    </a:solidFill>
                    <a:latin typeface="Times New Roman" pitchFamily="18" charset="0"/>
                    <a:cs typeface="Times New Roman" pitchFamily="18" charset="0"/>
                  </a:rPr>
                  <a:t>ượng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5" name="Group 16">
              <a:extLst>
                <a:ext uri="{FF2B5EF4-FFF2-40B4-BE49-F238E27FC236}">
                  <a16:creationId xmlns:a16="http://schemas.microsoft.com/office/drawing/2014/main" id="{D62ABDE3-4EB1-49C5-BABC-6A6AC4D4ADAF}"/>
                </a:ext>
              </a:extLst>
            </p:cNvPr>
            <p:cNvGrpSpPr>
              <a:grpSpLocks/>
            </p:cNvGrpSpPr>
            <p:nvPr/>
          </p:nvGrpSpPr>
          <p:grpSpPr bwMode="auto">
            <a:xfrm>
              <a:off x="5943600" y="3505200"/>
              <a:ext cx="2590800" cy="2819400"/>
              <a:chOff x="6477000" y="3665414"/>
              <a:chExt cx="3429000" cy="3192586"/>
            </a:xfrm>
          </p:grpSpPr>
          <p:pic>
            <p:nvPicPr>
              <p:cNvPr id="90" name="Picture 6">
                <a:extLst>
                  <a:ext uri="{FF2B5EF4-FFF2-40B4-BE49-F238E27FC236}">
                    <a16:creationId xmlns:a16="http://schemas.microsoft.com/office/drawing/2014/main" id="{272A4B39-EB94-4A09-9DF4-E21F9AD9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91" name="Rectangle 90">
                <a:extLst>
                  <a:ext uri="{FF2B5EF4-FFF2-40B4-BE49-F238E27FC236}">
                    <a16:creationId xmlns:a16="http://schemas.microsoft.com/office/drawing/2014/main" id="{2DE61995-929E-486B-888C-724D5B322EEB}"/>
                  </a:ext>
                </a:extLst>
              </p:cNvPr>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Súng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thần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công</a:t>
                </a:r>
                <a:endParaRPr lang="en-US" sz="2400" b="1" dirty="0">
                  <a:solidFill>
                    <a:srgbClr val="FFFF00"/>
                  </a:solidFill>
                  <a:latin typeface="Times New Roman" pitchFamily="18" charset="0"/>
                  <a:cs typeface="Times New Roman" pitchFamily="18" charset="0"/>
                </a:endParaRPr>
              </a:p>
            </p:txBody>
          </p:sp>
        </p:grpSp>
        <p:pic>
          <p:nvPicPr>
            <p:cNvPr id="86" name="Picture 9" descr="03">
              <a:extLst>
                <a:ext uri="{FF2B5EF4-FFF2-40B4-BE49-F238E27FC236}">
                  <a16:creationId xmlns:a16="http://schemas.microsoft.com/office/drawing/2014/main" id="{1ED4D6A7-442A-4FD2-AB8F-469A2272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11550"/>
              <a:ext cx="2590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7" name="Group 25">
              <a:extLst>
                <a:ext uri="{FF2B5EF4-FFF2-40B4-BE49-F238E27FC236}">
                  <a16:creationId xmlns:a16="http://schemas.microsoft.com/office/drawing/2014/main" id="{EA90530D-B661-4CA6-834B-C60C59C2AABF}"/>
                </a:ext>
              </a:extLst>
            </p:cNvPr>
            <p:cNvGrpSpPr>
              <a:grpSpLocks/>
            </p:cNvGrpSpPr>
            <p:nvPr/>
          </p:nvGrpSpPr>
          <p:grpSpPr bwMode="auto">
            <a:xfrm>
              <a:off x="5943600" y="560388"/>
              <a:ext cx="2667000" cy="2819400"/>
              <a:chOff x="4267200" y="609600"/>
              <a:chExt cx="2716816" cy="2819400"/>
            </a:xfrm>
          </p:grpSpPr>
          <p:pic>
            <p:nvPicPr>
              <p:cNvPr id="88" name="hs_imageresizer_container_3" descr="ma-binh-hue1">
                <a:hlinkClick r:id="rId9"/>
                <a:extLst>
                  <a:ext uri="{FF2B5EF4-FFF2-40B4-BE49-F238E27FC236}">
                    <a16:creationId xmlns:a16="http://schemas.microsoft.com/office/drawing/2014/main" id="{600FCF7C-4D46-408F-86F0-C6F06C2DA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609600"/>
                <a:ext cx="2667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B465B59A-4A08-4D9A-81F4-69646B032126}"/>
                  </a:ext>
                </a:extLst>
              </p:cNvPr>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Kỵ</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6BF4D20-BE6E-47B6-BD49-ABA66073FE80}"/>
              </a:ext>
            </a:extLst>
          </p:cNvPr>
          <p:cNvSpPr/>
          <p:nvPr/>
        </p:nvSpPr>
        <p:spPr>
          <a:xfrm>
            <a:off x="1432193" y="1068636"/>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4400" b="1" dirty="0">
                <a:effectLst/>
                <a:latin typeface="Times New Roman" panose="02020603050405020304" pitchFamily="18" charset="0"/>
                <a:ea typeface="Times New Roman" panose="02020603050405020304" pitchFamily="18" charset="0"/>
              </a:rPr>
              <a:t>Bộ luật Gia Long được ban hành với những điều lệ như thế nào?</a:t>
            </a:r>
            <a:endParaRPr lang="en-US" sz="4400" b="1" dirty="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a16="http://schemas.microsoft.com/office/drawing/2014/main" id="{C45B7A5E-F323-47B9-90E5-D43FCBFD3700}"/>
              </a:ext>
            </a:extLst>
          </p:cNvPr>
          <p:cNvSpPr/>
          <p:nvPr/>
        </p:nvSpPr>
        <p:spPr>
          <a:xfrm>
            <a:off x="1432192"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i="1" dirty="0"/>
              <a:t>Những kẻ mưu phản và cùng mưu không phân biệt thủ phạm hay tòng phạm đều bị xử lăng trì…</a:t>
            </a:r>
            <a:endParaRPr lang="en-US" sz="3600" dirty="0"/>
          </a:p>
        </p:txBody>
      </p:sp>
      <p:sp>
        <p:nvSpPr>
          <p:cNvPr id="22" name="Oval 21">
            <a:extLst>
              <a:ext uri="{FF2B5EF4-FFF2-40B4-BE49-F238E27FC236}">
                <a16:creationId xmlns:a16="http://schemas.microsoft.com/office/drawing/2014/main" id="{EC2D9FC9-2707-4B3F-B0C3-9439D7D360E5}"/>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b="1" dirty="0"/>
              <a:t>Theo em, với cách thống trị của các vua thời Nguyễn cuộc sống của nhân dân ta như thế nào?</a:t>
            </a:r>
            <a:endParaRPr lang="en-US" sz="3600" b="1" dirty="0"/>
          </a:p>
        </p:txBody>
      </p:sp>
      <p:sp>
        <p:nvSpPr>
          <p:cNvPr id="23" name="Oval 22">
            <a:extLst>
              <a:ext uri="{FF2B5EF4-FFF2-40B4-BE49-F238E27FC236}">
                <a16:creationId xmlns:a16="http://schemas.microsoft.com/office/drawing/2014/main" id="{EC95AD00-5B6D-4F9B-94D0-1381578EC4FE}"/>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2800" i="1" dirty="0"/>
              <a:t>Nhà vua đã dùng nhiều chính sách hà khắc để bảo vệ ngai vàng của mình. Với cách thống trị như vậy cuộc sống của nhân dân vô cùng cực khổ.</a:t>
            </a:r>
            <a:endParaRPr lang="en-US" sz="6000" b="1" dirty="0"/>
          </a:p>
        </p:txBody>
      </p:sp>
    </p:spTree>
    <p:extLst>
      <p:ext uri="{BB962C8B-B14F-4D97-AF65-F5344CB8AC3E}">
        <p14:creationId xmlns:p14="http://schemas.microsoft.com/office/powerpoint/2010/main" val="5710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pic>
        <p:nvPicPr>
          <p:cNvPr id="123" name="Picture 2" descr="02">
            <a:extLst>
              <a:ext uri="{FF2B5EF4-FFF2-40B4-BE49-F238E27FC236}">
                <a16:creationId xmlns:a16="http://schemas.microsoft.com/office/drawing/2014/main" id="{CADC268F-6C4C-4FCC-86A7-729DE8214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9" r="9524"/>
          <a:stretch/>
        </p:blipFill>
        <p:spPr bwMode="auto">
          <a:xfrm>
            <a:off x="0" y="-1"/>
            <a:ext cx="4800600" cy="5134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4" name="Group 14">
            <a:extLst>
              <a:ext uri="{FF2B5EF4-FFF2-40B4-BE49-F238E27FC236}">
                <a16:creationId xmlns:a16="http://schemas.microsoft.com/office/drawing/2014/main" id="{7F41400E-1E97-4AE1-B120-4B0C0D657201}"/>
              </a:ext>
            </a:extLst>
          </p:cNvPr>
          <p:cNvGrpSpPr>
            <a:grpSpLocks/>
          </p:cNvGrpSpPr>
          <p:nvPr/>
        </p:nvGrpSpPr>
        <p:grpSpPr bwMode="auto">
          <a:xfrm>
            <a:off x="5029200" y="-26858"/>
            <a:ext cx="4114800" cy="5160912"/>
            <a:chOff x="3276600" y="1143000"/>
            <a:chExt cx="2667000" cy="3505200"/>
          </a:xfrm>
        </p:grpSpPr>
        <p:pic>
          <p:nvPicPr>
            <p:cNvPr id="125" name="hs_imageresizer_container_31" descr="Tunhandiday">
              <a:hlinkClick r:id="rId5"/>
              <a:extLst>
                <a:ext uri="{FF2B5EF4-FFF2-40B4-BE49-F238E27FC236}">
                  <a16:creationId xmlns:a16="http://schemas.microsoft.com/office/drawing/2014/main" id="{F779365C-C430-4A7D-B0FC-04A6A6C8A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2667000"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
              <a:extLst>
                <a:ext uri="{FF2B5EF4-FFF2-40B4-BE49-F238E27FC236}">
                  <a16:creationId xmlns:a16="http://schemas.microsoft.com/office/drawing/2014/main" id="{C03FF523-5B7D-4CB4-B906-3846A150B24C}"/>
                </a:ext>
              </a:extLst>
            </p:cNvPr>
            <p:cNvSpPr txBox="1">
              <a:spLocks noChangeArrowheads="1"/>
            </p:cNvSpPr>
            <p:nvPr/>
          </p:nvSpPr>
          <p:spPr bwMode="auto">
            <a:xfrm>
              <a:off x="3344985" y="4312085"/>
              <a:ext cx="2433438" cy="3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10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260CC93-1715-4CA3-AE70-1AAA89A6AA25}"/>
              </a:ext>
            </a:extLst>
          </p:cNvPr>
          <p:cNvSpPr txBox="1"/>
          <p:nvPr/>
        </p:nvSpPr>
        <p:spPr>
          <a:xfrm>
            <a:off x="1134739" y="710320"/>
            <a:ext cx="7105878" cy="3416320"/>
          </a:xfrm>
          <a:prstGeom prst="rect">
            <a:avLst/>
          </a:prstGeom>
          <a:noFill/>
        </p:spPr>
        <p:txBody>
          <a:bodyPr wrap="square">
            <a:spAutoFit/>
          </a:bodyPr>
          <a:lstStyle/>
          <a:p>
            <a:pPr marL="0" marR="0" algn="just">
              <a:spcBef>
                <a:spcPts val="0"/>
              </a:spcBef>
              <a:spcAft>
                <a:spcPts val="0"/>
              </a:spcAft>
            </a:pPr>
            <a:r>
              <a:rPr lang="nl-NL" sz="3600" b="1" i="1" dirty="0">
                <a:latin typeface="Times New Roman" panose="02020603050405020304" pitchFamily="18" charset="0"/>
                <a:ea typeface="Times New Roman" panose="02020603050405020304" pitchFamily="18" charset="0"/>
              </a:rPr>
              <a:t>V</a:t>
            </a:r>
            <a:r>
              <a:rPr lang="nl-NL" sz="3600" b="1" i="1" dirty="0">
                <a:effectLst/>
                <a:latin typeface="Times New Roman" panose="02020603050405020304" pitchFamily="18" charset="0"/>
                <a:ea typeface="Times New Roman" panose="02020603050405020304" pitchFamily="18" charset="0"/>
              </a:rPr>
              <a:t>ua nhà Nguyễn đã thực hiện nhiều chính sách để tập trung quyền hành vào tay và bảo vệ ngai vàng của mình.Vì vậy nhà Nguyễn không được sự ủng hộ của các tầng lớp nhân dân.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10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0" name="Rectangle 89">
            <a:extLst>
              <a:ext uri="{FF2B5EF4-FFF2-40B4-BE49-F238E27FC236}">
                <a16:creationId xmlns:a16="http://schemas.microsoft.com/office/drawing/2014/main" id="{69D9C1F6-C794-4A62-B53F-34D14492CA6A}"/>
              </a:ext>
            </a:extLst>
          </p:cNvPr>
          <p:cNvSpPr/>
          <p:nvPr/>
        </p:nvSpPr>
        <p:spPr>
          <a:xfrm>
            <a:off x="2256287" y="441657"/>
            <a:ext cx="4631426" cy="37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u="sng" dirty="0">
                <a:solidFill>
                  <a:srgbClr val="0070C0"/>
                </a:solidFill>
                <a:latin typeface="Times New Roman" pitchFamily="18" charset="0"/>
                <a:cs typeface="Times New Roman" pitchFamily="18" charset="0"/>
              </a:rPr>
              <a:t>Bài học</a:t>
            </a:r>
            <a:endParaRPr lang="vi-VN" sz="6000" b="1" u="sng" dirty="0">
              <a:solidFill>
                <a:srgbClr val="0070C0"/>
              </a:solidFill>
              <a:latin typeface="Times New Roman" pitchFamily="18" charset="0"/>
              <a:cs typeface="Times New Roman" pitchFamily="18" charset="0"/>
            </a:endParaRPr>
          </a:p>
        </p:txBody>
      </p:sp>
      <p:sp>
        <p:nvSpPr>
          <p:cNvPr id="91" name="Rectangle 31">
            <a:extLst>
              <a:ext uri="{FF2B5EF4-FFF2-40B4-BE49-F238E27FC236}">
                <a16:creationId xmlns:a16="http://schemas.microsoft.com/office/drawing/2014/main" id="{C6D84CE2-ADC8-4155-9E68-DABC699897A0}"/>
              </a:ext>
            </a:extLst>
          </p:cNvPr>
          <p:cNvSpPr>
            <a:spLocks noChangeArrowheads="1"/>
          </p:cNvSpPr>
          <p:nvPr/>
        </p:nvSpPr>
        <p:spPr bwMode="auto">
          <a:xfrm>
            <a:off x="352926" y="1219200"/>
            <a:ext cx="845419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Năm</a:t>
            </a:r>
            <a:r>
              <a:rPr lang="en-US" altLang="en-US" sz="4000" b="1" dirty="0">
                <a:latin typeface="Times New Roman" panose="02020603050405020304" pitchFamily="18" charset="0"/>
                <a:cs typeface="Times New Roman" panose="02020603050405020304" pitchFamily="18" charset="0"/>
              </a:rPr>
              <a:t> 1802,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đổ</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mọi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tay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mình</a:t>
            </a:r>
            <a:r>
              <a:rPr lang="en-US" altLang="en-US" sz="40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DA6D8E8-B597-4C7E-8F10-C11F83010E91}"/>
              </a:ext>
            </a:extLst>
          </p:cNvPr>
          <p:cNvSpPr/>
          <p:nvPr/>
        </p:nvSpPr>
        <p:spPr>
          <a:xfrm>
            <a:off x="2256287" y="1297172"/>
            <a:ext cx="151827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42B287-40C8-41D5-8B90-23BDDACD8EA5}"/>
              </a:ext>
            </a:extLst>
          </p:cNvPr>
          <p:cNvSpPr/>
          <p:nvPr/>
        </p:nvSpPr>
        <p:spPr>
          <a:xfrm>
            <a:off x="3851173" y="1297171"/>
            <a:ext cx="3176948"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B15019-B2FD-4BCF-B056-2D9B6CBF568F}"/>
              </a:ext>
            </a:extLst>
          </p:cNvPr>
          <p:cNvSpPr/>
          <p:nvPr/>
        </p:nvSpPr>
        <p:spPr>
          <a:xfrm>
            <a:off x="1535459" y="2009552"/>
            <a:ext cx="1920122"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333356-E51A-4FD0-93E1-E99B748406C6}"/>
              </a:ext>
            </a:extLst>
          </p:cNvPr>
          <p:cNvSpPr/>
          <p:nvPr/>
        </p:nvSpPr>
        <p:spPr>
          <a:xfrm>
            <a:off x="5337544" y="2009552"/>
            <a:ext cx="291332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F9EC31-3F7D-4551-BB43-D493AF42EEAC}"/>
              </a:ext>
            </a:extLst>
          </p:cNvPr>
          <p:cNvSpPr/>
          <p:nvPr/>
        </p:nvSpPr>
        <p:spPr>
          <a:xfrm>
            <a:off x="1736384" y="3201104"/>
            <a:ext cx="5151329"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 grpId="0" animBg="1"/>
      <p:bldP spid="2"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2" name="Text Box 4">
            <a:extLst>
              <a:ext uri="{FF2B5EF4-FFF2-40B4-BE49-F238E27FC236}">
                <a16:creationId xmlns:a16="http://schemas.microsoft.com/office/drawing/2014/main" id="{BCE5C078-EE20-467C-9787-FC78A5DD5A9E}"/>
              </a:ext>
            </a:extLst>
          </p:cNvPr>
          <p:cNvSpPr txBox="1">
            <a:spLocks noChangeArrowheads="1"/>
          </p:cNvSpPr>
          <p:nvPr/>
        </p:nvSpPr>
        <p:spPr bwMode="auto">
          <a:xfrm>
            <a:off x="591598" y="564262"/>
            <a:ext cx="8825369" cy="584775"/>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dirty="0" err="1">
                <a:solidFill>
                  <a:schemeClr val="tx1"/>
                </a:solidFill>
                <a:latin typeface="Times New Roman" panose="02020603050405020304" pitchFamily="18" charset="0"/>
                <a:cs typeface="Times New Roman" panose="02020603050405020304" pitchFamily="18" charset="0"/>
              </a:rPr>
              <a:t>Câu</a:t>
            </a:r>
            <a:r>
              <a:rPr lang="en-US" altLang="en-US" sz="3200" b="1" i="1" dirty="0">
                <a:solidFill>
                  <a:schemeClr val="tx1"/>
                </a:solidFill>
                <a:latin typeface="Times New Roman" panose="02020603050405020304" pitchFamily="18" charset="0"/>
                <a:cs typeface="Times New Roman" panose="02020603050405020304" pitchFamily="18" charset="0"/>
              </a:rPr>
              <a:t> 1:Chiếu  </a:t>
            </a:r>
            <a:r>
              <a:rPr lang="en-US" altLang="en-US" sz="3200" b="1" i="1" dirty="0" err="1">
                <a:solidFill>
                  <a:schemeClr val="tx1"/>
                </a:solidFill>
                <a:latin typeface="Times New Roman" panose="02020603050405020304" pitchFamily="18" charset="0"/>
                <a:cs typeface="Times New Roman" panose="02020603050405020304" pitchFamily="18" charset="0"/>
              </a:rPr>
              <a:t>khuyến</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quy</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định</a:t>
            </a:r>
            <a:r>
              <a:rPr lang="vi-VN" altLang="en-US" sz="3200" b="1" i="1" dirty="0">
                <a:solidFill>
                  <a:schemeClr val="tx1"/>
                </a:solidFill>
                <a:latin typeface="Times New Roman" panose="02020603050405020304" pitchFamily="18" charset="0"/>
                <a:cs typeface="Times New Roman" panose="02020603050405020304" pitchFamily="18" charset="0"/>
              </a:rPr>
              <a:t> đ</a:t>
            </a:r>
            <a:r>
              <a:rPr lang="en-US" altLang="en-US" sz="3200" b="1" i="1" dirty="0" err="1">
                <a:solidFill>
                  <a:schemeClr val="tx1"/>
                </a:solidFill>
                <a:latin typeface="Times New Roman" panose="02020603050405020304" pitchFamily="18" charset="0"/>
                <a:cs typeface="Times New Roman" panose="02020603050405020304" pitchFamily="18" charset="0"/>
              </a:rPr>
              <a:t>iều</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gì</a:t>
            </a:r>
            <a:r>
              <a:rPr lang="en-US" altLang="en-US" sz="3200" b="1" i="1" dirty="0">
                <a:solidFill>
                  <a:schemeClr val="tx1"/>
                </a:solidFill>
                <a:latin typeface="Times New Roman" panose="02020603050405020304" pitchFamily="18" charset="0"/>
                <a:cs typeface="Times New Roman" panose="02020603050405020304" pitchFamily="18" charset="0"/>
              </a:rPr>
              <a:t> ?</a:t>
            </a:r>
          </a:p>
        </p:txBody>
      </p:sp>
      <p:sp>
        <p:nvSpPr>
          <p:cNvPr id="15" name="Text Box 37">
            <a:extLst>
              <a:ext uri="{FF2B5EF4-FFF2-40B4-BE49-F238E27FC236}">
                <a16:creationId xmlns:a16="http://schemas.microsoft.com/office/drawing/2014/main" id="{DF346805-6E35-4495-A9C8-16CE696983D3}"/>
              </a:ext>
            </a:extLst>
          </p:cNvPr>
          <p:cNvSpPr txBox="1">
            <a:spLocks noChangeArrowheads="1"/>
          </p:cNvSpPr>
          <p:nvPr/>
        </p:nvSpPr>
        <p:spPr bwMode="auto">
          <a:xfrm>
            <a:off x="300881" y="1564535"/>
            <a:ext cx="85383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ừng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ừ</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bỏ</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phải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tr</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ở</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cũ</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cày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cấy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t>
            </a:r>
          </a:p>
        </p:txBody>
      </p:sp>
      <p:sp>
        <p:nvSpPr>
          <p:cNvPr id="17" name="Text Box 39">
            <a:extLst>
              <a:ext uri="{FF2B5EF4-FFF2-40B4-BE49-F238E27FC236}">
                <a16:creationId xmlns:a16="http://schemas.microsoft.com/office/drawing/2014/main" id="{A13E502A-1E28-4A6B-9570-0C3D3C40DC63}"/>
              </a:ext>
            </a:extLst>
          </p:cNvPr>
          <p:cNvSpPr txBox="1">
            <a:spLocks noChangeArrowheads="1"/>
          </p:cNvSpPr>
          <p:nvPr/>
        </p:nvSpPr>
        <p:spPr bwMode="auto">
          <a:xfrm>
            <a:off x="422499" y="3718971"/>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1" name="Text Box 38">
            <a:extLst>
              <a:ext uri="{FF2B5EF4-FFF2-40B4-BE49-F238E27FC236}">
                <a16:creationId xmlns:a16="http://schemas.microsoft.com/office/drawing/2014/main" id="{D2BDCBE5-E62A-4EDF-B612-049C15EA60A8}"/>
              </a:ext>
            </a:extLst>
          </p:cNvPr>
          <p:cNvSpPr txBox="1">
            <a:spLocks noChangeArrowheads="1"/>
          </p:cNvSpPr>
          <p:nvPr/>
        </p:nvSpPr>
        <p:spPr bwMode="auto">
          <a:xfrm>
            <a:off x="422499" y="2887974"/>
            <a:ext cx="703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ruộng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1E89621-D0D6-4891-BBBC-8F995DC04411}"/>
              </a:ext>
            </a:extLst>
          </p:cNvPr>
          <p:cNvSpPr/>
          <p:nvPr/>
        </p:nvSpPr>
        <p:spPr>
          <a:xfrm>
            <a:off x="300881" y="3718970"/>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6" name="Text Box 4">
            <a:extLst>
              <a:ext uri="{FF2B5EF4-FFF2-40B4-BE49-F238E27FC236}">
                <a16:creationId xmlns:a16="http://schemas.microsoft.com/office/drawing/2014/main" id="{C62329B9-F164-4418-81D3-BB53234B472D}"/>
              </a:ext>
            </a:extLst>
          </p:cNvPr>
          <p:cNvSpPr txBox="1">
            <a:spLocks noChangeArrowheads="1"/>
          </p:cNvSpPr>
          <p:nvPr/>
        </p:nvSpPr>
        <p:spPr bwMode="auto">
          <a:xfrm>
            <a:off x="609525" y="581117"/>
            <a:ext cx="7924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2</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Tác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dụng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nông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là</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 name="Text Box 31">
            <a:extLst>
              <a:ext uri="{FF2B5EF4-FFF2-40B4-BE49-F238E27FC236}">
                <a16:creationId xmlns:a16="http://schemas.microsoft.com/office/drawing/2014/main" id="{E2F1E803-E18C-4DB9-B1C4-1C0DA98EF269}"/>
              </a:ext>
            </a:extLst>
          </p:cNvPr>
          <p:cNvSpPr txBox="1">
            <a:spLocks noChangeArrowheads="1"/>
          </p:cNvSpPr>
          <p:nvPr/>
        </p:nvSpPr>
        <p:spPr bwMode="auto">
          <a:xfrm>
            <a:off x="454980" y="1467259"/>
            <a:ext cx="8400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Mùa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tốt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ươ</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i,xóm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bình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4" name="Text Box 34">
            <a:extLst>
              <a:ext uri="{FF2B5EF4-FFF2-40B4-BE49-F238E27FC236}">
                <a16:creationId xmlns:a16="http://schemas.microsoft.com/office/drawing/2014/main" id="{5C0E8CAD-EC18-47DB-925C-A485FE988697}"/>
              </a:ext>
            </a:extLst>
          </p:cNvPr>
          <p:cNvSpPr txBox="1">
            <a:spLocks noChangeArrowheads="1"/>
          </p:cNvSpPr>
          <p:nvPr/>
        </p:nvSpPr>
        <p:spPr bwMode="auto">
          <a:xfrm>
            <a:off x="454980" y="2506692"/>
            <a:ext cx="614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không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6" name="Text Box 39">
            <a:extLst>
              <a:ext uri="{FF2B5EF4-FFF2-40B4-BE49-F238E27FC236}">
                <a16:creationId xmlns:a16="http://schemas.microsoft.com/office/drawing/2014/main" id="{60073F74-D8EC-43A3-B845-E1C49EBB1A7C}"/>
              </a:ext>
            </a:extLst>
          </p:cNvPr>
          <p:cNvSpPr txBox="1">
            <a:spLocks noChangeArrowheads="1"/>
          </p:cNvSpPr>
          <p:nvPr/>
        </p:nvSpPr>
        <p:spPr bwMode="auto">
          <a:xfrm>
            <a:off x="454980" y="3546125"/>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Đ</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ời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sống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thêm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khó</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n  </a:t>
            </a:r>
          </a:p>
        </p:txBody>
      </p:sp>
      <p:sp>
        <p:nvSpPr>
          <p:cNvPr id="29" name="Oval 28">
            <a:extLst>
              <a:ext uri="{FF2B5EF4-FFF2-40B4-BE49-F238E27FC236}">
                <a16:creationId xmlns:a16="http://schemas.microsoft.com/office/drawing/2014/main" id="{26BBD4E2-7272-45F8-879D-94926633D363}"/>
              </a:ext>
            </a:extLst>
          </p:cNvPr>
          <p:cNvSpPr/>
          <p:nvPr/>
        </p:nvSpPr>
        <p:spPr>
          <a:xfrm>
            <a:off x="318807" y="1405321"/>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2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7" name="Text Box 4">
            <a:extLst>
              <a:ext uri="{FF2B5EF4-FFF2-40B4-BE49-F238E27FC236}">
                <a16:creationId xmlns:a16="http://schemas.microsoft.com/office/drawing/2014/main" id="{4000DCA3-35EC-4E4A-B9DD-90A0F5F19F18}"/>
              </a:ext>
            </a:extLst>
          </p:cNvPr>
          <p:cNvSpPr txBox="1">
            <a:spLocks noChangeArrowheads="1"/>
          </p:cNvSpPr>
          <p:nvPr/>
        </p:nvSpPr>
        <p:spPr bwMode="auto">
          <a:xfrm>
            <a:off x="503104" y="348069"/>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u="sng" dirty="0" err="1">
                <a:solidFill>
                  <a:schemeClr val="tx1"/>
                </a:solidFill>
                <a:latin typeface="Times New Roman" panose="02020603050405020304" pitchFamily="18" charset="0"/>
                <a:cs typeface="Times New Roman" panose="02020603050405020304" pitchFamily="18" charset="0"/>
              </a:rPr>
              <a:t>Câu</a:t>
            </a:r>
            <a:r>
              <a:rPr lang="vi-VN" altLang="en-US" sz="3200" b="1" i="1" u="sng" dirty="0">
                <a:solidFill>
                  <a:schemeClr val="tx1"/>
                </a:solidFill>
                <a:latin typeface="Times New Roman" panose="02020603050405020304" pitchFamily="18" charset="0"/>
                <a:cs typeface="Times New Roman" panose="02020603050405020304" pitchFamily="18" charset="0"/>
              </a:rPr>
              <a:t> </a:t>
            </a:r>
            <a:r>
              <a:rPr lang="en-US" altLang="en-US" sz="3200" b="1" i="1" u="sng" dirty="0">
                <a:solidFill>
                  <a:schemeClr val="tx1"/>
                </a:solidFill>
                <a:latin typeface="Times New Roman" panose="02020603050405020304" pitchFamily="18" charset="0"/>
                <a:cs typeface="Times New Roman" panose="02020603050405020304" pitchFamily="18" charset="0"/>
              </a:rPr>
              <a:t>3:</a:t>
            </a:r>
            <a:r>
              <a:rPr lang="en-US" altLang="en-US" sz="3200" b="1" i="1" dirty="0">
                <a:solidFill>
                  <a:schemeClr val="tx1"/>
                </a:solidFill>
                <a:latin typeface="Times New Roman" panose="02020603050405020304" pitchFamily="18" charset="0"/>
                <a:cs typeface="Times New Roman" panose="02020603050405020304" pitchFamily="18" charset="0"/>
              </a:rPr>
              <a:t>Tại </a:t>
            </a:r>
            <a:r>
              <a:rPr lang="en-US" altLang="en-US" sz="3200" b="1" i="1" dirty="0" err="1">
                <a:solidFill>
                  <a:schemeClr val="tx1"/>
                </a:solidFill>
                <a:latin typeface="Times New Roman" panose="02020603050405020304" pitchFamily="18" charset="0"/>
                <a:cs typeface="Times New Roman" panose="02020603050405020304" pitchFamily="18" charset="0"/>
              </a:rPr>
              <a:t>sao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vua</a:t>
            </a:r>
            <a:r>
              <a:rPr lang="en-US" altLang="en-US" sz="3200" b="1" i="1" dirty="0">
                <a:solidFill>
                  <a:schemeClr val="tx1"/>
                </a:solidFill>
                <a:latin typeface="Times New Roman" panose="02020603050405020304" pitchFamily="18" charset="0"/>
                <a:cs typeface="Times New Roman" panose="02020603050405020304" pitchFamily="18" charset="0"/>
              </a:rPr>
              <a:t> Quang </a:t>
            </a:r>
            <a:r>
              <a:rPr lang="en-US" altLang="en-US" sz="3200" b="1" i="1" dirty="0" err="1">
                <a:solidFill>
                  <a:schemeClr val="tx1"/>
                </a:solidFill>
                <a:latin typeface="Times New Roman" panose="02020603050405020304" pitchFamily="18" charset="0"/>
                <a:cs typeface="Times New Roman" panose="02020603050405020304" pitchFamily="18" charset="0"/>
              </a:rPr>
              <a:t>Trung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lại</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đề</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ch</a:t>
            </a:r>
            <a:r>
              <a:rPr lang="vi-VN" altLang="en-US" sz="3200" b="1" i="1" dirty="0">
                <a:solidFill>
                  <a:schemeClr val="tx1"/>
                </a:solidFill>
                <a:latin typeface="Times New Roman" panose="02020603050405020304" pitchFamily="18" charset="0"/>
                <a:cs typeface="Times New Roman" panose="02020603050405020304" pitchFamily="18" charset="0"/>
              </a:rPr>
              <a:t>ữ</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Nôm</a:t>
            </a:r>
            <a:r>
              <a:rPr lang="en-US" altLang="en-US" sz="3200" b="1" i="1" dirty="0">
                <a:solidFill>
                  <a:schemeClr val="tx1"/>
                </a:solidFill>
                <a:latin typeface="Times New Roman" panose="02020603050405020304" pitchFamily="18" charset="0"/>
                <a:cs typeface="Times New Roman" panose="02020603050405020304" pitchFamily="18" charset="0"/>
              </a:rPr>
              <a:t>?</a:t>
            </a:r>
          </a:p>
        </p:txBody>
      </p:sp>
      <p:sp>
        <p:nvSpPr>
          <p:cNvPr id="10" name="Text Box 31">
            <a:extLst>
              <a:ext uri="{FF2B5EF4-FFF2-40B4-BE49-F238E27FC236}">
                <a16:creationId xmlns:a16="http://schemas.microsoft.com/office/drawing/2014/main" id="{817B62F3-67A3-4D1C-9680-EC75F1023D5F}"/>
              </a:ext>
            </a:extLst>
          </p:cNvPr>
          <p:cNvSpPr txBox="1">
            <a:spLocks noChangeArrowheads="1"/>
          </p:cNvSpPr>
          <p:nvPr/>
        </p:nvSpPr>
        <p:spPr bwMode="auto">
          <a:xfrm>
            <a:off x="503104" y="1612516"/>
            <a:ext cx="762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Text Box 34">
            <a:extLst>
              <a:ext uri="{FF2B5EF4-FFF2-40B4-BE49-F238E27FC236}">
                <a16:creationId xmlns:a16="http://schemas.microsoft.com/office/drawing/2014/main" id="{E29F8AC2-6298-413C-A765-5F3D768E486D}"/>
              </a:ext>
            </a:extLst>
          </p:cNvPr>
          <p:cNvSpPr txBox="1">
            <a:spLocks noChangeArrowheads="1"/>
          </p:cNvSpPr>
          <p:nvPr/>
        </p:nvSpPr>
        <p:spPr bwMode="auto">
          <a:xfrm>
            <a:off x="503104" y="2571750"/>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mong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muốn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tồn</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triển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tộc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5" name="Text Box 39">
            <a:extLst>
              <a:ext uri="{FF2B5EF4-FFF2-40B4-BE49-F238E27FC236}">
                <a16:creationId xmlns:a16="http://schemas.microsoft.com/office/drawing/2014/main" id="{BD1B643B-F108-4938-801F-6B3E11519B17}"/>
              </a:ext>
            </a:extLst>
          </p:cNvPr>
          <p:cNvSpPr txBox="1">
            <a:spLocks noChangeArrowheads="1"/>
          </p:cNvSpPr>
          <p:nvPr/>
        </p:nvSpPr>
        <p:spPr bwMode="auto">
          <a:xfrm>
            <a:off x="503104" y="4001406"/>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 ai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cũng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6DF2E510-63E3-4AED-920C-3316C4BE3327}"/>
              </a:ext>
            </a:extLst>
          </p:cNvPr>
          <p:cNvSpPr/>
          <p:nvPr/>
        </p:nvSpPr>
        <p:spPr>
          <a:xfrm>
            <a:off x="385012" y="2482907"/>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8" name="Text Box 4">
            <a:extLst>
              <a:ext uri="{FF2B5EF4-FFF2-40B4-BE49-F238E27FC236}">
                <a16:creationId xmlns:a16="http://schemas.microsoft.com/office/drawing/2014/main" id="{C22B6E07-872C-4461-9F2B-3ADBAADA1053}"/>
              </a:ext>
            </a:extLst>
          </p:cNvPr>
          <p:cNvSpPr txBox="1">
            <a:spLocks noChangeArrowheads="1"/>
          </p:cNvSpPr>
          <p:nvPr/>
        </p:nvSpPr>
        <p:spPr bwMode="auto">
          <a:xfrm>
            <a:off x="393370" y="451142"/>
            <a:ext cx="8750630" cy="1077218"/>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4:</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Quang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ban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bố</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lập</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nh</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ằm</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mục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b="1" i="1" dirty="0" err="1">
                <a:solidFill>
                  <a:schemeClr val="tx1">
                    <a:lumMod val="75000"/>
                  </a:schemeClr>
                </a:solidFill>
                <a:latin typeface="Times New Roman" panose="02020603050405020304" pitchFamily="18" charset="0"/>
                <a:cs typeface="Times New Roman" panose="02020603050405020304" pitchFamily="18" charset="0"/>
              </a:rPr>
              <a:t>đích</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gì</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Text Box 37">
            <a:extLst>
              <a:ext uri="{FF2B5EF4-FFF2-40B4-BE49-F238E27FC236}">
                <a16:creationId xmlns:a16="http://schemas.microsoft.com/office/drawing/2014/main" id="{897C6010-0168-48C4-8B9A-8345B57CF972}"/>
              </a:ext>
            </a:extLst>
          </p:cNvPr>
          <p:cNvSpPr txBox="1">
            <a:spLocks noChangeArrowheads="1"/>
          </p:cNvSpPr>
          <p:nvPr/>
        </p:nvSpPr>
        <p:spPr bwMode="auto">
          <a:xfrm>
            <a:off x="393370" y="1738407"/>
            <a:ext cx="8236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việc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17" name="Text Box 39">
            <a:extLst>
              <a:ext uri="{FF2B5EF4-FFF2-40B4-BE49-F238E27FC236}">
                <a16:creationId xmlns:a16="http://schemas.microsoft.com/office/drawing/2014/main" id="{DBD64ED6-0CB8-40F5-AEF3-07B8CFFA5E5A}"/>
              </a:ext>
            </a:extLst>
          </p:cNvPr>
          <p:cNvSpPr txBox="1">
            <a:spLocks noChangeArrowheads="1"/>
          </p:cNvSpPr>
          <p:nvPr/>
        </p:nvSpPr>
        <p:spPr bwMode="auto">
          <a:xfrm>
            <a:off x="393370" y="3922488"/>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2" name="Text Box 38">
            <a:extLst>
              <a:ext uri="{FF2B5EF4-FFF2-40B4-BE49-F238E27FC236}">
                <a16:creationId xmlns:a16="http://schemas.microsoft.com/office/drawing/2014/main" id="{C78FDAC5-9AD7-406A-B758-2370C5617C85}"/>
              </a:ext>
            </a:extLst>
          </p:cNvPr>
          <p:cNvSpPr txBox="1">
            <a:spLocks noChangeArrowheads="1"/>
          </p:cNvSpPr>
          <p:nvPr/>
        </p:nvSpPr>
        <p:spPr bwMode="auto">
          <a:xfrm>
            <a:off x="393370" y="2684931"/>
            <a:ext cx="83977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Nâng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cao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trí</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xây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d</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ựng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n</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ước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c</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ường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thịnh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giàu</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mạnh</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18931753-C3E8-4AD0-A74E-49EA1EA063B9}"/>
              </a:ext>
            </a:extLst>
          </p:cNvPr>
          <p:cNvSpPr/>
          <p:nvPr/>
        </p:nvSpPr>
        <p:spPr>
          <a:xfrm>
            <a:off x="220670" y="3860549"/>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46" name="Group 16">
            <a:extLst>
              <a:ext uri="{FF2B5EF4-FFF2-40B4-BE49-F238E27FC236}">
                <a16:creationId xmlns:a16="http://schemas.microsoft.com/office/drawing/2014/main" id="{DDF03F88-7885-4C4E-B3F0-9A0CDEFF6933}"/>
              </a:ext>
            </a:extLst>
          </p:cNvPr>
          <p:cNvGrpSpPr>
            <a:grpSpLocks/>
          </p:cNvGrpSpPr>
          <p:nvPr/>
        </p:nvGrpSpPr>
        <p:grpSpPr bwMode="auto">
          <a:xfrm>
            <a:off x="4141657" y="1772758"/>
            <a:ext cx="1429166" cy="1603507"/>
            <a:chOff x="4876800" y="2895345"/>
            <a:chExt cx="685800" cy="1143000"/>
          </a:xfrm>
        </p:grpSpPr>
        <p:cxnSp>
          <p:nvCxnSpPr>
            <p:cNvPr id="47" name="Straight Arrow Connector 10">
              <a:extLst>
                <a:ext uri="{FF2B5EF4-FFF2-40B4-BE49-F238E27FC236}">
                  <a16:creationId xmlns:a16="http://schemas.microsoft.com/office/drawing/2014/main" id="{9B9A6F08-5C06-4616-87F3-68EB09FCD1C3}"/>
                </a:ext>
              </a:extLst>
            </p:cNvPr>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2">
              <a:extLst>
                <a:ext uri="{FF2B5EF4-FFF2-40B4-BE49-F238E27FC236}">
                  <a16:creationId xmlns:a16="http://schemas.microsoft.com/office/drawing/2014/main" id="{DE00C953-EEB8-4726-8FE5-700AEE0D252A}"/>
                </a:ext>
              </a:extLst>
            </p:cNvPr>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grpSp>
      <p:sp>
        <p:nvSpPr>
          <p:cNvPr id="49" name="Rectangle 48">
            <a:extLst>
              <a:ext uri="{FF2B5EF4-FFF2-40B4-BE49-F238E27FC236}">
                <a16:creationId xmlns:a16="http://schemas.microsoft.com/office/drawing/2014/main" id="{F53818B1-F220-49DC-985E-C390EC3FA6FA}"/>
              </a:ext>
            </a:extLst>
          </p:cNvPr>
          <p:cNvSpPr>
            <a:spLocks noChangeArrowheads="1"/>
          </p:cNvSpPr>
          <p:nvPr/>
        </p:nvSpPr>
        <p:spPr bwMode="auto">
          <a:xfrm>
            <a:off x="5630779" y="850232"/>
            <a:ext cx="3129219" cy="1399728"/>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Giai đoạn độc lập</a:t>
            </a:r>
          </a:p>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    ( 1802- 1858)</a:t>
            </a:r>
            <a:endParaRPr lang="vi-VN" altLang="en-US" b="1">
              <a:solidFill>
                <a:srgbClr val="0070C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DF80B030-741A-495B-AD53-AC3E7ED0056C}"/>
              </a:ext>
            </a:extLst>
          </p:cNvPr>
          <p:cNvSpPr>
            <a:spLocks noChangeArrowheads="1"/>
          </p:cNvSpPr>
          <p:nvPr/>
        </p:nvSpPr>
        <p:spPr bwMode="auto">
          <a:xfrm>
            <a:off x="5714917" y="2571750"/>
            <a:ext cx="3060115" cy="203469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a:solidFill>
                  <a:srgbClr val="0070C0"/>
                </a:solidFill>
                <a:latin typeface="Times New Roman" panose="02020603050405020304" pitchFamily="18" charset="0"/>
                <a:cs typeface="Times New Roman" panose="02020603050405020304" pitchFamily="18" charset="0"/>
              </a:rPr>
              <a:t>Giai</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đoạn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bị</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Thực</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Dân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Pháp</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xâm</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lược</a:t>
            </a:r>
            <a:endParaRPr lang="en-US" altLang="en-US"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rgbClr val="0070C0"/>
                </a:solidFill>
                <a:latin typeface="Times New Roman" panose="02020603050405020304" pitchFamily="18" charset="0"/>
                <a:cs typeface="Times New Roman" panose="02020603050405020304" pitchFamily="18" charset="0"/>
              </a:rPr>
              <a:t> ( 1858- 1945)</a:t>
            </a:r>
            <a:endParaRPr lang="vi-VN" altLang="en-US" b="1" dirty="0">
              <a:solidFill>
                <a:srgbClr val="0070C0"/>
              </a:solidFill>
              <a:latin typeface="Times New Roman" panose="02020603050405020304" pitchFamily="18" charset="0"/>
              <a:cs typeface="Times New Roman" panose="02020603050405020304" pitchFamily="18" charset="0"/>
            </a:endParaRPr>
          </a:p>
        </p:txBody>
      </p:sp>
      <p:sp>
        <p:nvSpPr>
          <p:cNvPr id="51" name="Text Box 14">
            <a:extLst>
              <a:ext uri="{FF2B5EF4-FFF2-40B4-BE49-F238E27FC236}">
                <a16:creationId xmlns:a16="http://schemas.microsoft.com/office/drawing/2014/main" id="{CE08FA38-524A-4859-A33E-CC66DA52EAAA}"/>
              </a:ext>
            </a:extLst>
          </p:cNvPr>
          <p:cNvSpPr txBox="1">
            <a:spLocks noChangeArrowheads="1"/>
          </p:cNvSpPr>
          <p:nvPr/>
        </p:nvSpPr>
        <p:spPr bwMode="auto">
          <a:xfrm>
            <a:off x="449179" y="555813"/>
            <a:ext cx="3692478" cy="403187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Triều đại phong kiến cuối cùng trong lịch sử Việt Nam là triều nhà Nguyễn (1802- 1945) cai trị 143 năm trải qua 13 đời vua.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49"/>
                                        </p:tgtEl>
                                        <p:attrNameLst>
                                          <p:attrName>stroke.color</p:attrName>
                                        </p:attrNameLst>
                                      </p:cBhvr>
                                      <p:to>
                                        <a:srgbClr val="99FF99"/>
                                      </p:to>
                                    </p:animClr>
                                    <p:set>
                                      <p:cBhvr>
                                        <p:cTn id="22" dur="2000" fill="hold"/>
                                        <p:tgtEl>
                                          <p:spTgt spid="49"/>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49"/>
                                        </p:tgtEl>
                                        <p:attrNameLst>
                                          <p:attrName>style.color</p:attrName>
                                        </p:attrNameLst>
                                      </p:cBhvr>
                                      <p:to>
                                        <p:clrVal>
                                          <a:srgbClr val="FF0000"/>
                                        </p:clrVal>
                                      </p:to>
                                    </p:set>
                                    <p:set>
                                      <p:cBhvr>
                                        <p:cTn id="25" dur="500" autoRev="1" fill="hold"/>
                                        <p:tgtEl>
                                          <p:spTgt spid="49"/>
                                        </p:tgtEl>
                                        <p:attrNameLst>
                                          <p:attrName>fillcolor</p:attrName>
                                        </p:attrNameLst>
                                      </p:cBhvr>
                                      <p:to>
                                        <p:clrVal>
                                          <a:srgbClr val="FF0000"/>
                                        </p:clrVal>
                                      </p:to>
                                    </p:set>
                                    <p:set>
                                      <p:cBhvr>
                                        <p:cTn id="26" dur="500" autoRev="1" fill="hold"/>
                                        <p:tgtEl>
                                          <p:spTgt spid="49"/>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7"/>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Describe the topic of the section here</a:t>
            </a:r>
            <a:endParaRPr/>
          </a:p>
        </p:txBody>
      </p:sp>
      <p:sp>
        <p:nvSpPr>
          <p:cNvPr id="820" name="Google Shape;820;p37"/>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Origins</a:t>
            </a:r>
            <a:endParaRPr>
              <a:solidFill>
                <a:schemeClr val="accent1"/>
              </a:solidFill>
            </a:endParaRPr>
          </a:p>
        </p:txBody>
      </p:sp>
      <p:sp>
        <p:nvSpPr>
          <p:cNvPr id="821" name="Google Shape;821;p37"/>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822" name="Google Shape;822;p37"/>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830" name="Google Shape;830;p37"/>
          <p:cNvGrpSpPr/>
          <p:nvPr/>
        </p:nvGrpSpPr>
        <p:grpSpPr>
          <a:xfrm>
            <a:off x="-216852" y="2614411"/>
            <a:ext cx="3444129" cy="2457277"/>
            <a:chOff x="4072975" y="3157925"/>
            <a:chExt cx="466425" cy="332775"/>
          </a:xfrm>
        </p:grpSpPr>
        <p:sp>
          <p:nvSpPr>
            <p:cNvPr id="831" name="Google Shape;831;p37"/>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5" descr="Picture1hue">
            <a:extLst>
              <a:ext uri="{FF2B5EF4-FFF2-40B4-BE49-F238E27FC236}">
                <a16:creationId xmlns:a16="http://schemas.microsoft.com/office/drawing/2014/main" id="{39B823E6-5746-45EE-B7A1-E0E9B3707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4"/>
          <a:stretch/>
        </p:blipFill>
        <p:spPr bwMode="auto">
          <a:xfrm>
            <a:off x="0" y="939271"/>
            <a:ext cx="9144000" cy="42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a:extLst>
              <a:ext uri="{FF2B5EF4-FFF2-40B4-BE49-F238E27FC236}">
                <a16:creationId xmlns:a16="http://schemas.microsoft.com/office/drawing/2014/main" id="{0B921041-46CB-4A5E-8669-3E4B4249BF21}"/>
              </a:ext>
            </a:extLst>
          </p:cNvPr>
          <p:cNvSpPr txBox="1">
            <a:spLocks noChangeArrowheads="1"/>
          </p:cNvSpPr>
          <p:nvPr/>
        </p:nvSpPr>
        <p:spPr bwMode="auto">
          <a:xfrm>
            <a:off x="623459" y="2545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0070C0"/>
                </a:solidFill>
                <a:latin typeface="Times New Roman" panose="02020603050405020304" pitchFamily="18" charset="0"/>
                <a:cs typeface="Times New Roman" panose="02020603050405020304" pitchFamily="18" charset="0"/>
              </a:rPr>
              <a:t>Buổi đầu </a:t>
            </a:r>
            <a:r>
              <a:rPr lang="en-US" altLang="en-US" sz="4000" b="1" dirty="0" err="1">
                <a:solidFill>
                  <a:srgbClr val="0070C0"/>
                </a:solidFill>
                <a:latin typeface="Times New Roman" panose="02020603050405020304" pitchFamily="18" charset="0"/>
                <a:cs typeface="Times New Roman" panose="02020603050405020304" pitchFamily="18" charset="0"/>
              </a:rPr>
              <a:t>thời</a:t>
            </a:r>
            <a:r>
              <a:rPr lang="vi-VN" altLang="en-US" sz="4000" b="1" dirty="0">
                <a:solidFill>
                  <a:srgbClr val="0070C0"/>
                </a:solidFill>
                <a:latin typeface="Times New Roman" panose="02020603050405020304" pitchFamily="18" charset="0"/>
                <a:cs typeface="Times New Roman" panose="02020603050405020304" pitchFamily="18" charset="0"/>
              </a:rPr>
              <a:t> Nguyễn</a:t>
            </a:r>
            <a:r>
              <a:rPr lang="en-US" altLang="en-US" sz="4000" b="1" dirty="0">
                <a:solidFill>
                  <a:srgbClr val="0070C0"/>
                </a:solidFill>
                <a:latin typeface="Times New Roman" panose="02020603050405020304" pitchFamily="18" charset="0"/>
                <a:cs typeface="Times New Roman" panose="02020603050405020304" pitchFamily="18" charset="0"/>
              </a:rPr>
              <a:t> </a:t>
            </a:r>
            <a:r>
              <a:rPr lang="vi-VN" altLang="en-US" sz="4000" b="1" dirty="0">
                <a:solidFill>
                  <a:srgbClr val="0070C0"/>
                </a:solidFill>
                <a:latin typeface="Times New Roman" panose="02020603050405020304" pitchFamily="18" charset="0"/>
                <a:cs typeface="Times New Roman" panose="02020603050405020304" pitchFamily="18" charset="0"/>
              </a:rPr>
              <a:t>(1802 – 1858)</a:t>
            </a:r>
            <a:r>
              <a:rPr lang="vi-VN" altLang="en-US" sz="4000" dirty="0">
                <a:solidFill>
                  <a:srgbClr val="0070C0"/>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5094" y="1975518"/>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NHÀ NGUYỄN THÀNH LẬP</a:t>
            </a:r>
            <a:endParaRPr dirty="0">
              <a:solidFill>
                <a:schemeClr val="accent1"/>
              </a:solidFill>
            </a:endParaRPr>
          </a:p>
        </p:txBody>
      </p:sp>
      <p:sp>
        <p:nvSpPr>
          <p:cNvPr id="494" name="Google Shape;494;p33"/>
          <p:cNvSpPr txBox="1">
            <a:spLocks noGrp="1"/>
          </p:cNvSpPr>
          <p:nvPr>
            <p:ph type="subTitle" idx="1"/>
          </p:nvPr>
        </p:nvSpPr>
        <p:spPr>
          <a:xfrm>
            <a:off x="2249176" y="1168421"/>
            <a:ext cx="4641436"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400"/>
              <a:t>Lịch </a:t>
            </a:r>
            <a:r>
              <a:rPr lang="en" sz="4400" dirty="0"/>
              <a:t>sử</a:t>
            </a:r>
            <a:endParaRPr sz="4400" dirty="0"/>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445337" y="3814092"/>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0" name="Text Box 5">
            <a:extLst>
              <a:ext uri="{FF2B5EF4-FFF2-40B4-BE49-F238E27FC236}">
                <a16:creationId xmlns:a16="http://schemas.microsoft.com/office/drawing/2014/main" id="{492DC9A2-CDEB-474A-99EC-38E48B10C588}"/>
              </a:ext>
            </a:extLst>
          </p:cNvPr>
          <p:cNvSpPr txBox="1">
            <a:spLocks noChangeArrowheads="1"/>
          </p:cNvSpPr>
          <p:nvPr/>
        </p:nvSpPr>
        <p:spPr bwMode="auto">
          <a:xfrm>
            <a:off x="368968" y="2892232"/>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 Kinh đô ở đâu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801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2369012"/>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3" name="Text Box 8">
            <a:extLst>
              <a:ext uri="{FF2B5EF4-FFF2-40B4-BE49-F238E27FC236}">
                <a16:creationId xmlns:a16="http://schemas.microsoft.com/office/drawing/2014/main" id="{6BB0A1D7-CE15-4ADE-958A-759C165A7383}"/>
              </a:ext>
            </a:extLst>
          </p:cNvPr>
          <p:cNvSpPr txBox="1">
            <a:spLocks noChangeArrowheads="1"/>
          </p:cNvSpPr>
          <p:nvPr/>
        </p:nvSpPr>
        <p:spPr bwMode="auto">
          <a:xfrm>
            <a:off x="368968" y="3681663"/>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Từ năm 1802 đến năm 1858, Nhà Nguyễn trải qua các đời vua nào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a16="http://schemas.microsoft.com/office/drawing/2014/main" id="{0C0B5854-C162-4D0D-878C-04640C530C10}"/>
              </a:ext>
            </a:extLst>
          </p:cNvPr>
          <p:cNvSpPr txBox="1">
            <a:spLocks noChangeArrowheads="1"/>
          </p:cNvSpPr>
          <p:nvPr/>
        </p:nvSpPr>
        <p:spPr bwMode="auto">
          <a:xfrm>
            <a:off x="368968" y="866274"/>
            <a:ext cx="84541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Đọc thầm SGK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o</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ạn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Sau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vua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Quang</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Thiệu Trị, Tự Đức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và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2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trả lời câu hỏi : </a:t>
            </a:r>
            <a:endParaRPr lang="en-US" alt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792</Words>
  <Application>Microsoft Office PowerPoint</Application>
  <PresentationFormat>On-screen Show (16:9)</PresentationFormat>
  <Paragraphs>69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JetBrains Mono</vt:lpstr>
      <vt:lpstr>Arial</vt:lpstr>
      <vt:lpstr>Times New Roman</vt:lpstr>
      <vt:lpstr>Roboto Condensed Light</vt:lpstr>
      <vt:lpstr>Georgia</vt:lpstr>
      <vt:lpstr>Song Myung</vt:lpstr>
      <vt:lpstr>VNI-Avo</vt:lpstr>
      <vt:lpstr>American Beat Generation by Slidesgo</vt:lpstr>
      <vt:lpstr>KHỞI ĐỘNG</vt:lpstr>
      <vt:lpstr>PowerPoint Presentation</vt:lpstr>
      <vt:lpstr>PowerPoint Presentation</vt:lpstr>
      <vt:lpstr>PowerPoint Presentation</vt:lpstr>
      <vt:lpstr>PowerPoint Presentation</vt:lpstr>
      <vt:lpstr>PowerPoint Presentation</vt:lpstr>
      <vt:lpstr>Origins</vt:lpstr>
      <vt:lpstr>NHÀ NGUYỄN THÀNH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Thuy Linh</dc:creator>
  <cp:lastModifiedBy>ADMIN</cp:lastModifiedBy>
  <cp:revision>5</cp:revision>
  <dcterms:modified xsi:type="dcterms:W3CDTF">2023-04-15T23:09:07Z</dcterms:modified>
</cp:coreProperties>
</file>