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2" r:id="rId3"/>
  </p:sldMasterIdLst>
  <p:sldIdLst>
    <p:sldId id="257" r:id="rId4"/>
    <p:sldId id="262" r:id="rId5"/>
    <p:sldId id="274" r:id="rId6"/>
    <p:sldId id="270" r:id="rId7"/>
    <p:sldId id="275" r:id="rId8"/>
    <p:sldId id="277" r:id="rId9"/>
    <p:sldId id="278" r:id="rId10"/>
    <p:sldId id="279" r:id="rId11"/>
    <p:sldId id="256" r:id="rId12"/>
    <p:sldId id="258" r:id="rId13"/>
    <p:sldId id="260" r:id="rId14"/>
    <p:sldId id="273" r:id="rId15"/>
    <p:sldId id="267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94" d="100"/>
          <a:sy n="94" d="100"/>
        </p:scale>
        <p:origin x="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4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2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4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5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05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3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35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7DDAE6-0336-462B-8833-66FF7677FE17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33010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9ABF61-B552-44D1-8DB2-C713791C8059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2962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80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865762-4FBD-446D-BC77-0906E61D433A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55305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3BE229-EAE0-4630-9156-3B87639DF218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81573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784955-1A48-4382-B832-D4248767A0E1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88229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9F57C1-1A61-4F6A-952C-FE448E0FDA49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97678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0C9F22-D98E-4AEF-BD65-C333A8F2EC09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310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0C9F22-D98E-4AEF-BD65-C333A8F2EC09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9767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0C9F22-D98E-4AEF-BD65-C333A8F2EC09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490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0C9F22-D98E-4AEF-BD65-C333A8F2EC09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693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0C9F22-D98E-4AEF-BD65-C333A8F2EC09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559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AD6578-33E2-4510-A5BD-F6ADF038B357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0905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7926AF-4FDB-451D-9661-948CFF0CD8D5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9974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EDD0B0-C321-4B43-8837-343559C1B706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09289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D51864-9A5E-4D67-A71F-639346365DDB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94936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123B1A-0D39-4DB4-813F-7DB118532CE1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684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8AC622-757A-45FF-B582-114D1B5E84FE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48296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81E9E5-7F88-408D-9E8B-ECBD9FEEBCEE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463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81E9E5-7F88-408D-9E8B-ECBD9FEEBCEE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624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81E9E5-7F88-408D-9E8B-ECBD9FEEBCEE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966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F465AB-9BB7-44D6-B338-AA26D62ABFAF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28111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0F2D1-2F58-485E-832D-F8502C303FD7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3375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68B417-BA9F-4D81-94BF-68BC53166231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00175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02C33C-CD42-456E-A6A8-F97EADEC328F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91212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8037E-A095-438C-9D07-639FC31A3DEE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72271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CAE8E7-7215-4D43-AB38-5E0953CB7DA8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524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CAE8E7-7215-4D43-AB38-5E0953CB7DA8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883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E14E53-CEFF-4059-8DFE-E9585B660104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45375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9C4E88-8B9D-46F1-B0C5-B61FF4856D33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175760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6E6160-D876-4083-9652-4046233F73DF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55286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06F874-924F-4CB4-8362-AB4FBC6FA9F7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08591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52EEAE-FCEF-426C-A50D-602C9E9170FC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981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A786AB-BA25-4DF8-A606-959FCF4CFE90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4925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06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5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9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FABE-B25A-4440-ADEF-FF88ED9801A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6B1E-8CB2-421B-86A5-90E33F311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3" r:id="rId2"/>
    <p:sldLayoutId id="2147483702" r:id="rId3"/>
    <p:sldLayoutId id="2147483700" r:id="rId4"/>
    <p:sldLayoutId id="2147483650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1" r:id="rId13"/>
    <p:sldLayoutId id="2147483699" r:id="rId14"/>
    <p:sldLayoutId id="2147483681" r:id="rId15"/>
    <p:sldLayoutId id="2147483679" r:id="rId16"/>
    <p:sldLayoutId id="2147483678" r:id="rId17"/>
    <p:sldLayoutId id="2147483677" r:id="rId18"/>
    <p:sldLayoutId id="2147483651" r:id="rId19"/>
    <p:sldLayoutId id="2147483652" r:id="rId20"/>
    <p:sldLayoutId id="2147483653" r:id="rId21"/>
    <p:sldLayoutId id="2147483654" r:id="rId22"/>
    <p:sldLayoutId id="2147483655" r:id="rId23"/>
    <p:sldLayoutId id="2147483656" r:id="rId24"/>
    <p:sldLayoutId id="2147483657" r:id="rId25"/>
    <p:sldLayoutId id="2147483658" r:id="rId26"/>
    <p:sldLayoutId id="2147483659" r:id="rId2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03CF6E-4E40-41C2-A68C-ACECB6603777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14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80" r:id="rId8"/>
    <p:sldLayoutId id="2147483676" r:id="rId9"/>
    <p:sldLayoutId id="2147483675" r:id="rId10"/>
    <p:sldLayoutId id="2147483674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E4D5D-74E7-418E-860F-CF7D595ADCB2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37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98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309300"/>
            <a:ext cx="6019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HP001 5 hàng" pitchFamily="34" charset="0"/>
                <a:cs typeface="Times New Roman" pitchFamily="18" charset="0"/>
              </a:rPr>
              <a:t>Trường</a:t>
            </a:r>
            <a:r>
              <a:rPr lang="en-US" sz="3600" b="1" dirty="0" smtClean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HP001 5 hàng" pitchFamily="34" charset="0"/>
                <a:cs typeface="Times New Roman" pitchFamily="18" charset="0"/>
              </a:rPr>
              <a:t>tiểu</a:t>
            </a:r>
            <a:r>
              <a:rPr lang="en-US" sz="3600" b="1" dirty="0" smtClean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HP001 5 hàng" pitchFamily="34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HP001 5 hàng" pitchFamily="34" charset="0"/>
                <a:cs typeface="Times New Roman" pitchFamily="18" charset="0"/>
              </a:rPr>
              <a:t>Phúc Lợi</a:t>
            </a:r>
            <a:endParaRPr lang="en-US" sz="3600" b="1" dirty="0" smtClean="0">
              <a:latin typeface="HP001 5 hàng" pitchFamily="34" charset="0"/>
              <a:cs typeface="Times New Roman" pitchFamily="18" charset="0"/>
            </a:endParaRPr>
          </a:p>
          <a:p>
            <a:endParaRPr lang="en-US" sz="3600" b="1" dirty="0"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05200"/>
            <a:ext cx="8763000" cy="707886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841486"/>
            <a:ext cx="373737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vi-VN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Môn toán 4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Explosion 1 10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2" name="Explosion 1 11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Explosion 1 12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4" name="Explosion 1 13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5" name="Explosion 1 14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Explosion 1 15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Explosion 1 16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Explosion 1 17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5943600" y="4419600"/>
            <a:ext cx="3200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2667000"/>
            <a:ext cx="8231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3886200"/>
            <a:ext cx="1196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A.34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3810000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B.35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3810000"/>
            <a:ext cx="1167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C.32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685800"/>
            <a:ext cx="2820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cam: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1295400"/>
            <a:ext cx="2598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505200" y="11430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429000" y="11430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038600" y="11430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052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4290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0386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148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0386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6482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244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6482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2578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340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2578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8674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436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8674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4770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5532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4770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0866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200400" y="1447800"/>
            <a:ext cx="609600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771900" y="1485900"/>
            <a:ext cx="685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ight Brace 49"/>
          <p:cNvSpPr/>
          <p:nvPr/>
        </p:nvSpPr>
        <p:spPr>
          <a:xfrm rot="16200000">
            <a:off x="5448300" y="38100"/>
            <a:ext cx="381000" cy="3048000"/>
          </a:xfrm>
          <a:prstGeom prst="rightBrac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181600" y="914400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eft Brace 51"/>
          <p:cNvSpPr/>
          <p:nvPr/>
        </p:nvSpPr>
        <p:spPr>
          <a:xfrm rot="5400000">
            <a:off x="3657600" y="685800"/>
            <a:ext cx="304800" cy="609600"/>
          </a:xfrm>
          <a:prstGeom prst="leftBrac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429000" y="457200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ight Brace 53"/>
          <p:cNvSpPr/>
          <p:nvPr/>
        </p:nvSpPr>
        <p:spPr>
          <a:xfrm rot="5400000">
            <a:off x="5143500" y="190500"/>
            <a:ext cx="381000" cy="3657600"/>
          </a:xfrm>
          <a:prstGeom prst="rightBrac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76800" y="2133600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1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build="allAtOnce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43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8100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A. 202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648200"/>
            <a:ext cx="1552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B. 203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86400"/>
            <a:ext cx="1552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C. 204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xplosion 1 10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" name="Explosion 1 15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7" name="Explosion 1 16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" name="Explosion 1 17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Explosion 1 18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" name="Explosion 1 19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Explosion 1 20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Explosion 1 22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6934200" y="0"/>
            <a:ext cx="1981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685800"/>
            <a:ext cx="2820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cam: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1295400"/>
            <a:ext cx="2598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505200" y="11430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429000" y="11430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038600" y="11430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052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4290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0386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148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0386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6482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244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6482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2578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340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2578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8674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436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8674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4770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5532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4770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0866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200400" y="1447800"/>
            <a:ext cx="609600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771900" y="1485900"/>
            <a:ext cx="685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ight Brace 49"/>
          <p:cNvSpPr/>
          <p:nvPr/>
        </p:nvSpPr>
        <p:spPr>
          <a:xfrm rot="16200000">
            <a:off x="5448300" y="38100"/>
            <a:ext cx="381000" cy="3048000"/>
          </a:xfrm>
          <a:prstGeom prst="rightBrac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181600" y="914400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eft Brace 51"/>
          <p:cNvSpPr/>
          <p:nvPr/>
        </p:nvSpPr>
        <p:spPr>
          <a:xfrm rot="5400000">
            <a:off x="3657600" y="685800"/>
            <a:ext cx="304800" cy="609600"/>
          </a:xfrm>
          <a:prstGeom prst="leftBrac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276600" y="457200"/>
            <a:ext cx="11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ight Brace 53"/>
          <p:cNvSpPr/>
          <p:nvPr/>
        </p:nvSpPr>
        <p:spPr>
          <a:xfrm rot="5400000">
            <a:off x="5143500" y="190500"/>
            <a:ext cx="381000" cy="3657600"/>
          </a:xfrm>
          <a:prstGeom prst="rightBrac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76800" y="2133600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6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7" grpId="1" build="allAtOnce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0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4: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5455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8100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9956" y="1967262"/>
            <a:ext cx="3223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6 – 1 =5(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590800"/>
            <a:ext cx="33185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874577" y="3238854"/>
            <a:ext cx="39340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170 : 5= 35(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962400"/>
            <a:ext cx="32255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9956" y="4687669"/>
            <a:ext cx="3499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5+ 175=240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5430288"/>
            <a:ext cx="4281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am: 35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2050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895600"/>
            <a:ext cx="623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28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(?)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0679" y="381000"/>
            <a:ext cx="4320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295400"/>
            <a:ext cx="2412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209800"/>
            <a:ext cx="52613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048000"/>
            <a:ext cx="7288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657600"/>
            <a:ext cx="184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886200"/>
            <a:ext cx="32137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143000"/>
          </a:xfrm>
        </p:spPr>
        <p:txBody>
          <a:bodyPr>
            <a:normAutofit/>
          </a:bodyPr>
          <a:lstStyle/>
          <a:p>
            <a:r>
              <a:rPr lang="vi-VN" u="sng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2514600"/>
            <a:ext cx="7246664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TẬP(t151)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6242" y="1066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Thứ </a:t>
            </a:r>
            <a:r>
              <a:rPr lang="vi-VN" sz="2400" b="1" dirty="0" smtClean="0">
                <a:latin typeface="+mj-lt"/>
              </a:rPr>
              <a:t>tư </a:t>
            </a:r>
            <a:r>
              <a:rPr lang="vi-VN" sz="2400" b="1" dirty="0" smtClean="0">
                <a:latin typeface="+mj-lt"/>
              </a:rPr>
              <a:t>ngày </a:t>
            </a:r>
            <a:r>
              <a:rPr lang="vi-VN" sz="2400" b="1" dirty="0" smtClean="0">
                <a:latin typeface="+mj-lt"/>
              </a:rPr>
              <a:t>6  </a:t>
            </a:r>
            <a:r>
              <a:rPr lang="vi-VN" sz="2400" b="1" dirty="0" smtClean="0">
                <a:latin typeface="+mj-lt"/>
              </a:rPr>
              <a:t>tháng 4 năm 2022</a:t>
            </a:r>
            <a:endParaRPr lang="vi-VN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-76200"/>
            <a:ext cx="7696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3352800" y="457200"/>
            <a:ext cx="2590800" cy="5365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990600" y="395730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Bài 1: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Hiệu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của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hai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30.Số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nhất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gấp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lần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hai.Tìm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hai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đó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916929" y="119586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Giải</a:t>
            </a:r>
            <a:endParaRPr kumimoji="0" lang="en-US" altLang="vi-VN" sz="24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57198" y="1586564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sơ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đồ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020536" y="2159993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thứ1:</a:t>
            </a: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2438400" y="2390974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868136" y="261955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</a:t>
            </a: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2: </a:t>
            </a: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2432164" y="2867707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4147457" y="233430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3262200" y="232240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3270364" y="278118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2444636" y="279150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2432164" y="231477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AutoShape 30"/>
          <p:cNvSpPr>
            <a:spLocks/>
          </p:cNvSpPr>
          <p:nvPr/>
        </p:nvSpPr>
        <p:spPr bwMode="auto">
          <a:xfrm rot="5400000">
            <a:off x="4023065" y="1773341"/>
            <a:ext cx="228600" cy="1676400"/>
          </a:xfrm>
          <a:prstGeom prst="rightBracket">
            <a:avLst>
              <a:gd name="adj" fmla="val 61111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AutoShape 31"/>
          <p:cNvSpPr>
            <a:spLocks/>
          </p:cNvSpPr>
          <p:nvPr/>
        </p:nvSpPr>
        <p:spPr bwMode="auto">
          <a:xfrm rot="5400000">
            <a:off x="2775064" y="2601007"/>
            <a:ext cx="152400" cy="838200"/>
          </a:xfrm>
          <a:prstGeom prst="rightBracket">
            <a:avLst>
              <a:gd name="adj" fmla="val 4583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AutoShape 32"/>
          <p:cNvSpPr>
            <a:spLocks/>
          </p:cNvSpPr>
          <p:nvPr/>
        </p:nvSpPr>
        <p:spPr bwMode="auto">
          <a:xfrm rot="16200000">
            <a:off x="3619500" y="884097"/>
            <a:ext cx="152400" cy="2514600"/>
          </a:xfrm>
          <a:prstGeom prst="rightBracket">
            <a:avLst>
              <a:gd name="adj" fmla="val 1375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2432164" y="248670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3360960" y="1618451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2717347" y="3073896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3879964" y="2676329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1037998" y="3311630"/>
            <a:ext cx="57150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đồ,hiệu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3  -  1  =  2 (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30 : 2 = 15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30 + 15 = 45</a:t>
            </a: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2384765" y="5966943"/>
            <a:ext cx="3505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kumimoji="0" lang="en-US" alt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vi-VN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nhất:45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kumimoji="0" lang="en-US" altLang="vi-VN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 15</a:t>
            </a: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3270364" y="250984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>
            <a:off x="4975565" y="231137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587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3352800" y="457200"/>
            <a:ext cx="2590800" cy="53657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2800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66700" y="21923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u="sng" dirty="0" err="1"/>
              <a:t>Bài</a:t>
            </a:r>
            <a:r>
              <a:rPr lang="en-US" altLang="vi-VN" u="sng" dirty="0"/>
              <a:t> </a:t>
            </a:r>
            <a:r>
              <a:rPr lang="en-US" altLang="vi-VN" u="sng" dirty="0" smtClean="0"/>
              <a:t>2:</a:t>
            </a:r>
            <a:endParaRPr lang="en-US" altLang="vi-VN" u="sng" dirty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143000" y="219233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dirty="0" err="1"/>
              <a:t>Số</a:t>
            </a:r>
            <a:r>
              <a:rPr lang="en-US" altLang="vi-VN" dirty="0"/>
              <a:t> </a:t>
            </a:r>
            <a:r>
              <a:rPr lang="en-US" altLang="vi-VN" dirty="0" err="1"/>
              <a:t>thứ</a:t>
            </a:r>
            <a:r>
              <a:rPr lang="en-US" altLang="vi-VN" dirty="0"/>
              <a:t> </a:t>
            </a:r>
            <a:r>
              <a:rPr lang="en-US" altLang="vi-VN" dirty="0" err="1"/>
              <a:t>hai</a:t>
            </a:r>
            <a:r>
              <a:rPr lang="en-US" altLang="vi-VN" dirty="0"/>
              <a:t> </a:t>
            </a:r>
            <a:r>
              <a:rPr lang="en-US" altLang="vi-VN" dirty="0" err="1"/>
              <a:t>hơn</a:t>
            </a:r>
            <a:r>
              <a:rPr lang="en-US" altLang="vi-VN" dirty="0"/>
              <a:t> </a:t>
            </a:r>
            <a:r>
              <a:rPr lang="en-US" altLang="vi-VN" dirty="0" err="1"/>
              <a:t>số</a:t>
            </a:r>
            <a:r>
              <a:rPr lang="en-US" altLang="vi-VN" dirty="0"/>
              <a:t> </a:t>
            </a:r>
            <a:r>
              <a:rPr lang="en-US" altLang="vi-VN" dirty="0" err="1"/>
              <a:t>thứ</a:t>
            </a:r>
            <a:r>
              <a:rPr lang="en-US" altLang="vi-VN" dirty="0"/>
              <a:t> </a:t>
            </a:r>
            <a:r>
              <a:rPr lang="en-US" altLang="vi-VN" dirty="0" err="1"/>
              <a:t>nhất</a:t>
            </a:r>
            <a:r>
              <a:rPr lang="en-US" altLang="vi-VN" dirty="0"/>
              <a:t> </a:t>
            </a:r>
            <a:r>
              <a:rPr lang="en-US" altLang="vi-VN" dirty="0" err="1"/>
              <a:t>là</a:t>
            </a:r>
            <a:r>
              <a:rPr lang="en-US" altLang="vi-VN" dirty="0"/>
              <a:t> 60.Nếu </a:t>
            </a:r>
            <a:r>
              <a:rPr lang="en-US" altLang="vi-VN" dirty="0" err="1"/>
              <a:t>số</a:t>
            </a:r>
            <a:r>
              <a:rPr lang="en-US" altLang="vi-VN" dirty="0"/>
              <a:t> </a:t>
            </a:r>
            <a:r>
              <a:rPr lang="en-US" altLang="vi-VN" dirty="0" err="1"/>
              <a:t>thứ</a:t>
            </a:r>
            <a:r>
              <a:rPr lang="en-US" altLang="vi-VN" dirty="0"/>
              <a:t> </a:t>
            </a:r>
            <a:r>
              <a:rPr lang="en-US" altLang="vi-VN" dirty="0" err="1"/>
              <a:t>nhất</a:t>
            </a:r>
            <a:r>
              <a:rPr lang="en-US" altLang="vi-VN" dirty="0"/>
              <a:t> </a:t>
            </a:r>
            <a:r>
              <a:rPr lang="en-US" altLang="vi-VN" dirty="0" err="1"/>
              <a:t>gấp</a:t>
            </a:r>
            <a:r>
              <a:rPr lang="en-US" altLang="vi-VN" dirty="0"/>
              <a:t> </a:t>
            </a:r>
            <a:r>
              <a:rPr lang="en-US" altLang="vi-VN" dirty="0" err="1"/>
              <a:t>lên</a:t>
            </a:r>
            <a:r>
              <a:rPr lang="en-US" altLang="vi-VN" dirty="0"/>
              <a:t> 5 </a:t>
            </a:r>
            <a:r>
              <a:rPr lang="en-US" altLang="vi-VN" dirty="0" err="1"/>
              <a:t>lần</a:t>
            </a:r>
            <a:r>
              <a:rPr lang="en-US" altLang="vi-VN" dirty="0"/>
              <a:t> </a:t>
            </a:r>
            <a:r>
              <a:rPr lang="en-US" altLang="vi-VN" dirty="0" err="1"/>
              <a:t>thì</a:t>
            </a:r>
            <a:r>
              <a:rPr lang="en-US" altLang="vi-VN" dirty="0"/>
              <a:t> </a:t>
            </a:r>
            <a:r>
              <a:rPr lang="en-US" altLang="vi-VN" dirty="0" err="1"/>
              <a:t>được</a:t>
            </a:r>
            <a:r>
              <a:rPr lang="en-US" altLang="vi-VN" dirty="0"/>
              <a:t> </a:t>
            </a:r>
            <a:r>
              <a:rPr lang="en-US" altLang="vi-VN" dirty="0" err="1"/>
              <a:t>số</a:t>
            </a:r>
            <a:r>
              <a:rPr lang="en-US" altLang="vi-VN" dirty="0"/>
              <a:t> </a:t>
            </a:r>
            <a:r>
              <a:rPr lang="en-US" altLang="vi-VN" dirty="0" err="1"/>
              <a:t>thứ</a:t>
            </a:r>
            <a:r>
              <a:rPr lang="en-US" altLang="vi-VN" dirty="0"/>
              <a:t> </a:t>
            </a:r>
            <a:r>
              <a:rPr lang="en-US" altLang="vi-VN" dirty="0" err="1"/>
              <a:t>hai.Tìm</a:t>
            </a:r>
            <a:r>
              <a:rPr lang="en-US" altLang="vi-VN" dirty="0"/>
              <a:t> </a:t>
            </a:r>
            <a:r>
              <a:rPr lang="en-US" altLang="vi-VN" dirty="0" err="1"/>
              <a:t>hai</a:t>
            </a:r>
            <a:r>
              <a:rPr lang="en-US" altLang="vi-VN" dirty="0"/>
              <a:t> </a:t>
            </a:r>
            <a:r>
              <a:rPr lang="en-US" altLang="vi-VN" dirty="0" err="1"/>
              <a:t>số</a:t>
            </a:r>
            <a:r>
              <a:rPr lang="en-US" altLang="vi-VN" dirty="0"/>
              <a:t> </a:t>
            </a:r>
            <a:r>
              <a:rPr lang="en-US" altLang="vi-VN" dirty="0" err="1"/>
              <a:t>đó</a:t>
            </a:r>
            <a:r>
              <a:rPr lang="en-US" altLang="vi-VN" dirty="0"/>
              <a:t>.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962400" y="1049496"/>
            <a:ext cx="1281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u="sng" dirty="0" err="1" smtClean="0">
                <a:solidFill>
                  <a:srgbClr val="FF0000"/>
                </a:solidFill>
              </a:rPr>
              <a:t>Bài</a:t>
            </a:r>
            <a:r>
              <a:rPr lang="en-US" altLang="vi-VN" u="sng" dirty="0" smtClean="0">
                <a:solidFill>
                  <a:srgbClr val="FF0000"/>
                </a:solidFill>
              </a:rPr>
              <a:t> </a:t>
            </a:r>
            <a:r>
              <a:rPr lang="en-US" altLang="vi-VN" u="sng" dirty="0" err="1" smtClean="0">
                <a:solidFill>
                  <a:srgbClr val="FF0000"/>
                </a:solidFill>
              </a:rPr>
              <a:t>giải</a:t>
            </a:r>
            <a:endParaRPr lang="en-US" altLang="vi-VN" u="sng" dirty="0">
              <a:solidFill>
                <a:srgbClr val="FF0000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668338" y="2284514"/>
            <a:ext cx="2362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vi-VN" sz="2000" dirty="0"/>
              <a:t>:</a:t>
            </a:r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509297" y="1468692"/>
            <a:ext cx="7315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      </a:t>
            </a:r>
            <a:r>
              <a:rPr lang="en-US" altLang="vi-VN" sz="2000" dirty="0" err="1"/>
              <a:t>Vì</a:t>
            </a:r>
            <a:r>
              <a:rPr lang="en-US" altLang="vi-VN" sz="2000" dirty="0"/>
              <a:t> </a:t>
            </a:r>
            <a:r>
              <a:rPr lang="en-US" altLang="vi-VN" sz="2000" dirty="0" err="1"/>
              <a:t>số</a:t>
            </a:r>
            <a:r>
              <a:rPr lang="en-US" altLang="vi-VN" sz="2000" dirty="0"/>
              <a:t> </a:t>
            </a:r>
            <a:r>
              <a:rPr lang="en-US" altLang="vi-VN" sz="2000" dirty="0" err="1"/>
              <a:t>thứ</a:t>
            </a:r>
            <a:r>
              <a:rPr lang="en-US" altLang="vi-VN" sz="2000" dirty="0"/>
              <a:t> </a:t>
            </a:r>
            <a:r>
              <a:rPr lang="en-US" altLang="vi-VN" sz="2000" dirty="0" err="1"/>
              <a:t>nhất</a:t>
            </a:r>
            <a:r>
              <a:rPr lang="en-US" altLang="vi-VN" sz="2000" dirty="0"/>
              <a:t> </a:t>
            </a:r>
            <a:r>
              <a:rPr lang="en-US" altLang="vi-VN" sz="2000" dirty="0" err="1"/>
              <a:t>gấp</a:t>
            </a:r>
            <a:r>
              <a:rPr lang="en-US" altLang="vi-VN" sz="2000" dirty="0"/>
              <a:t> </a:t>
            </a:r>
            <a:r>
              <a:rPr lang="en-US" altLang="vi-VN" sz="2000" dirty="0" err="1"/>
              <a:t>lên</a:t>
            </a:r>
            <a:r>
              <a:rPr lang="en-US" altLang="vi-VN" sz="2000" dirty="0"/>
              <a:t> 5 </a:t>
            </a:r>
            <a:r>
              <a:rPr lang="en-US" altLang="vi-VN" sz="2000" dirty="0" err="1"/>
              <a:t>lần</a:t>
            </a:r>
            <a:r>
              <a:rPr lang="en-US" altLang="vi-VN" sz="2000" dirty="0"/>
              <a:t> </a:t>
            </a:r>
            <a:r>
              <a:rPr lang="en-US" altLang="vi-VN" sz="2000" dirty="0" err="1"/>
              <a:t>thì</a:t>
            </a:r>
            <a:r>
              <a:rPr lang="en-US" altLang="vi-VN" sz="2000" dirty="0"/>
              <a:t> </a:t>
            </a:r>
            <a:r>
              <a:rPr lang="en-US" altLang="vi-VN" sz="2000" dirty="0" err="1"/>
              <a:t>được</a:t>
            </a:r>
            <a:r>
              <a:rPr lang="en-US" altLang="vi-VN" sz="2000" dirty="0"/>
              <a:t> </a:t>
            </a:r>
            <a:r>
              <a:rPr lang="en-US" altLang="vi-VN" sz="2000" dirty="0" err="1"/>
              <a:t>số</a:t>
            </a:r>
            <a:r>
              <a:rPr lang="en-US" altLang="vi-VN" sz="2000" dirty="0"/>
              <a:t> </a:t>
            </a:r>
            <a:r>
              <a:rPr lang="en-US" altLang="vi-VN" sz="2000" dirty="0" err="1"/>
              <a:t>thứ</a:t>
            </a:r>
            <a:r>
              <a:rPr lang="en-US" altLang="vi-VN" sz="2000" dirty="0"/>
              <a:t> </a:t>
            </a:r>
            <a:r>
              <a:rPr lang="en-US" altLang="vi-VN" sz="2000" dirty="0" err="1"/>
              <a:t>hai</a:t>
            </a:r>
            <a:r>
              <a:rPr lang="en-US" altLang="vi-VN" sz="2000" dirty="0"/>
              <a:t> </a:t>
            </a:r>
            <a:r>
              <a:rPr lang="en-US" altLang="vi-VN" sz="2000" dirty="0" err="1"/>
              <a:t>nên</a:t>
            </a:r>
            <a:r>
              <a:rPr lang="en-US" altLang="vi-VN" sz="2000" dirty="0"/>
              <a:t> </a:t>
            </a:r>
            <a:r>
              <a:rPr lang="en-US" altLang="vi-VN" sz="2000" dirty="0" err="1"/>
              <a:t>số</a:t>
            </a:r>
            <a:r>
              <a:rPr lang="en-US" altLang="vi-VN" sz="2000" dirty="0"/>
              <a:t> </a:t>
            </a:r>
            <a:r>
              <a:rPr lang="en-US" altLang="vi-VN" sz="2000" dirty="0" err="1"/>
              <a:t>thứ</a:t>
            </a:r>
            <a:r>
              <a:rPr lang="en-US" altLang="vi-VN" sz="2000" dirty="0"/>
              <a:t> </a:t>
            </a:r>
            <a:r>
              <a:rPr lang="en-US" altLang="vi-VN" sz="2000" dirty="0" err="1"/>
              <a:t>nhất</a:t>
            </a:r>
            <a:r>
              <a:rPr lang="en-US" altLang="vi-VN" sz="2000" dirty="0"/>
              <a:t> </a:t>
            </a:r>
            <a:r>
              <a:rPr lang="en-US" altLang="vi-VN" sz="2000" dirty="0" err="1"/>
              <a:t>bằng</a:t>
            </a:r>
            <a:r>
              <a:rPr lang="en-US" altLang="vi-VN" sz="2000" dirty="0"/>
              <a:t>       </a:t>
            </a:r>
            <a:r>
              <a:rPr lang="en-US" altLang="vi-VN" sz="2000" dirty="0" err="1"/>
              <a:t>số</a:t>
            </a:r>
            <a:r>
              <a:rPr lang="en-US" altLang="vi-VN" sz="2000" dirty="0"/>
              <a:t> </a:t>
            </a:r>
            <a:r>
              <a:rPr lang="en-US" altLang="vi-VN" sz="2000" dirty="0" err="1"/>
              <a:t>thứ</a:t>
            </a:r>
            <a:r>
              <a:rPr lang="en-US" altLang="vi-VN" sz="2000" dirty="0"/>
              <a:t> </a:t>
            </a:r>
            <a:r>
              <a:rPr lang="en-US" altLang="vi-VN" sz="2000" dirty="0" err="1"/>
              <a:t>hai</a:t>
            </a:r>
            <a:endParaRPr lang="en-US" altLang="vi-VN" sz="2000" dirty="0"/>
          </a:p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        </a:t>
            </a:r>
          </a:p>
        </p:txBody>
      </p:sp>
      <p:graphicFrame>
        <p:nvGraphicFramePr>
          <p:cNvPr id="11" name="Object 69"/>
          <p:cNvGraphicFramePr>
            <a:graphicFrameLocks noChangeAspect="1"/>
          </p:cNvGraphicFramePr>
          <p:nvPr/>
        </p:nvGraphicFramePr>
        <p:xfrm>
          <a:off x="1849438" y="1710888"/>
          <a:ext cx="2698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1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1710888"/>
                        <a:ext cx="2698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4"/>
          <p:cNvSpPr txBox="1">
            <a:spLocks noChangeArrowheads="1"/>
          </p:cNvSpPr>
          <p:nvPr/>
        </p:nvSpPr>
        <p:spPr bwMode="auto">
          <a:xfrm>
            <a:off x="1414784" y="2611379"/>
            <a:ext cx="2057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1800" dirty="0"/>
              <a:t>   </a:t>
            </a:r>
            <a:r>
              <a:rPr lang="en-US" altLang="vi-VN" sz="1800" dirty="0" err="1"/>
              <a:t>Số</a:t>
            </a:r>
            <a:r>
              <a:rPr lang="en-US" altLang="vi-VN" sz="1800" dirty="0"/>
              <a:t> </a:t>
            </a:r>
            <a:r>
              <a:rPr lang="en-US" altLang="vi-VN" sz="1800" dirty="0" err="1"/>
              <a:t>thứ</a:t>
            </a:r>
            <a:r>
              <a:rPr lang="en-US" altLang="vi-VN" sz="1800" dirty="0"/>
              <a:t> </a:t>
            </a:r>
            <a:r>
              <a:rPr lang="en-US" altLang="vi-VN" sz="1800" dirty="0" err="1"/>
              <a:t>nhất</a:t>
            </a:r>
            <a:r>
              <a:rPr lang="en-US" altLang="vi-VN" sz="1800" dirty="0"/>
              <a:t>:</a:t>
            </a:r>
          </a:p>
        </p:txBody>
      </p:sp>
      <p:sp>
        <p:nvSpPr>
          <p:cNvPr id="13" name="Text Box 76"/>
          <p:cNvSpPr txBox="1">
            <a:spLocks noChangeArrowheads="1"/>
          </p:cNvSpPr>
          <p:nvPr/>
        </p:nvSpPr>
        <p:spPr bwMode="auto">
          <a:xfrm>
            <a:off x="1686328" y="2947487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77"/>
          <p:cNvSpPr>
            <a:spLocks noChangeShapeType="1"/>
          </p:cNvSpPr>
          <p:nvPr/>
        </p:nvSpPr>
        <p:spPr bwMode="auto">
          <a:xfrm>
            <a:off x="3181089" y="3155156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4267200" y="308580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83"/>
          <p:cNvSpPr>
            <a:spLocks noChangeShapeType="1"/>
          </p:cNvSpPr>
          <p:nvPr/>
        </p:nvSpPr>
        <p:spPr bwMode="auto">
          <a:xfrm>
            <a:off x="3707615" y="309363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84"/>
          <p:cNvSpPr>
            <a:spLocks noChangeShapeType="1"/>
          </p:cNvSpPr>
          <p:nvPr/>
        </p:nvSpPr>
        <p:spPr bwMode="auto">
          <a:xfrm>
            <a:off x="5844312" y="309363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85"/>
          <p:cNvSpPr>
            <a:spLocks noChangeShapeType="1"/>
          </p:cNvSpPr>
          <p:nvPr/>
        </p:nvSpPr>
        <p:spPr bwMode="auto">
          <a:xfrm>
            <a:off x="3160626" y="309363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86"/>
          <p:cNvSpPr>
            <a:spLocks noChangeShapeType="1"/>
          </p:cNvSpPr>
          <p:nvPr/>
        </p:nvSpPr>
        <p:spPr bwMode="auto">
          <a:xfrm>
            <a:off x="5334000" y="30658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Line 89"/>
          <p:cNvSpPr>
            <a:spLocks noChangeShapeType="1"/>
          </p:cNvSpPr>
          <p:nvPr/>
        </p:nvSpPr>
        <p:spPr bwMode="auto">
          <a:xfrm>
            <a:off x="3150563" y="271984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" name="AutoShape 92"/>
          <p:cNvSpPr>
            <a:spLocks/>
          </p:cNvSpPr>
          <p:nvPr/>
        </p:nvSpPr>
        <p:spPr bwMode="auto">
          <a:xfrm rot="16200000">
            <a:off x="4704108" y="1950636"/>
            <a:ext cx="152400" cy="21336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22" name="AutoShape 93"/>
          <p:cNvSpPr>
            <a:spLocks/>
          </p:cNvSpPr>
          <p:nvPr/>
        </p:nvSpPr>
        <p:spPr bwMode="auto">
          <a:xfrm rot="16200000" flipH="1">
            <a:off x="4449309" y="2017386"/>
            <a:ext cx="76200" cy="2667000"/>
          </a:xfrm>
          <a:prstGeom prst="rightBracket">
            <a:avLst>
              <a:gd name="adj" fmla="val 291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23" name="AutoShape 94"/>
          <p:cNvSpPr>
            <a:spLocks/>
          </p:cNvSpPr>
          <p:nvPr/>
        </p:nvSpPr>
        <p:spPr bwMode="auto">
          <a:xfrm rot="16200000">
            <a:off x="3362078" y="2333200"/>
            <a:ext cx="152400" cy="533400"/>
          </a:xfrm>
          <a:prstGeom prst="rightBracket">
            <a:avLst>
              <a:gd name="adj" fmla="val 291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24" name="Line 95"/>
          <p:cNvSpPr>
            <a:spLocks noChangeShapeType="1"/>
          </p:cNvSpPr>
          <p:nvPr/>
        </p:nvSpPr>
        <p:spPr bwMode="auto">
          <a:xfrm>
            <a:off x="3707615" y="280824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" name="Text Box 96"/>
          <p:cNvSpPr txBox="1">
            <a:spLocks noChangeArrowheads="1"/>
          </p:cNvSpPr>
          <p:nvPr/>
        </p:nvSpPr>
        <p:spPr bwMode="auto">
          <a:xfrm>
            <a:off x="3247778" y="214527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/>
              <a:t>?</a:t>
            </a:r>
          </a:p>
        </p:txBody>
      </p:sp>
      <p:sp>
        <p:nvSpPr>
          <p:cNvPr id="26" name="Text Box 97"/>
          <p:cNvSpPr txBox="1">
            <a:spLocks noChangeArrowheads="1"/>
          </p:cNvSpPr>
          <p:nvPr/>
        </p:nvSpPr>
        <p:spPr bwMode="auto">
          <a:xfrm>
            <a:off x="4323200" y="3183057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dirty="0"/>
              <a:t>?</a:t>
            </a:r>
          </a:p>
        </p:txBody>
      </p:sp>
      <p:sp>
        <p:nvSpPr>
          <p:cNvPr id="27" name="Text Box 98"/>
          <p:cNvSpPr txBox="1">
            <a:spLocks noChangeArrowheads="1"/>
          </p:cNvSpPr>
          <p:nvPr/>
        </p:nvSpPr>
        <p:spPr bwMode="auto">
          <a:xfrm>
            <a:off x="4352824" y="2526872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dirty="0"/>
              <a:t>60</a:t>
            </a:r>
          </a:p>
        </p:txBody>
      </p:sp>
      <p:sp>
        <p:nvSpPr>
          <p:cNvPr id="28" name="Line 75"/>
          <p:cNvSpPr>
            <a:spLocks noChangeShapeType="1"/>
          </p:cNvSpPr>
          <p:nvPr/>
        </p:nvSpPr>
        <p:spPr bwMode="auto">
          <a:xfrm>
            <a:off x="3171578" y="278035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" name="Line 87"/>
          <p:cNvSpPr>
            <a:spLocks noChangeShapeType="1"/>
          </p:cNvSpPr>
          <p:nvPr/>
        </p:nvSpPr>
        <p:spPr bwMode="auto">
          <a:xfrm>
            <a:off x="4815980" y="306587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" name="Line 90"/>
          <p:cNvSpPr>
            <a:spLocks noChangeShapeType="1"/>
          </p:cNvSpPr>
          <p:nvPr/>
        </p:nvSpPr>
        <p:spPr bwMode="auto">
          <a:xfrm>
            <a:off x="3704978" y="270944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" name="Text Box 99"/>
          <p:cNvSpPr txBox="1">
            <a:spLocks noChangeArrowheads="1"/>
          </p:cNvSpPr>
          <p:nvPr/>
        </p:nvSpPr>
        <p:spPr bwMode="auto">
          <a:xfrm>
            <a:off x="1292026" y="4649152"/>
            <a:ext cx="289897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 err="1"/>
              <a:t>Số</a:t>
            </a:r>
            <a:r>
              <a:rPr lang="en-US" altLang="vi-VN" sz="2000" dirty="0"/>
              <a:t> </a:t>
            </a:r>
            <a:r>
              <a:rPr lang="en-US" altLang="vi-VN" sz="2000" dirty="0" err="1"/>
              <a:t>thứ</a:t>
            </a:r>
            <a:r>
              <a:rPr lang="en-US" altLang="vi-VN" sz="2000" dirty="0"/>
              <a:t> </a:t>
            </a:r>
            <a:r>
              <a:rPr lang="en-US" altLang="vi-VN" sz="2000" dirty="0" err="1"/>
              <a:t>hai</a:t>
            </a:r>
            <a:r>
              <a:rPr lang="en-US" altLang="vi-VN" sz="2000" dirty="0"/>
              <a:t> </a:t>
            </a:r>
            <a:r>
              <a:rPr lang="en-US" altLang="vi-VN" sz="2000" dirty="0" err="1"/>
              <a:t>là</a:t>
            </a:r>
            <a:r>
              <a:rPr lang="en-US" altLang="vi-VN" sz="2000" dirty="0" smtClean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000" dirty="0" smtClean="0"/>
              <a:t>              15 + 60 </a:t>
            </a:r>
            <a:r>
              <a:rPr lang="en-US" altLang="vi-VN" sz="2000" dirty="0"/>
              <a:t>= 75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157681" y="3424034"/>
            <a:ext cx="571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Theo </a:t>
            </a:r>
            <a:r>
              <a:rPr lang="en-US" altLang="vi-VN" sz="2000" dirty="0" err="1"/>
              <a:t>sơ</a:t>
            </a:r>
            <a:r>
              <a:rPr lang="en-US" altLang="vi-VN" sz="2000" dirty="0"/>
              <a:t> </a:t>
            </a:r>
            <a:r>
              <a:rPr lang="en-US" altLang="vi-VN" sz="2000" dirty="0" err="1"/>
              <a:t>đồ,hiệu</a:t>
            </a:r>
            <a:r>
              <a:rPr lang="en-US" altLang="vi-VN" sz="2000" dirty="0"/>
              <a:t> </a:t>
            </a:r>
            <a:r>
              <a:rPr lang="en-US" altLang="vi-VN" sz="2000" dirty="0" err="1"/>
              <a:t>số</a:t>
            </a:r>
            <a:r>
              <a:rPr lang="en-US" altLang="vi-VN" sz="2000" dirty="0"/>
              <a:t> </a:t>
            </a:r>
            <a:r>
              <a:rPr lang="en-US" altLang="vi-VN" sz="2000" dirty="0" err="1"/>
              <a:t>phần</a:t>
            </a:r>
            <a:r>
              <a:rPr lang="en-US" altLang="vi-VN" sz="2000" dirty="0"/>
              <a:t> </a:t>
            </a:r>
            <a:r>
              <a:rPr lang="en-US" altLang="vi-VN" sz="2000" dirty="0" err="1"/>
              <a:t>bằng</a:t>
            </a:r>
            <a:r>
              <a:rPr lang="en-US" altLang="vi-VN" sz="2000" dirty="0"/>
              <a:t> </a:t>
            </a:r>
            <a:r>
              <a:rPr lang="en-US" altLang="vi-VN" sz="2000" dirty="0" err="1"/>
              <a:t>nhau</a:t>
            </a:r>
            <a:r>
              <a:rPr lang="en-US" altLang="vi-VN" sz="2000" dirty="0"/>
              <a:t> </a:t>
            </a:r>
            <a:r>
              <a:rPr lang="en-US" altLang="vi-VN" sz="2000" dirty="0" err="1"/>
              <a:t>là</a:t>
            </a:r>
            <a:r>
              <a:rPr lang="en-US" altLang="vi-VN" sz="2000" dirty="0"/>
              <a:t>:</a:t>
            </a:r>
          </a:p>
        </p:txBody>
      </p:sp>
      <p:sp>
        <p:nvSpPr>
          <p:cNvPr id="33" name="Line 95"/>
          <p:cNvSpPr>
            <a:spLocks noChangeShapeType="1"/>
          </p:cNvSpPr>
          <p:nvPr/>
        </p:nvSpPr>
        <p:spPr bwMode="auto">
          <a:xfrm>
            <a:off x="3160626" y="283727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283619" y="3800178"/>
            <a:ext cx="2138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5 – 1 = 4 ( </a:t>
            </a:r>
            <a:r>
              <a:rPr lang="en-US" altLang="vi-VN" sz="2000" dirty="0" err="1"/>
              <a:t>phần</a:t>
            </a:r>
            <a:r>
              <a:rPr lang="en-US" altLang="vi-VN" sz="2000" dirty="0"/>
              <a:t> )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186657" y="4090784"/>
            <a:ext cx="1865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 err="1"/>
              <a:t>Số</a:t>
            </a:r>
            <a:r>
              <a:rPr lang="en-US" altLang="vi-VN" sz="2000" dirty="0"/>
              <a:t> </a:t>
            </a:r>
            <a:r>
              <a:rPr lang="en-US" altLang="vi-VN" sz="2000" dirty="0" err="1"/>
              <a:t>thứ</a:t>
            </a:r>
            <a:r>
              <a:rPr lang="en-US" altLang="vi-VN" sz="2000" dirty="0"/>
              <a:t> </a:t>
            </a:r>
            <a:r>
              <a:rPr lang="en-US" altLang="vi-VN" sz="2000" dirty="0" err="1"/>
              <a:t>nhất</a:t>
            </a:r>
            <a:r>
              <a:rPr lang="en-US" altLang="vi-VN" sz="2000" dirty="0"/>
              <a:t> </a:t>
            </a:r>
            <a:r>
              <a:rPr lang="en-US" altLang="vi-VN" sz="2000" dirty="0" err="1"/>
              <a:t>là</a:t>
            </a:r>
            <a:r>
              <a:rPr lang="en-US" altLang="vi-VN" sz="2000" dirty="0"/>
              <a:t>: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300287" y="4397057"/>
            <a:ext cx="1662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60 : 4 = 15</a:t>
            </a:r>
          </a:p>
        </p:txBody>
      </p:sp>
      <p:sp>
        <p:nvSpPr>
          <p:cNvPr id="37" name="Text Box 100"/>
          <p:cNvSpPr txBox="1">
            <a:spLocks noChangeArrowheads="1"/>
          </p:cNvSpPr>
          <p:nvPr/>
        </p:nvSpPr>
        <p:spPr bwMode="auto">
          <a:xfrm>
            <a:off x="2145878" y="5488555"/>
            <a:ext cx="3505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/>
              <a:t>Đáp số: Số thứ nhất :15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/>
              <a:t>              Số thứ hai:  75</a:t>
            </a:r>
          </a:p>
        </p:txBody>
      </p:sp>
    </p:spTree>
    <p:extLst>
      <p:ext uri="{BB962C8B-B14F-4D97-AF65-F5344CB8AC3E}">
        <p14:creationId xmlns:p14="http://schemas.microsoft.com/office/powerpoint/2010/main" val="267182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2" grpId="0"/>
      <p:bldP spid="13" grpId="0"/>
      <p:bldP spid="21" grpId="0" animBg="1"/>
      <p:bldP spid="22" grpId="0" animBg="1"/>
      <p:bldP spid="23" grpId="0" animBg="1"/>
      <p:bldP spid="25" grpId="0"/>
      <p:bldP spid="26" grpId="0"/>
      <p:bldP spid="27" grpId="0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7"/>
          <p:cNvSpPr txBox="1">
            <a:spLocks noChangeArrowheads="1"/>
          </p:cNvSpPr>
          <p:nvPr/>
        </p:nvSpPr>
        <p:spPr bwMode="auto">
          <a:xfrm>
            <a:off x="1143000" y="534603"/>
            <a:ext cx="746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Một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cửa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hàng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nếp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ít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hơn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tẻ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540kg.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Tính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mỗi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loại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biết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rằng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nếp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bằng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tẻ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352800" y="457200"/>
            <a:ext cx="2590800" cy="5365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66350" y="483009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Bài</a:t>
            </a:r>
            <a:r>
              <a:rPr kumimoji="0" lang="en-US" altLang="vi-VN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</a:t>
            </a:r>
          </a:p>
        </p:txBody>
      </p:sp>
      <p:graphicFrame>
        <p:nvGraphicFramePr>
          <p:cNvPr id="12357" name="Object 69"/>
          <p:cNvGraphicFramePr>
            <a:graphicFrameLocks noChangeAspect="1"/>
          </p:cNvGraphicFramePr>
          <p:nvPr/>
        </p:nvGraphicFramePr>
        <p:xfrm>
          <a:off x="5796756" y="1139840"/>
          <a:ext cx="2936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12357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756" y="1139840"/>
                        <a:ext cx="2936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712984" y="2286172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Line 77"/>
          <p:cNvSpPr>
            <a:spLocks noChangeShapeType="1"/>
          </p:cNvSpPr>
          <p:nvPr/>
        </p:nvSpPr>
        <p:spPr bwMode="auto">
          <a:xfrm>
            <a:off x="1707393" y="2658172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4385578" y="256908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-126963" y="1586556"/>
            <a:ext cx="2133600" cy="536575"/>
          </a:xfrm>
        </p:spPr>
        <p:txBody>
          <a:bodyPr/>
          <a:lstStyle/>
          <a:p>
            <a:r>
              <a:rPr lang="en-US" altLang="vi-VN" sz="2000" dirty="0" smtClean="0">
                <a:solidFill>
                  <a:srgbClr val="FF0000"/>
                </a:solidFill>
              </a:rPr>
              <a:t>Ta </a:t>
            </a:r>
            <a:r>
              <a:rPr lang="en-US" altLang="vi-VN" sz="2000" dirty="0" err="1" smtClean="0">
                <a:solidFill>
                  <a:srgbClr val="FF0000"/>
                </a:solidFill>
              </a:rPr>
              <a:t>có</a:t>
            </a:r>
            <a:r>
              <a:rPr lang="en-US" altLang="vi-VN" sz="2000" dirty="0" smtClean="0">
                <a:solidFill>
                  <a:srgbClr val="FF0000"/>
                </a:solidFill>
              </a:rPr>
              <a:t> </a:t>
            </a:r>
            <a:r>
              <a:rPr lang="en-US" altLang="vi-VN" sz="2000" dirty="0" err="1" smtClean="0">
                <a:solidFill>
                  <a:srgbClr val="FF0000"/>
                </a:solidFill>
              </a:rPr>
              <a:t>sơ</a:t>
            </a:r>
            <a:r>
              <a:rPr lang="en-US" altLang="vi-VN" sz="2000" dirty="0" smtClean="0">
                <a:solidFill>
                  <a:srgbClr val="FF0000"/>
                </a:solidFill>
              </a:rPr>
              <a:t> </a:t>
            </a:r>
            <a:r>
              <a:rPr lang="en-US" altLang="vi-VN" sz="2000" dirty="0" err="1" smtClean="0">
                <a:solidFill>
                  <a:srgbClr val="FF0000"/>
                </a:solidFill>
              </a:rPr>
              <a:t>đồ</a:t>
            </a:r>
            <a:r>
              <a:rPr lang="en-US" altLang="vi-VN" sz="2000" dirty="0" smtClean="0">
                <a:solidFill>
                  <a:srgbClr val="FF0000"/>
                </a:solidFill>
              </a:rPr>
              <a:t>:</a:t>
            </a:r>
            <a:endParaRPr lang="en-US" altLang="vi-VN" sz="2000" dirty="0" smtClean="0">
              <a:solidFill>
                <a:srgbClr val="FF0000"/>
              </a:solidFill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86653" y="2467059"/>
            <a:ext cx="1676400" cy="381000"/>
          </a:xfrm>
        </p:spPr>
        <p:txBody>
          <a:bodyPr/>
          <a:lstStyle/>
          <a:p>
            <a:r>
              <a:rPr lang="en-US" altLang="vi-VN" sz="1800" dirty="0" smtClean="0"/>
              <a:t> </a:t>
            </a:r>
            <a:r>
              <a:rPr lang="en-US" altLang="vi-VN" sz="1800" dirty="0" err="1" smtClean="0"/>
              <a:t>Gạo</a:t>
            </a:r>
            <a:r>
              <a:rPr lang="en-US" altLang="vi-VN" sz="1800" dirty="0" smtClean="0"/>
              <a:t> </a:t>
            </a:r>
            <a:r>
              <a:rPr lang="en-US" altLang="vi-VN" sz="1800" dirty="0" err="1" smtClean="0"/>
              <a:t>tẻ</a:t>
            </a:r>
            <a:r>
              <a:rPr lang="en-US" altLang="vi-VN" sz="1800" dirty="0" smtClean="0"/>
              <a:t>   :</a:t>
            </a:r>
            <a:endParaRPr lang="en-US" altLang="vi-VN" sz="1800" dirty="0" smtClean="0"/>
          </a:p>
        </p:txBody>
      </p:sp>
      <p:sp>
        <p:nvSpPr>
          <p:cNvPr id="14" name="Subtitle 12"/>
          <p:cNvSpPr txBox="1">
            <a:spLocks/>
          </p:cNvSpPr>
          <p:nvPr/>
        </p:nvSpPr>
        <p:spPr bwMode="auto">
          <a:xfrm>
            <a:off x="184557" y="2105285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Gạo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nếp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2447255" y="220997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>
            <a:off x="1711586" y="220997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AutoShape 92"/>
          <p:cNvSpPr>
            <a:spLocks/>
          </p:cNvSpPr>
          <p:nvPr/>
        </p:nvSpPr>
        <p:spPr bwMode="auto">
          <a:xfrm rot="16200000">
            <a:off x="3307593" y="1494136"/>
            <a:ext cx="228600" cy="19050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Text Box 96"/>
          <p:cNvSpPr txBox="1">
            <a:spLocks noChangeArrowheads="1"/>
          </p:cNvSpPr>
          <p:nvPr/>
        </p:nvSpPr>
        <p:spPr bwMode="auto">
          <a:xfrm>
            <a:off x="2901310" y="2740012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19" name="AutoShape 92"/>
          <p:cNvSpPr>
            <a:spLocks/>
          </p:cNvSpPr>
          <p:nvPr/>
        </p:nvSpPr>
        <p:spPr bwMode="auto">
          <a:xfrm rot="16200000">
            <a:off x="2012193" y="1783729"/>
            <a:ext cx="152400" cy="7620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AutoShape 92"/>
          <p:cNvSpPr>
            <a:spLocks/>
          </p:cNvSpPr>
          <p:nvPr/>
        </p:nvSpPr>
        <p:spPr bwMode="auto">
          <a:xfrm rot="16200000" flipH="1">
            <a:off x="2966325" y="1500665"/>
            <a:ext cx="152400" cy="26670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3091810" y="257633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3733800" y="257633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2449819" y="2581359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718812" y="257633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728364" y="1801589"/>
            <a:ext cx="25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27" name="Subtitle 12"/>
          <p:cNvSpPr txBox="1">
            <a:spLocks/>
          </p:cNvSpPr>
          <p:nvPr/>
        </p:nvSpPr>
        <p:spPr bwMode="auto">
          <a:xfrm>
            <a:off x="2590800" y="194323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540 kg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810000" y="1376194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Bài</a:t>
            </a:r>
            <a:r>
              <a:rPr kumimoji="0" lang="en-US" altLang="vi-VN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giải</a:t>
            </a:r>
            <a:endParaRPr kumimoji="0" lang="en-US" altLang="vi-VN" sz="2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143001" y="3052029"/>
            <a:ext cx="49474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Theo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sơ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đồ,hiệu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phần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bằng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nhau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428380" y="33909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 – 1 =3 (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phần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285380" y="3630445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nếp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402631" y="3966792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540 : 3 = 180 (kg)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277516" y="4219575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tẻ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390280" y="4597906"/>
            <a:ext cx="281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540 + 180 = 720 (kg)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256852" y="4969031"/>
            <a:ext cx="3200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Đáp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nếp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: 180 kg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Gạo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vi-V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tẻ</a:t>
            </a:r>
            <a:r>
              <a:rPr kumimoji="0" lang="en-US" alt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: 720 kg</a:t>
            </a:r>
          </a:p>
        </p:txBody>
      </p:sp>
      <p:sp>
        <p:nvSpPr>
          <p:cNvPr id="39" name="Line 95"/>
          <p:cNvSpPr>
            <a:spLocks noChangeShapeType="1"/>
          </p:cNvSpPr>
          <p:nvPr/>
        </p:nvSpPr>
        <p:spPr bwMode="auto">
          <a:xfrm>
            <a:off x="1707393" y="234048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" name="Line 95"/>
          <p:cNvSpPr>
            <a:spLocks noChangeShapeType="1"/>
          </p:cNvSpPr>
          <p:nvPr/>
        </p:nvSpPr>
        <p:spPr bwMode="auto">
          <a:xfrm>
            <a:off x="2447255" y="228617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57200" y="3533907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1084636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13" grpId="0" build="p"/>
      <p:bldP spid="14" grpId="0"/>
      <p:bldP spid="17" grpId="0" animBg="1"/>
      <p:bldP spid="18" grpId="0"/>
      <p:bldP spid="19" grpId="0" animBg="1"/>
      <p:bldP spid="20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0" y="3367022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457200" y="3533907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304800" y="57912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60198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04800" y="3352800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/>
              <a:t>                                 </a:t>
            </a:r>
            <a:endParaRPr lang="en-US" altLang="vi-VN" i="1"/>
          </a:p>
        </p:txBody>
      </p:sp>
      <p:sp>
        <p:nvSpPr>
          <p:cNvPr id="8199" name="Text Box 34"/>
          <p:cNvSpPr txBox="1">
            <a:spLocks noChangeArrowheads="1"/>
          </p:cNvSpPr>
          <p:nvPr/>
        </p:nvSpPr>
        <p:spPr bwMode="auto">
          <a:xfrm>
            <a:off x="533400" y="308689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u="sng" dirty="0" err="1"/>
              <a:t>Bài</a:t>
            </a:r>
            <a:r>
              <a:rPr lang="en-US" altLang="vi-VN" sz="2800" u="sng" dirty="0"/>
              <a:t> </a:t>
            </a:r>
            <a:r>
              <a:rPr lang="en-US" altLang="vi-VN" sz="2800" u="sng" dirty="0" smtClean="0"/>
              <a:t>4</a:t>
            </a:r>
            <a:r>
              <a:rPr lang="en-US" altLang="vi-VN" sz="2800" dirty="0" smtClean="0"/>
              <a:t>: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Text Box 43"/>
          <p:cNvSpPr txBox="1">
            <a:spLocks noChangeArrowheads="1"/>
          </p:cNvSpPr>
          <p:nvPr/>
        </p:nvSpPr>
        <p:spPr bwMode="auto">
          <a:xfrm>
            <a:off x="990600" y="1071592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dirty="0" err="1"/>
              <a:t>Số</a:t>
            </a:r>
            <a:r>
              <a:rPr lang="en-US" altLang="vi-VN" dirty="0"/>
              <a:t> </a:t>
            </a:r>
            <a:r>
              <a:rPr lang="en-US" altLang="vi-VN" dirty="0" err="1"/>
              <a:t>cây</a:t>
            </a:r>
            <a:r>
              <a:rPr lang="en-US" altLang="vi-VN" dirty="0"/>
              <a:t> cam:</a:t>
            </a:r>
          </a:p>
        </p:txBody>
      </p:sp>
      <p:sp>
        <p:nvSpPr>
          <p:cNvPr id="8201" name="Text Box 44"/>
          <p:cNvSpPr txBox="1">
            <a:spLocks noChangeArrowheads="1"/>
          </p:cNvSpPr>
          <p:nvPr/>
        </p:nvSpPr>
        <p:spPr bwMode="auto">
          <a:xfrm>
            <a:off x="990600" y="1501493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dirty="0" err="1"/>
              <a:t>Số</a:t>
            </a:r>
            <a:r>
              <a:rPr lang="en-US" altLang="vi-VN" dirty="0"/>
              <a:t> </a:t>
            </a:r>
            <a:r>
              <a:rPr lang="en-US" altLang="vi-VN" dirty="0" err="1"/>
              <a:t>cây</a:t>
            </a:r>
            <a:r>
              <a:rPr lang="en-US" altLang="vi-VN" dirty="0"/>
              <a:t> </a:t>
            </a:r>
            <a:r>
              <a:rPr lang="en-US" altLang="vi-VN" dirty="0" err="1"/>
              <a:t>dứa</a:t>
            </a:r>
            <a:r>
              <a:rPr lang="en-US" altLang="vi-VN" dirty="0"/>
              <a:t>:</a:t>
            </a:r>
          </a:p>
        </p:txBody>
      </p:sp>
      <p:sp>
        <p:nvSpPr>
          <p:cNvPr id="8202" name="Line 45"/>
          <p:cNvSpPr>
            <a:spLocks noChangeShapeType="1"/>
          </p:cNvSpPr>
          <p:nvPr/>
        </p:nvSpPr>
        <p:spPr bwMode="auto">
          <a:xfrm>
            <a:off x="2971800" y="1300891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3" name="Line 46"/>
          <p:cNvSpPr>
            <a:spLocks noChangeShapeType="1"/>
          </p:cNvSpPr>
          <p:nvPr/>
        </p:nvSpPr>
        <p:spPr bwMode="auto">
          <a:xfrm>
            <a:off x="2957593" y="1848673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4" name="Line 47"/>
          <p:cNvSpPr>
            <a:spLocks noChangeShapeType="1"/>
          </p:cNvSpPr>
          <p:nvPr/>
        </p:nvSpPr>
        <p:spPr bwMode="auto">
          <a:xfrm>
            <a:off x="2959217" y="122399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5" name="Line 48"/>
          <p:cNvSpPr>
            <a:spLocks noChangeShapeType="1"/>
          </p:cNvSpPr>
          <p:nvPr/>
        </p:nvSpPr>
        <p:spPr bwMode="auto">
          <a:xfrm>
            <a:off x="2953399" y="180253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6" name="Line 50"/>
          <p:cNvSpPr>
            <a:spLocks noChangeShapeType="1"/>
          </p:cNvSpPr>
          <p:nvPr/>
        </p:nvSpPr>
        <p:spPr bwMode="auto">
          <a:xfrm>
            <a:off x="3733800" y="122399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7" name="Line 51"/>
          <p:cNvSpPr>
            <a:spLocks noChangeShapeType="1"/>
          </p:cNvSpPr>
          <p:nvPr/>
        </p:nvSpPr>
        <p:spPr bwMode="auto">
          <a:xfrm>
            <a:off x="3733800" y="180253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8" name="Line 53"/>
          <p:cNvSpPr>
            <a:spLocks noChangeShapeType="1"/>
          </p:cNvSpPr>
          <p:nvPr/>
        </p:nvSpPr>
        <p:spPr bwMode="auto">
          <a:xfrm>
            <a:off x="4445466" y="17906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9" name="Line 55"/>
          <p:cNvSpPr>
            <a:spLocks noChangeShapeType="1"/>
          </p:cNvSpPr>
          <p:nvPr/>
        </p:nvSpPr>
        <p:spPr bwMode="auto">
          <a:xfrm>
            <a:off x="5943600" y="17706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0" name="Line 56"/>
          <p:cNvSpPr>
            <a:spLocks noChangeShapeType="1"/>
          </p:cNvSpPr>
          <p:nvPr/>
        </p:nvSpPr>
        <p:spPr bwMode="auto">
          <a:xfrm>
            <a:off x="6705600" y="17706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1" name="Line 58"/>
          <p:cNvSpPr>
            <a:spLocks noChangeShapeType="1"/>
          </p:cNvSpPr>
          <p:nvPr/>
        </p:nvSpPr>
        <p:spPr bwMode="auto">
          <a:xfrm>
            <a:off x="5178965" y="17906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2" name="Line 59"/>
          <p:cNvSpPr>
            <a:spLocks noChangeShapeType="1"/>
          </p:cNvSpPr>
          <p:nvPr/>
        </p:nvSpPr>
        <p:spPr bwMode="auto">
          <a:xfrm>
            <a:off x="7453393" y="1753599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3" name="AutoShape 60"/>
          <p:cNvSpPr>
            <a:spLocks/>
          </p:cNvSpPr>
          <p:nvPr/>
        </p:nvSpPr>
        <p:spPr bwMode="auto">
          <a:xfrm rot="16200000">
            <a:off x="3239149" y="719744"/>
            <a:ext cx="190500" cy="762000"/>
          </a:xfrm>
          <a:prstGeom prst="rightBracket">
            <a:avLst>
              <a:gd name="adj" fmla="val 3333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8214" name="AutoShape 61"/>
          <p:cNvSpPr>
            <a:spLocks/>
          </p:cNvSpPr>
          <p:nvPr/>
        </p:nvSpPr>
        <p:spPr bwMode="auto">
          <a:xfrm rot="16200000">
            <a:off x="5487049" y="-242002"/>
            <a:ext cx="190500" cy="3733800"/>
          </a:xfrm>
          <a:prstGeom prst="rightBracket">
            <a:avLst>
              <a:gd name="adj" fmla="val 16333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8215" name="AutoShape 62"/>
          <p:cNvSpPr>
            <a:spLocks/>
          </p:cNvSpPr>
          <p:nvPr/>
        </p:nvSpPr>
        <p:spPr bwMode="auto">
          <a:xfrm rot="5400000">
            <a:off x="5086999" y="-148030"/>
            <a:ext cx="228600" cy="4495800"/>
          </a:xfrm>
          <a:prstGeom prst="rightBracket">
            <a:avLst>
              <a:gd name="adj" fmla="val 16388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8216" name="Text Box 63"/>
          <p:cNvSpPr txBox="1">
            <a:spLocks noChangeArrowheads="1"/>
          </p:cNvSpPr>
          <p:nvPr/>
        </p:nvSpPr>
        <p:spPr bwMode="auto">
          <a:xfrm>
            <a:off x="4724400" y="2168133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?</a:t>
            </a:r>
            <a:r>
              <a:rPr lang="en-US" altLang="vi-VN" sz="2000" dirty="0" err="1"/>
              <a:t>cây</a:t>
            </a:r>
            <a:endParaRPr lang="en-US" altLang="vi-VN" sz="2000" dirty="0"/>
          </a:p>
        </p:txBody>
      </p:sp>
      <p:sp>
        <p:nvSpPr>
          <p:cNvPr id="8217" name="Text Box 64"/>
          <p:cNvSpPr txBox="1">
            <a:spLocks noChangeArrowheads="1"/>
          </p:cNvSpPr>
          <p:nvPr/>
        </p:nvSpPr>
        <p:spPr bwMode="auto">
          <a:xfrm>
            <a:off x="2984632" y="68705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?</a:t>
            </a:r>
            <a:r>
              <a:rPr lang="en-US" altLang="vi-VN" sz="2000" dirty="0" err="1"/>
              <a:t>cây</a:t>
            </a:r>
            <a:endParaRPr lang="en-US" altLang="vi-VN" sz="2000" dirty="0"/>
          </a:p>
        </p:txBody>
      </p:sp>
      <p:sp>
        <p:nvSpPr>
          <p:cNvPr id="8218" name="Text Box 66"/>
          <p:cNvSpPr txBox="1">
            <a:spLocks noChangeArrowheads="1"/>
          </p:cNvSpPr>
          <p:nvPr/>
        </p:nvSpPr>
        <p:spPr bwMode="auto">
          <a:xfrm>
            <a:off x="330666" y="3864239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/>
              <a:t>                                 </a:t>
            </a:r>
            <a:endParaRPr lang="en-US" altLang="vi-VN" i="1"/>
          </a:p>
        </p:txBody>
      </p:sp>
      <p:sp>
        <p:nvSpPr>
          <p:cNvPr id="8219" name="Text Box 68"/>
          <p:cNvSpPr txBox="1">
            <a:spLocks noChangeArrowheads="1"/>
          </p:cNvSpPr>
          <p:nvPr/>
        </p:nvSpPr>
        <p:spPr bwMode="auto">
          <a:xfrm>
            <a:off x="5004270" y="1132777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/>
              <a:t>170 cây</a:t>
            </a:r>
          </a:p>
        </p:txBody>
      </p:sp>
      <p:sp>
        <p:nvSpPr>
          <p:cNvPr id="8233" name="Line 95"/>
          <p:cNvSpPr>
            <a:spLocks noChangeShapeType="1"/>
          </p:cNvSpPr>
          <p:nvPr/>
        </p:nvSpPr>
        <p:spPr bwMode="auto">
          <a:xfrm>
            <a:off x="2953399" y="137639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34" name="Line 95"/>
          <p:cNvSpPr>
            <a:spLocks noChangeShapeType="1"/>
          </p:cNvSpPr>
          <p:nvPr/>
        </p:nvSpPr>
        <p:spPr bwMode="auto">
          <a:xfrm>
            <a:off x="3736596" y="13896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6" name="TextBox 45"/>
          <p:cNvSpPr txBox="1"/>
          <p:nvPr/>
        </p:nvSpPr>
        <p:spPr>
          <a:xfrm>
            <a:off x="457200" y="2383375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9600" y="284247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cam 170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dứa.Tính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588580"/>
              </p:ext>
            </p:extLst>
          </p:nvPr>
        </p:nvGraphicFramePr>
        <p:xfrm>
          <a:off x="1447800" y="3226921"/>
          <a:ext cx="4000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26921"/>
                        <a:ext cx="400050" cy="742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57200" y="3963464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465800"/>
              </p:ext>
            </p:extLst>
          </p:nvPr>
        </p:nvGraphicFramePr>
        <p:xfrm>
          <a:off x="4609226" y="3851825"/>
          <a:ext cx="395044" cy="733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226" y="3851825"/>
                        <a:ext cx="395044" cy="7336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827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543800" cy="124142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124200"/>
            <a:ext cx="6882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iệu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7200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26720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267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Explosion 1 17" hidden="1"/>
          <p:cNvSpPr/>
          <p:nvPr/>
        </p:nvSpPr>
        <p:spPr>
          <a:xfrm>
            <a:off x="6400800" y="4724400"/>
            <a:ext cx="27432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Explosion 1 21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Explosion 1 22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4" name="Explosion 1 23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5" name="Explosion 1 24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6" name="Explosion 1 25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7" name="Explosion 1 26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9" name="Explosion 1 28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0" name="Explosion 1 29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Explosion 1 30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" name="Explosion 1 31"/>
          <p:cNvSpPr/>
          <p:nvPr/>
        </p:nvSpPr>
        <p:spPr>
          <a:xfrm>
            <a:off x="6789692" y="4800600"/>
            <a:ext cx="2133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828800" y="0"/>
            <a:ext cx="7513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295400"/>
            <a:ext cx="2820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cam: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1905000"/>
            <a:ext cx="2598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dứa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3352800" y="17526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2766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886200" y="17526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52800" y="23622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2766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8862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62400" y="23622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38862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4958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23622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44958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1054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181600" y="23622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51054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57150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791200" y="23622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57150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63246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400800" y="23622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63246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6934200" y="23622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048000" y="2057400"/>
            <a:ext cx="609600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619500" y="2095500"/>
            <a:ext cx="685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ight Brace 71"/>
          <p:cNvSpPr/>
          <p:nvPr/>
        </p:nvSpPr>
        <p:spPr>
          <a:xfrm rot="16200000">
            <a:off x="5295900" y="647700"/>
            <a:ext cx="381000" cy="3048000"/>
          </a:xfrm>
          <a:prstGeom prst="rightBrac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029200" y="1524000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3276600" y="1044179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?</a:t>
            </a:r>
            <a:r>
              <a:rPr lang="en-US" altLang="vi-VN" sz="2000" dirty="0" err="1"/>
              <a:t>cây</a:t>
            </a:r>
            <a:endParaRPr lang="en-US" altLang="vi-VN" sz="2000" dirty="0"/>
          </a:p>
        </p:txBody>
      </p: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4724400" y="260040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dirty="0"/>
              <a:t>?</a:t>
            </a:r>
            <a:r>
              <a:rPr lang="en-US" altLang="vi-VN" sz="2000" dirty="0" err="1"/>
              <a:t>cây</a:t>
            </a:r>
            <a:endParaRPr lang="en-US" altLang="vi-VN" sz="2000" dirty="0"/>
          </a:p>
        </p:txBody>
      </p:sp>
      <p:sp>
        <p:nvSpPr>
          <p:cNvPr id="70" name="AutoShape 60"/>
          <p:cNvSpPr>
            <a:spLocks/>
          </p:cNvSpPr>
          <p:nvPr/>
        </p:nvSpPr>
        <p:spPr bwMode="auto">
          <a:xfrm rot="16200000">
            <a:off x="3576554" y="1215244"/>
            <a:ext cx="161201" cy="610299"/>
          </a:xfrm>
          <a:prstGeom prst="rightBracket">
            <a:avLst>
              <a:gd name="adj" fmla="val 3333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74" name="AutoShape 62"/>
          <p:cNvSpPr>
            <a:spLocks/>
          </p:cNvSpPr>
          <p:nvPr/>
        </p:nvSpPr>
        <p:spPr bwMode="auto">
          <a:xfrm rot="5400000">
            <a:off x="5123089" y="835391"/>
            <a:ext cx="115432" cy="3657601"/>
          </a:xfrm>
          <a:prstGeom prst="rightBracket">
            <a:avLst>
              <a:gd name="adj" fmla="val 16388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000"/>
                            </p:stCondLst>
                            <p:childTnLst>
                              <p:par>
                                <p:cTn id="13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0"/>
                            </p:stCondLst>
                            <p:childTnLst>
                              <p:par>
                                <p:cTn id="13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9000"/>
                            </p:stCondLst>
                            <p:childTnLst>
                              <p:par>
                                <p:cTn id="14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4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5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allAtOnce"/>
      <p:bldP spid="8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20" grpId="0"/>
      <p:bldP spid="33" grpId="0"/>
      <p:bldP spid="72" grpId="0" animBg="1"/>
      <p:bldP spid="7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3559105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723</Words>
  <Application>Microsoft Office PowerPoint</Application>
  <PresentationFormat>On-screen Show (4:3)</PresentationFormat>
  <Paragraphs>165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.VnTime</vt:lpstr>
      <vt:lpstr>Arial</vt:lpstr>
      <vt:lpstr>Calibri</vt:lpstr>
      <vt:lpstr>HP001 5 hàng</vt:lpstr>
      <vt:lpstr>Times New Roman</vt:lpstr>
      <vt:lpstr>Office Theme</vt:lpstr>
      <vt:lpstr>Default Design</vt:lpstr>
      <vt:lpstr>1_Default Design</vt:lpstr>
      <vt:lpstr>Microsoft Equation 3.0</vt:lpstr>
      <vt:lpstr>MathType 6.0 Equation</vt:lpstr>
      <vt:lpstr>Equation</vt:lpstr>
      <vt:lpstr>PowerPoint Presentation</vt:lpstr>
      <vt:lpstr>PowerPoint Presentation</vt:lpstr>
      <vt:lpstr>PowerPoint Presentation</vt:lpstr>
      <vt:lpstr>TOÁN</vt:lpstr>
      <vt:lpstr>PowerPoint Presentation</vt:lpstr>
      <vt:lpstr>PowerPoint Presentation</vt:lpstr>
      <vt:lpstr>Ta có sơ đồ:</vt:lpstr>
      <vt:lpstr>PowerPoint Presentation</vt:lpstr>
      <vt:lpstr>Trò chơi: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Sơ đồ: Số cây cam:             Số cây dứa:</dc:title>
  <dc:creator>18 LTV</dc:creator>
  <cp:lastModifiedBy>ADMIN</cp:lastModifiedBy>
  <cp:revision>50</cp:revision>
  <dcterms:created xsi:type="dcterms:W3CDTF">2017-03-25T00:43:32Z</dcterms:created>
  <dcterms:modified xsi:type="dcterms:W3CDTF">2022-04-02T14:08:34Z</dcterms:modified>
</cp:coreProperties>
</file>