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3" r:id="rId3"/>
  </p:sldMasterIdLst>
  <p:notesMasterIdLst>
    <p:notesMasterId r:id="rId16"/>
  </p:notesMasterIdLst>
  <p:sldIdLst>
    <p:sldId id="341" r:id="rId4"/>
    <p:sldId id="346" r:id="rId5"/>
    <p:sldId id="345" r:id="rId6"/>
    <p:sldId id="2648" r:id="rId7"/>
    <p:sldId id="2644" r:id="rId8"/>
    <p:sldId id="2633" r:id="rId9"/>
    <p:sldId id="2637" r:id="rId10"/>
    <p:sldId id="2643" r:id="rId11"/>
    <p:sldId id="2645" r:id="rId12"/>
    <p:sldId id="2647" r:id="rId13"/>
    <p:sldId id="2649" r:id="rId14"/>
    <p:sldId id="3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8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4C4E5-39B2-40E0-B176-6412FF5B0E4A}" type="datetimeFigureOut">
              <a:rPr lang="en-US" smtClean="0"/>
              <a:t>10/9/2022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F31AF-5E57-4AAF-9FC2-393C66FB8ECD}" type="slidenum">
              <a:rPr lang="en-US" smtClean="0"/>
              <a:t>‹#›</a:t>
            </a:fld>
            <a:endParaRPr lang="en-US"/>
          </a:p>
        </p:txBody>
      </p:sp>
    </p:spTree>
    <p:extLst>
      <p:ext uri="{BB962C8B-B14F-4D97-AF65-F5344CB8AC3E}">
        <p14:creationId xmlns:p14="http://schemas.microsoft.com/office/powerpoint/2010/main" val="188787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01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25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398404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7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60216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86465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4914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1836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05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20014387"/>
      </p:ext>
    </p:extLst>
  </p:cSld>
  <p:clrMapOvr>
    <a:masterClrMapping/>
  </p:clrMapOvr>
  <p:transition spd="slow" advTm="12737">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44241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71193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1582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27961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27267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60789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242110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15933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13983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1657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222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8303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8762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34401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7510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662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0513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4528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21185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4831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9064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104787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174189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4026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478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7771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06168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7112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577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339599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570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5871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0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11425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341417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873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4650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91458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3.jp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58800"/>
            <a:ext cx="10272000" cy="63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6775992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70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8A2565F7-7984-4477-A0BA-834C232F92A4}"/>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58800"/>
            <a:ext cx="10272000" cy="63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27779231"/>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D4051193-68FA-4B3F-984A-109E8CB40D9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5" name="Picture 4">
            <a:extLst>
              <a:ext uri="{FF2B5EF4-FFF2-40B4-BE49-F238E27FC236}">
                <a16:creationId xmlns:a16="http://schemas.microsoft.com/office/drawing/2014/main" id="{28517F69-4134-44D7-B03C-9EA58EBD239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1815" y="1161630"/>
            <a:ext cx="5351207" cy="5351207"/>
          </a:xfrm>
          <a:prstGeom prst="ellipse">
            <a:avLst/>
          </a:prstGeom>
          <a:ln>
            <a:noFill/>
          </a:ln>
          <a:effectLst>
            <a:softEdge rad="112500"/>
          </a:effectLst>
        </p:spPr>
      </p:pic>
      <p:pic>
        <p:nvPicPr>
          <p:cNvPr id="9" name="Picture 8">
            <a:extLst>
              <a:ext uri="{FF2B5EF4-FFF2-40B4-BE49-F238E27FC236}">
                <a16:creationId xmlns:a16="http://schemas.microsoft.com/office/drawing/2014/main" id="{F080396B-6A05-4E24-A9D4-A4A1A5046C1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3675820" y="-1138970"/>
            <a:ext cx="5351207" cy="5351207"/>
          </a:xfrm>
          <a:prstGeom prst="ellipse">
            <a:avLst/>
          </a:prstGeom>
          <a:ln>
            <a:noFill/>
          </a:ln>
          <a:effectLst>
            <a:softEdge rad="112500"/>
          </a:effectLst>
        </p:spPr>
      </p:pic>
    </p:spTree>
    <p:extLst>
      <p:ext uri="{BB962C8B-B14F-4D97-AF65-F5344CB8AC3E}">
        <p14:creationId xmlns:p14="http://schemas.microsoft.com/office/powerpoint/2010/main" val="445752982"/>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5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11" Type="http://schemas.microsoft.com/office/2007/relationships/hdphoto" Target="../media/hdphoto1.wdp"/><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3.sv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29.png"/><Relationship Id="rId12"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svg"/><Relationship Id="rId11" Type="http://schemas.openxmlformats.org/officeDocument/2006/relationships/image" Target="../media/image44.sv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svg"/><Relationship Id="rId9"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2.wav"/><Relationship Id="rId1" Type="http://schemas.openxmlformats.org/officeDocument/2006/relationships/slideLayout" Target="../slideLayouts/slideLayout2.xml"/><Relationship Id="rId15" Type="http://schemas.openxmlformats.org/officeDocument/2006/relationships/audio" Target="../media/audio2.wav"/><Relationship Id="rId4" Type="http://schemas.openxmlformats.org/officeDocument/2006/relationships/image" Target="../media/image47.svg"/></Relationships>
</file>

<file path=ppt/slides/_rels/slide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1.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77002"/>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90863" cy="1090863"/>
          </a:xfrm>
          <a:prstGeom prst="rect">
            <a:avLst/>
          </a:prstGeom>
        </p:spPr>
      </p:pic>
      <p:sp>
        <p:nvSpPr>
          <p:cNvPr id="6" name="TextBox 5"/>
          <p:cNvSpPr txBox="1"/>
          <p:nvPr/>
        </p:nvSpPr>
        <p:spPr>
          <a:xfrm>
            <a:off x="2474335" y="1"/>
            <a:ext cx="8614999" cy="666786"/>
          </a:xfrm>
          <a:prstGeom prst="rect">
            <a:avLst/>
          </a:prstGeom>
          <a:noFill/>
        </p:spPr>
        <p:txBody>
          <a:bodyPr wrap="square" rtlCol="0">
            <a:spAutoFit/>
          </a:bodyPr>
          <a:lstStyle/>
          <a:p>
            <a:r>
              <a:rPr lang="en-US" sz="3733" b="1" dirty="0">
                <a:solidFill>
                  <a:schemeClr val="accent6">
                    <a:lumMod val="75000"/>
                  </a:schemeClr>
                </a:solidFill>
                <a:latin typeface="UVN Van Chuong Nang" panose="00000400000000000000" pitchFamily="2" charset="0"/>
              </a:rPr>
              <a:t>TRƯỜNG TIỂU HỌC PHÚC LỢI</a:t>
            </a:r>
            <a:endParaRPr lang="vi-VN" sz="3733" b="1" dirty="0">
              <a:solidFill>
                <a:schemeClr val="accent6">
                  <a:lumMod val="75000"/>
                </a:schemeClr>
              </a:solidFill>
            </a:endParaRPr>
          </a:p>
        </p:txBody>
      </p:sp>
      <p:sp>
        <p:nvSpPr>
          <p:cNvPr id="7" name="TextBox 6">
            <a:extLst>
              <a:ext uri="{FF2B5EF4-FFF2-40B4-BE49-F238E27FC236}">
                <a16:creationId xmlns:a16="http://schemas.microsoft.com/office/drawing/2014/main" id="{19C6FF74-A3CD-43E9-B936-B3D00B198B50}"/>
              </a:ext>
            </a:extLst>
          </p:cNvPr>
          <p:cNvSpPr txBox="1"/>
          <p:nvPr/>
        </p:nvSpPr>
        <p:spPr>
          <a:xfrm>
            <a:off x="3607991" y="1090864"/>
            <a:ext cx="4662945" cy="923330"/>
          </a:xfrm>
          <a:prstGeom prst="rect">
            <a:avLst/>
          </a:prstGeom>
          <a:noFill/>
        </p:spPr>
        <p:txBody>
          <a:bodyPr wrap="square" rtlCol="0">
            <a:spAutoFit/>
          </a:bodyPr>
          <a:lstStyle/>
          <a:p>
            <a:pPr algn="ctr">
              <a:defRPr/>
            </a:pPr>
            <a:r>
              <a:rPr lang="en-US" sz="5400" spc="-151"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6</a:t>
            </a:r>
          </a:p>
        </p:txBody>
      </p:sp>
      <p:sp>
        <p:nvSpPr>
          <p:cNvPr id="8" name="TextBox 7"/>
          <p:cNvSpPr txBox="1"/>
          <p:nvPr/>
        </p:nvSpPr>
        <p:spPr>
          <a:xfrm>
            <a:off x="905692" y="1939669"/>
            <a:ext cx="10067544" cy="2585323"/>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ea typeface="Zilla Slab" pitchFamily="2" charset="0"/>
                <a:cs typeface="Times New Roman" panose="02020603050405020304" pitchFamily="18" charset="0"/>
              </a:rPr>
              <a:t>TOÁN</a:t>
            </a:r>
          </a:p>
          <a:p>
            <a:pPr algn="ctr"/>
            <a:r>
              <a:rPr lang="en-US" sz="540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Tìm</a:t>
            </a:r>
            <a:r>
              <a:rPr lang="en-US" sz="540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thành</a:t>
            </a:r>
            <a:r>
              <a:rPr lang="en-US" sz="540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phần</a:t>
            </a:r>
            <a:r>
              <a:rPr lang="en-US" sz="540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trong</a:t>
            </a:r>
            <a:r>
              <a:rPr lang="en-US" sz="540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phép</a:t>
            </a:r>
            <a:r>
              <a:rPr lang="en-US" sz="540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nhân,phép</a:t>
            </a:r>
            <a:r>
              <a:rPr lang="en-US" sz="540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chia (</a:t>
            </a:r>
            <a:r>
              <a:rPr lang="en-US" sz="5400" b="1" dirty="0" err="1">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tiết</a:t>
            </a:r>
            <a:r>
              <a:rPr lang="en-US" sz="540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1)</a:t>
            </a:r>
            <a:endParaRPr lang="vi-VN" sz="540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endParaRPr>
          </a:p>
        </p:txBody>
      </p:sp>
    </p:spTree>
    <p:extLst>
      <p:ext uri="{BB962C8B-B14F-4D97-AF65-F5344CB8AC3E}">
        <p14:creationId xmlns:p14="http://schemas.microsoft.com/office/powerpoint/2010/main" val="1761379594"/>
      </p:ext>
    </p:extLst>
  </p:cSld>
  <p:clrMapOvr>
    <a:masterClrMapping/>
  </p:clrMapOvr>
  <p:transition spd="slow" advTm="12737">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pic>
        <p:nvPicPr>
          <p:cNvPr id="28" name="Graphic 27">
            <a:extLst>
              <a:ext uri="{FF2B5EF4-FFF2-40B4-BE49-F238E27FC236}">
                <a16:creationId xmlns:a16="http://schemas.microsoft.com/office/drawing/2014/main" id="{9CD2A6C4-C0A1-4B8E-B2A7-E650ED3D2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
            <a:ext cx="12192000" cy="6858001"/>
          </a:xfrm>
          <a:prstGeom prst="rect">
            <a:avLst/>
          </a:prstGeom>
        </p:spPr>
      </p:pic>
      <p:sp>
        <p:nvSpPr>
          <p:cNvPr id="13" name="Rectangle: Rounded Corners 12">
            <a:extLst>
              <a:ext uri="{FF2B5EF4-FFF2-40B4-BE49-F238E27FC236}">
                <a16:creationId xmlns:a16="http://schemas.microsoft.com/office/drawing/2014/main" id="{E654E5A8-B114-4ADD-B7E3-36D01E6BE489}"/>
              </a:ext>
            </a:extLst>
          </p:cNvPr>
          <p:cNvSpPr/>
          <p:nvPr/>
        </p:nvSpPr>
        <p:spPr>
          <a:xfrm>
            <a:off x="457201" y="331924"/>
            <a:ext cx="11376784" cy="6368262"/>
          </a:xfrm>
          <a:prstGeom prst="roundRect">
            <a:avLst>
              <a:gd name="adj" fmla="val 857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 name="TextBox 1">
            <a:extLst>
              <a:ext uri="{FF2B5EF4-FFF2-40B4-BE49-F238E27FC236}">
                <a16:creationId xmlns:a16="http://schemas.microsoft.com/office/drawing/2014/main" id="{55561D91-0E4E-47E7-9DDF-4B209A4F2FBD}"/>
              </a:ext>
            </a:extLst>
          </p:cNvPr>
          <p:cNvSpPr txBox="1"/>
          <p:nvPr/>
        </p:nvSpPr>
        <p:spPr>
          <a:xfrm>
            <a:off x="5030615" y="1427622"/>
            <a:ext cx="3014133" cy="748988"/>
          </a:xfrm>
          <a:prstGeom prst="rect">
            <a:avLst/>
          </a:prstGeom>
          <a:noFill/>
        </p:spPr>
        <p:txBody>
          <a:bodyPr wrap="square" rtlCol="0">
            <a:spAutoFit/>
          </a:bodyPr>
          <a:lstStyle/>
          <a:p>
            <a:pPr defTabSz="1219170">
              <a:buClr>
                <a:srgbClr val="000000"/>
              </a:buClr>
            </a:pPr>
            <a:r>
              <a:rPr lang="en-US" sz="4267" b="1" kern="0" dirty="0" err="1">
                <a:solidFill>
                  <a:srgbClr val="00B0F0"/>
                </a:solidFill>
                <a:latin typeface="Arial"/>
                <a:cs typeface="Arial"/>
                <a:sym typeface="Arial"/>
              </a:rPr>
              <a:t>Bài</a:t>
            </a:r>
            <a:r>
              <a:rPr lang="en-US" sz="4267" b="1" kern="0" dirty="0">
                <a:solidFill>
                  <a:srgbClr val="00B0F0"/>
                </a:solidFill>
                <a:latin typeface="Arial"/>
                <a:cs typeface="Arial"/>
                <a:sym typeface="Arial"/>
              </a:rPr>
              <a:t> </a:t>
            </a:r>
            <a:r>
              <a:rPr lang="en-US" sz="4267" b="1" kern="0" dirty="0" err="1">
                <a:solidFill>
                  <a:srgbClr val="00B0F0"/>
                </a:solidFill>
                <a:latin typeface="Arial"/>
                <a:cs typeface="Arial"/>
                <a:sym typeface="Arial"/>
              </a:rPr>
              <a:t>giải</a:t>
            </a:r>
            <a:endParaRPr lang="en-US" sz="4267" b="1" kern="0" dirty="0">
              <a:solidFill>
                <a:srgbClr val="00B0F0"/>
              </a:solidFill>
              <a:latin typeface="Arial"/>
              <a:cs typeface="Arial"/>
              <a:sym typeface="Arial"/>
            </a:endParaRPr>
          </a:p>
        </p:txBody>
      </p:sp>
      <p:sp>
        <p:nvSpPr>
          <p:cNvPr id="10" name="TextBox 9">
            <a:extLst>
              <a:ext uri="{FF2B5EF4-FFF2-40B4-BE49-F238E27FC236}">
                <a16:creationId xmlns:a16="http://schemas.microsoft.com/office/drawing/2014/main" id="{24FBFCF7-3F8A-4DF2-9463-F288386256B3}"/>
              </a:ext>
            </a:extLst>
          </p:cNvPr>
          <p:cNvSpPr txBox="1"/>
          <p:nvPr/>
        </p:nvSpPr>
        <p:spPr>
          <a:xfrm>
            <a:off x="2202394" y="2351334"/>
            <a:ext cx="8636000" cy="748988"/>
          </a:xfrm>
          <a:prstGeom prst="rect">
            <a:avLst/>
          </a:prstGeom>
          <a:solidFill>
            <a:srgbClr val="FFFFFF"/>
          </a:solidFill>
        </p:spPr>
        <p:txBody>
          <a:bodyPr wrap="square" rtlCol="0">
            <a:spAutoFit/>
          </a:bodyPr>
          <a:lstStyle/>
          <a:p>
            <a:pPr defTabSz="1219170">
              <a:buClr>
                <a:srgbClr val="000000"/>
              </a:buClr>
            </a:pPr>
            <a:r>
              <a:rPr lang="vi-VN" sz="4267" b="1" kern="0" dirty="0">
                <a:solidFill>
                  <a:srgbClr val="00B050"/>
                </a:solidFill>
                <a:latin typeface="Arial"/>
                <a:cs typeface="Arial"/>
                <a:sym typeface="Arial"/>
              </a:rPr>
              <a:t>Số người mỗi ca-bin chở là:</a:t>
            </a:r>
            <a:endParaRPr lang="en-US" sz="4267" b="1" kern="0" dirty="0">
              <a:solidFill>
                <a:srgbClr val="00B050"/>
              </a:solidFill>
              <a:latin typeface="Arial"/>
              <a:cs typeface="Arial"/>
              <a:sym typeface="Arial"/>
            </a:endParaRPr>
          </a:p>
        </p:txBody>
      </p:sp>
      <p:sp>
        <p:nvSpPr>
          <p:cNvPr id="12" name="TextBox 11">
            <a:extLst>
              <a:ext uri="{FF2B5EF4-FFF2-40B4-BE49-F238E27FC236}">
                <a16:creationId xmlns:a16="http://schemas.microsoft.com/office/drawing/2014/main" id="{43279DB7-D0CB-4F65-BFC8-8DEAB3C67569}"/>
              </a:ext>
            </a:extLst>
          </p:cNvPr>
          <p:cNvSpPr txBox="1"/>
          <p:nvPr/>
        </p:nvSpPr>
        <p:spPr>
          <a:xfrm>
            <a:off x="3252260" y="3100322"/>
            <a:ext cx="5948433" cy="748988"/>
          </a:xfrm>
          <a:prstGeom prst="rect">
            <a:avLst/>
          </a:prstGeom>
          <a:solidFill>
            <a:srgbClr val="FFFFFF"/>
          </a:solidFill>
        </p:spPr>
        <p:txBody>
          <a:bodyPr wrap="square" rtlCol="0">
            <a:spAutoFit/>
          </a:bodyPr>
          <a:lstStyle/>
          <a:p>
            <a:pPr defTabSz="1219170">
              <a:buClr>
                <a:srgbClr val="000000"/>
              </a:buClr>
            </a:pPr>
            <a:r>
              <a:rPr lang="vi-VN" sz="4267" b="1" kern="0" dirty="0">
                <a:solidFill>
                  <a:srgbClr val="00B050"/>
                </a:solidFill>
                <a:latin typeface="Arial"/>
                <a:cs typeface="Arial"/>
                <a:sym typeface="Arial"/>
              </a:rPr>
              <a:t>30 : 5 = 6 (người)</a:t>
            </a:r>
            <a:endParaRPr lang="en-US" sz="4267" b="1" kern="0" dirty="0">
              <a:solidFill>
                <a:srgbClr val="00B050"/>
              </a:solidFill>
              <a:latin typeface="Arial"/>
              <a:cs typeface="Arial"/>
              <a:sym typeface="Arial"/>
            </a:endParaRPr>
          </a:p>
        </p:txBody>
      </p:sp>
      <p:sp>
        <p:nvSpPr>
          <p:cNvPr id="15" name="TextBox 14">
            <a:extLst>
              <a:ext uri="{FF2B5EF4-FFF2-40B4-BE49-F238E27FC236}">
                <a16:creationId xmlns:a16="http://schemas.microsoft.com/office/drawing/2014/main" id="{2F2B3CAD-E480-4D89-889A-FE587C944F47}"/>
              </a:ext>
            </a:extLst>
          </p:cNvPr>
          <p:cNvSpPr txBox="1"/>
          <p:nvPr/>
        </p:nvSpPr>
        <p:spPr>
          <a:xfrm>
            <a:off x="4471461" y="4019868"/>
            <a:ext cx="6366933" cy="748988"/>
          </a:xfrm>
          <a:prstGeom prst="rect">
            <a:avLst/>
          </a:prstGeom>
          <a:solidFill>
            <a:srgbClr val="FFFFFF"/>
          </a:solidFill>
        </p:spPr>
        <p:txBody>
          <a:bodyPr wrap="square" rtlCol="0">
            <a:spAutoFit/>
          </a:bodyPr>
          <a:lstStyle/>
          <a:p>
            <a:pPr defTabSz="1219170">
              <a:buClr>
                <a:srgbClr val="000000"/>
              </a:buClr>
            </a:pPr>
            <a:r>
              <a:rPr lang="vi-VN" sz="4267" b="1" kern="0">
                <a:solidFill>
                  <a:srgbClr val="00B050"/>
                </a:solidFill>
                <a:latin typeface="Arial"/>
                <a:cs typeface="Arial"/>
                <a:sym typeface="Arial"/>
              </a:rPr>
              <a:t>Đáp số: 6 người</a:t>
            </a:r>
            <a:endParaRPr lang="en-US" sz="4267" b="1" kern="0" dirty="0">
              <a:solidFill>
                <a:srgbClr val="00B050"/>
              </a:solidFill>
              <a:latin typeface="Arial"/>
              <a:cs typeface="Arial"/>
              <a:sym typeface="Arial"/>
            </a:endParaRPr>
          </a:p>
        </p:txBody>
      </p:sp>
    </p:spTree>
    <p:extLst>
      <p:ext uri="{BB962C8B-B14F-4D97-AF65-F5344CB8AC3E}">
        <p14:creationId xmlns:p14="http://schemas.microsoft.com/office/powerpoint/2010/main" val="209208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D30991-E273-4548-B1F3-D459694A2A9C}"/>
              </a:ext>
            </a:extLst>
          </p:cNvPr>
          <p:cNvSpPr/>
          <p:nvPr/>
        </p:nvSpPr>
        <p:spPr>
          <a:xfrm>
            <a:off x="3626205" y="292715"/>
            <a:ext cx="4390946"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YÊU CẦU CẦN ĐẠT</a:t>
            </a:r>
          </a:p>
        </p:txBody>
      </p:sp>
      <p:sp>
        <p:nvSpPr>
          <p:cNvPr id="7" name="TextBox 6">
            <a:extLst>
              <a:ext uri="{FF2B5EF4-FFF2-40B4-BE49-F238E27FC236}">
                <a16:creationId xmlns:a16="http://schemas.microsoft.com/office/drawing/2014/main" id="{994DC341-A4D5-47C8-951A-F72C56993716}"/>
              </a:ext>
            </a:extLst>
          </p:cNvPr>
          <p:cNvSpPr txBox="1"/>
          <p:nvPr/>
        </p:nvSpPr>
        <p:spPr>
          <a:xfrm>
            <a:off x="1248249" y="3430966"/>
            <a:ext cx="9953151" cy="954107"/>
          </a:xfrm>
          <a:prstGeom prst="rect">
            <a:avLst/>
          </a:prstGeom>
          <a:noFill/>
          <a:ln w="38100">
            <a:solidFill>
              <a:schemeClr val="tx1"/>
            </a:solidFill>
            <a:prstDash val="sysDot"/>
          </a:ln>
        </p:spPr>
        <p:txBody>
          <a:bodyPr wrap="square">
            <a:spAutoFit/>
          </a:bodyPr>
          <a:lstStyle/>
          <a:p>
            <a:pPr algn="just">
              <a:spcAft>
                <a:spcPts val="0"/>
              </a:spcAft>
            </a:pPr>
            <a:r>
              <a:rPr lang="en-US" sz="2800" b="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nl-NL" sz="2800" dirty="0">
                <a:effectLst/>
                <a:latin typeface="Times New Roman" panose="02020603050405020304" pitchFamily="18" charset="0"/>
                <a:ea typeface="Times New Roman" panose="02020603050405020304" pitchFamily="18" charset="0"/>
              </a:rPr>
              <a:t>: quy tắc tìm thừa số chưa biết vào giải các bài tập, bài toán thực tế có liên quan.</a:t>
            </a:r>
            <a:endParaRPr lang="en-SG"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6ED8AEF-858C-4F3C-8C29-30ADF31CABEF}"/>
              </a:ext>
            </a:extLst>
          </p:cNvPr>
          <p:cNvSpPr txBox="1"/>
          <p:nvPr/>
        </p:nvSpPr>
        <p:spPr>
          <a:xfrm>
            <a:off x="1248249" y="1344810"/>
            <a:ext cx="9747411" cy="1384995"/>
          </a:xfrm>
          <a:prstGeom prst="rect">
            <a:avLst/>
          </a:prstGeom>
          <a:noFill/>
          <a:ln w="38100">
            <a:solidFill>
              <a:schemeClr val="bg2">
                <a:lumMod val="10000"/>
              </a:schemeClr>
            </a:solidFill>
            <a:prstDash val="sysDot"/>
          </a:ln>
        </p:spPr>
        <p:txBody>
          <a:bodyPr wrap="square">
            <a:spAutoFit/>
          </a:bodyPr>
          <a:lstStyle/>
          <a:p>
            <a:pPr algn="just">
              <a:spcAft>
                <a:spcPts val="0"/>
              </a:spcAft>
            </a:pPr>
            <a:r>
              <a:rPr lang="nl-NL" sz="2800" dirty="0">
                <a:effectLst/>
                <a:latin typeface="Times New Roman" panose="02020603050405020304" pitchFamily="18" charset="0"/>
                <a:ea typeface="Times New Roman" panose="02020603050405020304" pitchFamily="18" charset="0"/>
              </a:rPr>
              <a:t>HS nhận biết được thừa số chưa biết, thừa số đã biết và tích đã cho, từ đó biết cách tìm thừa số chưa biết trong một tích (bằng cách lấy tích chia cho thừa số đã biết).</a:t>
            </a:r>
            <a:endParaRPr lang="en-SG"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28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75" name="Google Shape;2277;p57">
            <a:extLst>
              <a:ext uri="{FF2B5EF4-FFF2-40B4-BE49-F238E27FC236}">
                <a16:creationId xmlns:a16="http://schemas.microsoft.com/office/drawing/2014/main" id="{40682481-EAD8-46AF-96E6-FBF331C9E04E}"/>
              </a:ext>
            </a:extLst>
          </p:cNvPr>
          <p:cNvSpPr/>
          <p:nvPr/>
        </p:nvSpPr>
        <p:spPr>
          <a:xfrm>
            <a:off x="1417320" y="121920"/>
            <a:ext cx="9982200" cy="5199986"/>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pPr>
            <a:endParaRPr sz="1867" kern="0" dirty="0">
              <a:solidFill>
                <a:srgbClr val="000000"/>
              </a:solidFill>
              <a:latin typeface="Arial"/>
              <a:cs typeface="Arial"/>
              <a:sym typeface="Arial"/>
            </a:endParaRPr>
          </a:p>
        </p:txBody>
      </p:sp>
      <p:pic>
        <p:nvPicPr>
          <p:cNvPr id="7" name="Graphic 6">
            <a:extLst>
              <a:ext uri="{FF2B5EF4-FFF2-40B4-BE49-F238E27FC236}">
                <a16:creationId xmlns:a16="http://schemas.microsoft.com/office/drawing/2014/main" id="{3780A04D-1621-4E3F-89EC-369E149088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16571" y="3429000"/>
            <a:ext cx="2675429" cy="3597216"/>
          </a:xfrm>
          <a:prstGeom prst="rect">
            <a:avLst/>
          </a:prstGeom>
        </p:spPr>
      </p:pic>
      <p:pic>
        <p:nvPicPr>
          <p:cNvPr id="8" name="Graphic 7">
            <a:extLst>
              <a:ext uri="{FF2B5EF4-FFF2-40B4-BE49-F238E27FC236}">
                <a16:creationId xmlns:a16="http://schemas.microsoft.com/office/drawing/2014/main" id="{3CB15F8A-2005-4DCE-A14B-ADD5F4D3C0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 y="2940235"/>
            <a:ext cx="2434087" cy="3795847"/>
          </a:xfrm>
          <a:prstGeom prst="rect">
            <a:avLst/>
          </a:prstGeom>
        </p:spPr>
      </p:pic>
      <p:sp>
        <p:nvSpPr>
          <p:cNvPr id="2" name="Rectangle 1">
            <a:extLst>
              <a:ext uri="{FF2B5EF4-FFF2-40B4-BE49-F238E27FC236}">
                <a16:creationId xmlns:a16="http://schemas.microsoft.com/office/drawing/2014/main" id="{8B227389-4D00-4EE0-A019-B90FA4CB6E96}"/>
              </a:ext>
            </a:extLst>
          </p:cNvPr>
          <p:cNvSpPr/>
          <p:nvPr/>
        </p:nvSpPr>
        <p:spPr>
          <a:xfrm>
            <a:off x="3507625" y="121920"/>
            <a:ext cx="5801589" cy="923330"/>
          </a:xfrm>
          <a:prstGeom prst="rect">
            <a:avLst/>
          </a:prstGeom>
          <a:noFill/>
        </p:spPr>
        <p:txBody>
          <a:bodyPr wrap="none" lIns="91440" tIns="45720" rIns="91440" bIns="45720">
            <a:spAutoFit/>
          </a:bodyPr>
          <a:lstStyle/>
          <a:p>
            <a:pPr algn="ctr"/>
            <a:r>
              <a:rPr lang="en-US" sz="5400" b="0" cap="none" spc="0" dirty="0" err="1">
                <a:ln w="0"/>
                <a:solidFill>
                  <a:srgbClr val="FF0000"/>
                </a:solidFill>
                <a:effectLst>
                  <a:outerShdw blurRad="38100" dist="19050" dir="2700000" algn="tl" rotWithShape="0">
                    <a:schemeClr val="dk1">
                      <a:alpha val="40000"/>
                    </a:schemeClr>
                  </a:outerShdw>
                </a:effectLst>
              </a:rPr>
              <a:t>Hoạt</a:t>
            </a:r>
            <a:r>
              <a:rPr lang="en-US" sz="5400" b="0" cap="none" spc="0" dirty="0">
                <a:ln w="0"/>
                <a:solidFill>
                  <a:srgbClr val="FF0000"/>
                </a:solidFill>
                <a:effectLst>
                  <a:outerShdw blurRad="38100" dist="19050" dir="2700000" algn="tl" rotWithShape="0">
                    <a:schemeClr val="dk1">
                      <a:alpha val="40000"/>
                    </a:schemeClr>
                  </a:outerShdw>
                </a:effectLst>
              </a:rPr>
              <a:t> </a:t>
            </a:r>
            <a:r>
              <a:rPr lang="en-US" sz="5400" b="0" cap="none" spc="0" dirty="0" err="1">
                <a:ln w="0"/>
                <a:solidFill>
                  <a:srgbClr val="FF0000"/>
                </a:solidFill>
                <a:effectLst>
                  <a:outerShdw blurRad="38100" dist="19050" dir="2700000" algn="tl" rotWithShape="0">
                    <a:schemeClr val="dk1">
                      <a:alpha val="40000"/>
                    </a:schemeClr>
                  </a:outerShdw>
                </a:effectLst>
              </a:rPr>
              <a:t>động</a:t>
            </a:r>
            <a:r>
              <a:rPr lang="en-US" sz="5400" b="0" cap="none" spc="0" dirty="0">
                <a:ln w="0"/>
                <a:solidFill>
                  <a:srgbClr val="FF0000"/>
                </a:solidFill>
                <a:effectLst>
                  <a:outerShdw blurRad="38100" dist="19050" dir="2700000" algn="tl" rotWithShape="0">
                    <a:schemeClr val="dk1">
                      <a:alpha val="40000"/>
                    </a:schemeClr>
                  </a:outerShdw>
                </a:effectLst>
              </a:rPr>
              <a:t> </a:t>
            </a:r>
            <a:r>
              <a:rPr lang="en-US" sz="5400" b="0" cap="none" spc="0" dirty="0" err="1">
                <a:ln w="0"/>
                <a:solidFill>
                  <a:srgbClr val="FF0000"/>
                </a:solidFill>
                <a:effectLst>
                  <a:outerShdw blurRad="38100" dist="19050" dir="2700000" algn="tl" rotWithShape="0">
                    <a:schemeClr val="dk1">
                      <a:alpha val="40000"/>
                    </a:schemeClr>
                  </a:outerShdw>
                </a:effectLst>
              </a:rPr>
              <a:t>tiếp</a:t>
            </a:r>
            <a:r>
              <a:rPr lang="en-US" sz="5400" b="0" cap="none" spc="0" dirty="0">
                <a:ln w="0"/>
                <a:solidFill>
                  <a:srgbClr val="FF0000"/>
                </a:solidFill>
                <a:effectLst>
                  <a:outerShdw blurRad="38100" dist="19050" dir="2700000" algn="tl" rotWithShape="0">
                    <a:schemeClr val="dk1">
                      <a:alpha val="40000"/>
                    </a:schemeClr>
                  </a:outerShdw>
                </a:effectLst>
              </a:rPr>
              <a:t> </a:t>
            </a:r>
            <a:r>
              <a:rPr lang="en-US" sz="5400" b="0" cap="none" spc="0" dirty="0" err="1">
                <a:ln w="0"/>
                <a:solidFill>
                  <a:srgbClr val="FF0000"/>
                </a:solidFill>
                <a:effectLst>
                  <a:outerShdw blurRad="38100" dist="19050" dir="2700000" algn="tl" rotWithShape="0">
                    <a:schemeClr val="dk1">
                      <a:alpha val="40000"/>
                    </a:schemeClr>
                  </a:outerShdw>
                </a:effectLst>
              </a:rPr>
              <a:t>nối</a:t>
            </a:r>
            <a:endParaRPr lang="en-US" sz="5400" b="0" cap="none" spc="0" dirty="0">
              <a:ln w="0"/>
              <a:solidFill>
                <a:srgbClr val="FF0000"/>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ABF1310C-127D-481B-A9AA-06F44774C169}"/>
              </a:ext>
            </a:extLst>
          </p:cNvPr>
          <p:cNvSpPr/>
          <p:nvPr/>
        </p:nvSpPr>
        <p:spPr>
          <a:xfrm>
            <a:off x="2996276" y="1536094"/>
            <a:ext cx="6663539" cy="954107"/>
          </a:xfrm>
          <a:prstGeom prst="rect">
            <a:avLst/>
          </a:prstGeom>
          <a:noFill/>
        </p:spPr>
        <p:txBody>
          <a:bodyPr wrap="square" lIns="91440" tIns="45720" rIns="91440" bIns="45720">
            <a:spAutoFit/>
          </a:bodyPr>
          <a:lstStyle/>
          <a:p>
            <a:pPr algn="ctr"/>
            <a:r>
              <a:rPr lang="en-US" sz="2800" cap="none" spc="0" dirty="0">
                <a:ln w="0"/>
                <a:solidFill>
                  <a:schemeClr val="tx1"/>
                </a:solidFill>
                <a:effectLst>
                  <a:outerShdw blurRad="38100" dist="19050" dir="2700000" algn="tl" rotWithShape="0">
                    <a:schemeClr val="dk1">
                      <a:alpha val="40000"/>
                    </a:schemeClr>
                  </a:outerShdw>
                </a:effectLst>
              </a:rPr>
              <a:t>-</a:t>
            </a:r>
            <a:r>
              <a:rPr lang="en-US" sz="2800" cap="none" spc="0" dirty="0" err="1">
                <a:ln w="0"/>
                <a:solidFill>
                  <a:schemeClr val="tx1"/>
                </a:solidFill>
                <a:effectLst>
                  <a:outerShdw blurRad="38100" dist="19050" dir="2700000" algn="tl" rotWithShape="0">
                    <a:schemeClr val="dk1">
                      <a:alpha val="40000"/>
                    </a:schemeClr>
                  </a:outerShdw>
                </a:effectLst>
              </a:rPr>
              <a:t>Ôn</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lại</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cách</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tìm</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thành</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phần</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trong</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phép</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nhân,phép</a:t>
            </a:r>
            <a:r>
              <a:rPr lang="en-US" sz="2800" cap="none" spc="0" dirty="0">
                <a:ln w="0"/>
                <a:solidFill>
                  <a:schemeClr val="tx1"/>
                </a:solidFill>
                <a:effectLst>
                  <a:outerShdw blurRad="38100" dist="19050" dir="2700000" algn="tl" rotWithShape="0">
                    <a:schemeClr val="dk1">
                      <a:alpha val="40000"/>
                    </a:schemeClr>
                  </a:outerShdw>
                </a:effectLst>
              </a:rPr>
              <a:t> chia.</a:t>
            </a:r>
          </a:p>
        </p:txBody>
      </p:sp>
      <p:sp>
        <p:nvSpPr>
          <p:cNvPr id="10" name="Rectangle 9">
            <a:extLst>
              <a:ext uri="{FF2B5EF4-FFF2-40B4-BE49-F238E27FC236}">
                <a16:creationId xmlns:a16="http://schemas.microsoft.com/office/drawing/2014/main" id="{B1F3D703-E4B0-48FB-B9B4-8270610EDADC}"/>
              </a:ext>
            </a:extLst>
          </p:cNvPr>
          <p:cNvSpPr/>
          <p:nvPr/>
        </p:nvSpPr>
        <p:spPr>
          <a:xfrm>
            <a:off x="2853032" y="2720235"/>
            <a:ext cx="6663539" cy="523220"/>
          </a:xfrm>
          <a:prstGeom prst="rect">
            <a:avLst/>
          </a:prstGeom>
          <a:noFill/>
        </p:spPr>
        <p:txBody>
          <a:bodyPr wrap="square" lIns="91440" tIns="45720" rIns="91440" bIns="45720">
            <a:spAutoFit/>
          </a:bodyPr>
          <a:lstStyle/>
          <a:p>
            <a:pPr algn="ctr"/>
            <a:r>
              <a:rPr lang="en-US" sz="2800" cap="none" spc="0" dirty="0">
                <a:ln w="0"/>
                <a:solidFill>
                  <a:schemeClr val="tx1"/>
                </a:solidFill>
                <a:effectLst>
                  <a:outerShdw blurRad="38100" dist="19050" dir="2700000" algn="tl" rotWithShape="0">
                    <a:schemeClr val="dk1">
                      <a:alpha val="40000"/>
                    </a:schemeClr>
                  </a:outerShdw>
                </a:effectLst>
              </a:rPr>
              <a:t>-</a:t>
            </a:r>
            <a:r>
              <a:rPr lang="en-US" sz="2800" cap="none" spc="0" dirty="0" err="1">
                <a:ln w="0"/>
                <a:solidFill>
                  <a:schemeClr val="tx1"/>
                </a:solidFill>
                <a:effectLst>
                  <a:outerShdw blurRad="38100" dist="19050" dir="2700000" algn="tl" rotWithShape="0">
                    <a:schemeClr val="dk1">
                      <a:alpha val="40000"/>
                    </a:schemeClr>
                  </a:outerShdw>
                </a:effectLst>
              </a:rPr>
              <a:t>Chuẩn</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bị</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bài</a:t>
            </a:r>
            <a:r>
              <a:rPr lang="en-US" sz="2800" cap="none" spc="0" dirty="0">
                <a:ln w="0"/>
                <a:solidFill>
                  <a:schemeClr val="tx1"/>
                </a:solidFill>
                <a:effectLst>
                  <a:outerShdw blurRad="38100" dist="19050" dir="2700000" algn="tl" rotWithShape="0">
                    <a:schemeClr val="dk1">
                      <a:alpha val="40000"/>
                    </a:schemeClr>
                  </a:outerShdw>
                </a:effectLst>
              </a:rPr>
              <a:t> </a:t>
            </a:r>
            <a:r>
              <a:rPr lang="en-US" sz="2800" cap="none" spc="0" dirty="0" err="1">
                <a:ln w="0"/>
                <a:solidFill>
                  <a:schemeClr val="tx1"/>
                </a:solidFill>
                <a:effectLst>
                  <a:outerShdw blurRad="38100" dist="19050" dir="2700000" algn="tl" rotWithShape="0">
                    <a:schemeClr val="dk1">
                      <a:alpha val="40000"/>
                    </a:schemeClr>
                  </a:outerShdw>
                </a:effectLst>
              </a:rPr>
              <a:t>sau</a:t>
            </a:r>
            <a:endParaRPr lang="en-US" sz="280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1192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533" name="Google Shape;1533;p42"/>
          <p:cNvSpPr txBox="1">
            <a:spLocks noGrp="1"/>
          </p:cNvSpPr>
          <p:nvPr>
            <p:ph type="ctrTitle"/>
          </p:nvPr>
        </p:nvSpPr>
        <p:spPr>
          <a:xfrm>
            <a:off x="1948353" y="1177713"/>
            <a:ext cx="8699327" cy="1632400"/>
          </a:xfrm>
          <a:prstGeom prst="rect">
            <a:avLst/>
          </a:prstGeom>
        </p:spPr>
        <p:txBody>
          <a:bodyPr spcFirstLastPara="1" wrap="square" lIns="121900" tIns="121900" rIns="121900" bIns="121900" anchor="ctr" anchorCtr="0">
            <a:noAutofit/>
          </a:bodyPr>
          <a:lstStyle/>
          <a:p>
            <a:r>
              <a:rPr lang="de" dirty="0">
                <a:latin typeface="Coiny" panose="02000903060500060000" pitchFamily="2" charset="0"/>
              </a:rPr>
              <a:t>KHỞI ĐỘNG</a:t>
            </a:r>
            <a:endParaRPr dirty="0">
              <a:latin typeface="Coiny" panose="02000903060500060000" pitchFamily="2" charset="0"/>
            </a:endParaRPr>
          </a:p>
        </p:txBody>
      </p:sp>
      <p:pic>
        <p:nvPicPr>
          <p:cNvPr id="259" name="Graphic 258">
            <a:extLst>
              <a:ext uri="{FF2B5EF4-FFF2-40B4-BE49-F238E27FC236}">
                <a16:creationId xmlns:a16="http://schemas.microsoft.com/office/drawing/2014/main" id="{27884D60-CBD9-4353-985D-56E1C68E50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21052" y="3386005"/>
            <a:ext cx="1735192" cy="2507956"/>
          </a:xfrm>
          <a:prstGeom prst="rect">
            <a:avLst/>
          </a:prstGeom>
          <a:effectLst>
            <a:outerShdw blurRad="76200" dir="13500000" sy="23000" kx="1200000" algn="br" rotWithShape="0">
              <a:prstClr val="black">
                <a:alpha val="20000"/>
              </a:prstClr>
            </a:outerShdw>
          </a:effectLst>
        </p:spPr>
      </p:pic>
      <p:pic>
        <p:nvPicPr>
          <p:cNvPr id="260" name="Graphic 259">
            <a:extLst>
              <a:ext uri="{FF2B5EF4-FFF2-40B4-BE49-F238E27FC236}">
                <a16:creationId xmlns:a16="http://schemas.microsoft.com/office/drawing/2014/main" id="{CDBAD82C-D03E-4E18-B661-4DF4340F85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8016" y="3223516"/>
            <a:ext cx="1610613" cy="267044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44526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33"/>
                                        </p:tgtEl>
                                        <p:attrNameLst>
                                          <p:attrName>style.visibility</p:attrName>
                                        </p:attrNameLst>
                                      </p:cBhvr>
                                      <p:to>
                                        <p:strVal val="visible"/>
                                      </p:to>
                                    </p:set>
                                    <p:anim calcmode="lin" valueType="num">
                                      <p:cBhvr>
                                        <p:cTn id="7" dur="1000" fill="hold"/>
                                        <p:tgtEl>
                                          <p:spTgt spid="1533"/>
                                        </p:tgtEl>
                                        <p:attrNameLst>
                                          <p:attrName>ppt_w</p:attrName>
                                        </p:attrNameLst>
                                      </p:cBhvr>
                                      <p:tavLst>
                                        <p:tav tm="0">
                                          <p:val>
                                            <p:fltVal val="0"/>
                                          </p:val>
                                        </p:tav>
                                        <p:tav tm="100000">
                                          <p:val>
                                            <p:strVal val="#ppt_w"/>
                                          </p:val>
                                        </p:tav>
                                      </p:tavLst>
                                    </p:anim>
                                    <p:anim calcmode="lin" valueType="num">
                                      <p:cBhvr>
                                        <p:cTn id="8" dur="1000" fill="hold"/>
                                        <p:tgtEl>
                                          <p:spTgt spid="1533"/>
                                        </p:tgtEl>
                                        <p:attrNameLst>
                                          <p:attrName>ppt_h</p:attrName>
                                        </p:attrNameLst>
                                      </p:cBhvr>
                                      <p:tavLst>
                                        <p:tav tm="0">
                                          <p:val>
                                            <p:fltVal val="0"/>
                                          </p:val>
                                        </p:tav>
                                        <p:tav tm="100000">
                                          <p:val>
                                            <p:strVal val="#ppt_h"/>
                                          </p:val>
                                        </p:tav>
                                      </p:tavLst>
                                    </p:anim>
                                    <p:anim calcmode="lin" valueType="num">
                                      <p:cBhvr>
                                        <p:cTn id="9" dur="1000" fill="hold"/>
                                        <p:tgtEl>
                                          <p:spTgt spid="1533"/>
                                        </p:tgtEl>
                                        <p:attrNameLst>
                                          <p:attrName>style.rotation</p:attrName>
                                        </p:attrNameLst>
                                      </p:cBhvr>
                                      <p:tavLst>
                                        <p:tav tm="0">
                                          <p:val>
                                            <p:fltVal val="90"/>
                                          </p:val>
                                        </p:tav>
                                        <p:tav tm="100000">
                                          <p:val>
                                            <p:fltVal val="0"/>
                                          </p:val>
                                        </p:tav>
                                      </p:tavLst>
                                    </p:anim>
                                    <p:animEffect transition="in" filter="fade">
                                      <p:cBhvr>
                                        <p:cTn id="10" dur="1000"/>
                                        <p:tgtEl>
                                          <p:spTgt spid="1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7" name="Google Shape;2277;p57">
            <a:extLst>
              <a:ext uri="{FF2B5EF4-FFF2-40B4-BE49-F238E27FC236}">
                <a16:creationId xmlns:a16="http://schemas.microsoft.com/office/drawing/2014/main" id="{69AE7117-76BC-49F0-8461-9BB542D41C96}"/>
              </a:ext>
            </a:extLst>
          </p:cNvPr>
          <p:cNvSpPr/>
          <p:nvPr/>
        </p:nvSpPr>
        <p:spPr>
          <a:xfrm>
            <a:off x="1758341" y="121919"/>
            <a:ext cx="9375227" cy="4788011"/>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defRP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EBF07E8C-B962-475D-8F52-CDD0EECC7139}"/>
              </a:ext>
            </a:extLst>
          </p:cNvPr>
          <p:cNvSpPr txBox="1"/>
          <p:nvPr/>
        </p:nvSpPr>
        <p:spPr>
          <a:xfrm>
            <a:off x="2780045" y="918282"/>
            <a:ext cx="7813192" cy="707886"/>
          </a:xfrm>
          <a:prstGeom prst="rect">
            <a:avLst/>
          </a:prstGeom>
          <a:noFill/>
        </p:spPr>
        <p:txBody>
          <a:bodyPr wrap="square" rtlCol="0">
            <a:spAutoFit/>
          </a:bodyPr>
          <a:lstStyle/>
          <a:p>
            <a:pPr algn="ctr" defTabSz="1219170">
              <a:buClr>
                <a:srgbClr val="000000"/>
              </a:buClr>
              <a:defRPr/>
            </a:pPr>
            <a:r>
              <a:rPr lang="en-US" sz="4000" kern="0" dirty="0" err="1">
                <a:solidFill>
                  <a:srgbClr val="000000"/>
                </a:solidFill>
                <a:latin typeface="iCiel Cadena" panose="02000503000000020004" pitchFamily="50" charset="0"/>
                <a:cs typeface="Arial"/>
                <a:sym typeface="Arial"/>
              </a:rPr>
              <a:t>Thứ</a:t>
            </a:r>
            <a:r>
              <a:rPr lang="en-US" sz="4000" kern="0" dirty="0">
                <a:solidFill>
                  <a:srgbClr val="000000"/>
                </a:solidFill>
                <a:latin typeface="iCiel Cadena" panose="02000503000000020004" pitchFamily="50" charset="0"/>
                <a:cs typeface="Arial"/>
                <a:sym typeface="Arial"/>
              </a:rPr>
              <a:t>  Ba  </a:t>
            </a:r>
            <a:r>
              <a:rPr lang="en-US" sz="4000" kern="0" dirty="0" err="1">
                <a:solidFill>
                  <a:srgbClr val="000000"/>
                </a:solidFill>
                <a:latin typeface="iCiel Cadena" panose="02000503000000020004" pitchFamily="50" charset="0"/>
                <a:cs typeface="Arial"/>
                <a:sym typeface="Arial"/>
              </a:rPr>
              <a:t>ngày</a:t>
            </a:r>
            <a:r>
              <a:rPr lang="en-US" sz="4000" kern="0" dirty="0">
                <a:solidFill>
                  <a:srgbClr val="000000"/>
                </a:solidFill>
                <a:latin typeface="iCiel Cadena" panose="02000503000000020004" pitchFamily="50" charset="0"/>
                <a:cs typeface="Arial"/>
                <a:sym typeface="Arial"/>
              </a:rPr>
              <a:t> 11 </a:t>
            </a:r>
            <a:r>
              <a:rPr lang="en-US" sz="4000" kern="0" dirty="0" err="1">
                <a:solidFill>
                  <a:srgbClr val="000000"/>
                </a:solidFill>
                <a:latin typeface="iCiel Cadena" panose="02000503000000020004" pitchFamily="50" charset="0"/>
                <a:cs typeface="Arial"/>
                <a:sym typeface="Arial"/>
              </a:rPr>
              <a:t>tháng</a:t>
            </a:r>
            <a:r>
              <a:rPr lang="en-US" sz="4000" kern="0" dirty="0">
                <a:solidFill>
                  <a:srgbClr val="000000"/>
                </a:solidFill>
                <a:latin typeface="iCiel Cadena" panose="02000503000000020004" pitchFamily="50" charset="0"/>
                <a:cs typeface="Arial"/>
                <a:sym typeface="Arial"/>
              </a:rPr>
              <a:t> 10  </a:t>
            </a:r>
            <a:r>
              <a:rPr lang="en-US" sz="4000" kern="0" dirty="0" err="1">
                <a:solidFill>
                  <a:srgbClr val="000000"/>
                </a:solidFill>
                <a:latin typeface="iCiel Cadena" panose="02000503000000020004" pitchFamily="50" charset="0"/>
                <a:cs typeface="Arial"/>
                <a:sym typeface="Arial"/>
              </a:rPr>
              <a:t>năm</a:t>
            </a:r>
            <a:r>
              <a:rPr lang="en-US" sz="4000" kern="0" dirty="0">
                <a:solidFill>
                  <a:srgbClr val="000000"/>
                </a:solidFill>
                <a:latin typeface="iCiel Cadena" panose="02000503000000020004" pitchFamily="50" charset="0"/>
                <a:cs typeface="Arial"/>
                <a:sym typeface="Arial"/>
              </a:rPr>
              <a:t> 2022</a:t>
            </a:r>
          </a:p>
        </p:txBody>
      </p:sp>
      <p:sp>
        <p:nvSpPr>
          <p:cNvPr id="9" name="TextBox 8">
            <a:extLst>
              <a:ext uri="{FF2B5EF4-FFF2-40B4-BE49-F238E27FC236}">
                <a16:creationId xmlns:a16="http://schemas.microsoft.com/office/drawing/2014/main" id="{C1DA2DAA-5FA8-49CF-9B6D-90E27210EE8A}"/>
              </a:ext>
            </a:extLst>
          </p:cNvPr>
          <p:cNvSpPr txBox="1"/>
          <p:nvPr/>
        </p:nvSpPr>
        <p:spPr>
          <a:xfrm>
            <a:off x="2416138" y="2232467"/>
            <a:ext cx="8569316" cy="1569660"/>
          </a:xfrm>
          <a:prstGeom prst="rect">
            <a:avLst/>
          </a:prstGeom>
          <a:noFill/>
        </p:spPr>
        <p:txBody>
          <a:bodyPr wrap="square">
            <a:spAutoFit/>
          </a:bodyPr>
          <a:lstStyle/>
          <a:p>
            <a:pPr algn="ctr" defTabSz="1219170">
              <a:buClr>
                <a:srgbClr val="000000"/>
              </a:buClr>
              <a:defRPr/>
            </a:pPr>
            <a:r>
              <a:rPr lang="en-US" sz="4800" kern="0" dirty="0" err="1">
                <a:solidFill>
                  <a:srgbClr val="002060"/>
                </a:solidFill>
                <a:latin typeface="iCiel Cadena" panose="02000503000000020004" pitchFamily="50" charset="0"/>
                <a:cs typeface="Arial"/>
                <a:sym typeface="Arial"/>
              </a:rPr>
              <a:t>Bài</a:t>
            </a:r>
            <a:r>
              <a:rPr lang="en-US" sz="4800" kern="0" dirty="0">
                <a:solidFill>
                  <a:srgbClr val="002060"/>
                </a:solidFill>
                <a:latin typeface="iCiel Cadena" panose="02000503000000020004" pitchFamily="50" charset="0"/>
                <a:cs typeface="Arial"/>
                <a:sym typeface="Arial"/>
              </a:rPr>
              <a:t> 13: </a:t>
            </a:r>
            <a:r>
              <a:rPr lang="en-US" sz="4800" kern="0" dirty="0" err="1">
                <a:solidFill>
                  <a:srgbClr val="002060"/>
                </a:solidFill>
                <a:latin typeface="iCiel Cadena" panose="02000503000000020004" pitchFamily="50" charset="0"/>
                <a:cs typeface="Arial"/>
                <a:sym typeface="Arial"/>
              </a:rPr>
              <a:t>Tìm</a:t>
            </a:r>
            <a:r>
              <a:rPr lang="en-US" sz="4800" kern="0" dirty="0">
                <a:solidFill>
                  <a:srgbClr val="002060"/>
                </a:solidFill>
                <a:latin typeface="iCiel Cadena" panose="02000503000000020004" pitchFamily="50" charset="0"/>
                <a:cs typeface="Arial"/>
                <a:sym typeface="Arial"/>
              </a:rPr>
              <a:t> </a:t>
            </a:r>
            <a:r>
              <a:rPr lang="en-US" sz="4800" kern="0" dirty="0" err="1">
                <a:solidFill>
                  <a:srgbClr val="002060"/>
                </a:solidFill>
                <a:latin typeface="iCiel Cadena" panose="02000503000000020004" pitchFamily="50" charset="0"/>
                <a:cs typeface="Arial"/>
                <a:sym typeface="Arial"/>
              </a:rPr>
              <a:t>thành</a:t>
            </a:r>
            <a:r>
              <a:rPr lang="en-US" sz="4800" kern="0" dirty="0">
                <a:solidFill>
                  <a:srgbClr val="002060"/>
                </a:solidFill>
                <a:latin typeface="iCiel Cadena" panose="02000503000000020004" pitchFamily="50" charset="0"/>
                <a:cs typeface="Arial"/>
                <a:sym typeface="Arial"/>
              </a:rPr>
              <a:t> </a:t>
            </a:r>
            <a:r>
              <a:rPr lang="en-US" sz="4800" kern="0" dirty="0" err="1">
                <a:solidFill>
                  <a:srgbClr val="002060"/>
                </a:solidFill>
                <a:latin typeface="iCiel Cadena" panose="02000503000000020004" pitchFamily="50" charset="0"/>
                <a:cs typeface="Arial"/>
                <a:sym typeface="Arial"/>
              </a:rPr>
              <a:t>phần</a:t>
            </a:r>
            <a:r>
              <a:rPr lang="en-US" sz="4800" kern="0" dirty="0">
                <a:solidFill>
                  <a:srgbClr val="002060"/>
                </a:solidFill>
                <a:latin typeface="iCiel Cadena" panose="02000503000000020004" pitchFamily="50" charset="0"/>
                <a:cs typeface="Arial"/>
                <a:sym typeface="Arial"/>
              </a:rPr>
              <a:t> </a:t>
            </a:r>
            <a:r>
              <a:rPr lang="en-US" sz="4800" kern="0" dirty="0" err="1">
                <a:solidFill>
                  <a:srgbClr val="002060"/>
                </a:solidFill>
                <a:latin typeface="iCiel Cadena" panose="02000503000000020004" pitchFamily="50" charset="0"/>
                <a:cs typeface="Arial"/>
                <a:sym typeface="Arial"/>
              </a:rPr>
              <a:t>trong</a:t>
            </a:r>
            <a:r>
              <a:rPr lang="en-US" sz="4800" kern="0" dirty="0">
                <a:solidFill>
                  <a:srgbClr val="002060"/>
                </a:solidFill>
                <a:latin typeface="iCiel Cadena" panose="02000503000000020004" pitchFamily="50" charset="0"/>
                <a:cs typeface="Arial"/>
                <a:sym typeface="Arial"/>
              </a:rPr>
              <a:t> </a:t>
            </a:r>
            <a:r>
              <a:rPr lang="en-US" sz="4800" kern="0" dirty="0" err="1">
                <a:solidFill>
                  <a:srgbClr val="002060"/>
                </a:solidFill>
                <a:latin typeface="iCiel Cadena" panose="02000503000000020004" pitchFamily="50" charset="0"/>
                <a:cs typeface="Arial"/>
                <a:sym typeface="Arial"/>
              </a:rPr>
              <a:t>phép</a:t>
            </a:r>
            <a:r>
              <a:rPr lang="en-US" sz="4800" kern="0" dirty="0">
                <a:solidFill>
                  <a:srgbClr val="002060"/>
                </a:solidFill>
                <a:latin typeface="iCiel Cadena" panose="02000503000000020004" pitchFamily="50" charset="0"/>
                <a:cs typeface="Arial"/>
                <a:sym typeface="Arial"/>
              </a:rPr>
              <a:t> </a:t>
            </a:r>
            <a:r>
              <a:rPr lang="en-US" sz="4800" kern="0" dirty="0" err="1">
                <a:solidFill>
                  <a:srgbClr val="002060"/>
                </a:solidFill>
                <a:latin typeface="iCiel Cadena" panose="02000503000000020004" pitchFamily="50" charset="0"/>
                <a:cs typeface="Arial"/>
                <a:sym typeface="Arial"/>
              </a:rPr>
              <a:t>nhân</a:t>
            </a:r>
            <a:r>
              <a:rPr lang="en-US" sz="4800" kern="0" dirty="0">
                <a:solidFill>
                  <a:srgbClr val="002060"/>
                </a:solidFill>
                <a:latin typeface="iCiel Cadena" panose="02000503000000020004" pitchFamily="50" charset="0"/>
                <a:cs typeface="Arial"/>
                <a:sym typeface="Arial"/>
              </a:rPr>
              <a:t>, </a:t>
            </a:r>
            <a:r>
              <a:rPr lang="en-US" sz="4800" kern="0" dirty="0" err="1">
                <a:solidFill>
                  <a:srgbClr val="002060"/>
                </a:solidFill>
                <a:latin typeface="iCiel Cadena" panose="02000503000000020004" pitchFamily="50" charset="0"/>
                <a:cs typeface="Arial"/>
                <a:sym typeface="Arial"/>
              </a:rPr>
              <a:t>phép</a:t>
            </a:r>
            <a:r>
              <a:rPr lang="en-US" sz="4800" kern="0" dirty="0">
                <a:solidFill>
                  <a:srgbClr val="002060"/>
                </a:solidFill>
                <a:latin typeface="iCiel Cadena" panose="02000503000000020004" pitchFamily="50" charset="0"/>
                <a:cs typeface="Arial"/>
                <a:sym typeface="Arial"/>
              </a:rPr>
              <a:t> chia</a:t>
            </a:r>
          </a:p>
        </p:txBody>
      </p:sp>
      <p:sp>
        <p:nvSpPr>
          <p:cNvPr id="10" name="TextBox 9">
            <a:extLst>
              <a:ext uri="{FF2B5EF4-FFF2-40B4-BE49-F238E27FC236}">
                <a16:creationId xmlns:a16="http://schemas.microsoft.com/office/drawing/2014/main" id="{DFA8A6E0-DE5B-4D13-9169-A15B9E452627}"/>
              </a:ext>
            </a:extLst>
          </p:cNvPr>
          <p:cNvSpPr txBox="1"/>
          <p:nvPr/>
        </p:nvSpPr>
        <p:spPr>
          <a:xfrm>
            <a:off x="5413232" y="1524581"/>
            <a:ext cx="2065441" cy="830997"/>
          </a:xfrm>
          <a:prstGeom prst="rect">
            <a:avLst/>
          </a:prstGeom>
          <a:noFill/>
        </p:spPr>
        <p:txBody>
          <a:bodyPr wrap="square">
            <a:spAutoFit/>
          </a:bodyPr>
          <a:lstStyle/>
          <a:p>
            <a:pPr algn="ctr" defTabSz="1219170">
              <a:buClr>
                <a:srgbClr val="000000"/>
              </a:buClr>
              <a:defRPr/>
            </a:pPr>
            <a:r>
              <a:rPr lang="en-US" sz="4800" kern="0" dirty="0" err="1">
                <a:solidFill>
                  <a:srgbClr val="FF0000"/>
                </a:solidFill>
                <a:latin typeface="iCiel Cadena" panose="02000503000000020004" pitchFamily="50" charset="0"/>
                <a:cs typeface="Arial"/>
                <a:sym typeface="Arial"/>
              </a:rPr>
              <a:t>Toán</a:t>
            </a:r>
            <a:endParaRPr lang="en-US" sz="4800" kern="0" dirty="0">
              <a:solidFill>
                <a:srgbClr val="FF0000"/>
              </a:solidFill>
              <a:latin typeface="iCiel Cadena" panose="02000503000000020004" pitchFamily="50" charset="0"/>
              <a:cs typeface="Arial"/>
              <a:sym typeface="Arial"/>
            </a:endParaRPr>
          </a:p>
        </p:txBody>
      </p:sp>
      <p:pic>
        <p:nvPicPr>
          <p:cNvPr id="13" name="Graphic 12">
            <a:extLst>
              <a:ext uri="{FF2B5EF4-FFF2-40B4-BE49-F238E27FC236}">
                <a16:creationId xmlns:a16="http://schemas.microsoft.com/office/drawing/2014/main" id="{EFDD8F20-B068-43A9-AAB2-7BE3CD3717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01375" y="3802127"/>
            <a:ext cx="2214763" cy="3119387"/>
          </a:xfrm>
          <a:prstGeom prst="rect">
            <a:avLst/>
          </a:prstGeom>
        </p:spPr>
      </p:pic>
      <p:pic>
        <p:nvPicPr>
          <p:cNvPr id="14" name="Graphic 13">
            <a:extLst>
              <a:ext uri="{FF2B5EF4-FFF2-40B4-BE49-F238E27FC236}">
                <a16:creationId xmlns:a16="http://schemas.microsoft.com/office/drawing/2014/main" id="{0924F24F-6572-4183-AA59-B441819D44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211801" y="3673158"/>
            <a:ext cx="1991649" cy="3248356"/>
          </a:xfrm>
          <a:prstGeom prst="rect">
            <a:avLst/>
          </a:prstGeom>
        </p:spPr>
      </p:pic>
    </p:spTree>
    <p:extLst>
      <p:ext uri="{BB962C8B-B14F-4D97-AF65-F5344CB8AC3E}">
        <p14:creationId xmlns:p14="http://schemas.microsoft.com/office/powerpoint/2010/main" val="281428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nền ppt.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par>
                                    <p:cTn id="23" presetID="2" presetClass="entr" presetSubtype="8" fill="hold" nodeType="withEffect" p14:presetBounceEnd="40000">
                                      <p:stCondLst>
                                        <p:cond delay="300"/>
                                      </p:stCondLst>
                                      <p:childTnLst>
                                        <p:set>
                                          <p:cBhvr>
                                            <p:cTn id="24" dur="1" fill="hold">
                                              <p:stCondLst>
                                                <p:cond delay="0"/>
                                              </p:stCondLst>
                                            </p:cTn>
                                            <p:tgtEl>
                                              <p:spTgt spid="13"/>
                                            </p:tgtEl>
                                            <p:attrNameLst>
                                              <p:attrName>style.visibility</p:attrName>
                                            </p:attrNameLst>
                                          </p:cBhvr>
                                          <p:to>
                                            <p:strVal val="visible"/>
                                          </p:to>
                                        </p:set>
                                        <p:anim calcmode="lin" valueType="num" p14:bounceEnd="40000">
                                          <p:cBhvr additive="base">
                                            <p:cTn id="25" dur="7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26"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9" name="nền ppt.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par>
                                    <p:cTn id="23" presetID="2" presetClass="entr" presetSubtype="8" fill="hold" nodeType="withEffect">
                                      <p:stCondLst>
                                        <p:cond delay="3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0-#ppt_w/2"/>
                                              </p:val>
                                            </p:tav>
                                            <p:tav tm="100000">
                                              <p:val>
                                                <p:strVal val="#ppt_x"/>
                                              </p:val>
                                            </p:tav>
                                          </p:tavLst>
                                        </p:anim>
                                        <p:anim calcmode="lin" valueType="num">
                                          <p:cBhvr additive="base">
                                            <p:cTn id="26"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D30991-E273-4548-B1F3-D459694A2A9C}"/>
              </a:ext>
            </a:extLst>
          </p:cNvPr>
          <p:cNvSpPr/>
          <p:nvPr/>
        </p:nvSpPr>
        <p:spPr>
          <a:xfrm>
            <a:off x="3626205" y="292715"/>
            <a:ext cx="4390946"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YÊU CẦU CẦN ĐẠT</a:t>
            </a:r>
          </a:p>
        </p:txBody>
      </p:sp>
      <p:sp>
        <p:nvSpPr>
          <p:cNvPr id="7" name="TextBox 6">
            <a:extLst>
              <a:ext uri="{FF2B5EF4-FFF2-40B4-BE49-F238E27FC236}">
                <a16:creationId xmlns:a16="http://schemas.microsoft.com/office/drawing/2014/main" id="{994DC341-A4D5-47C8-951A-F72C56993716}"/>
              </a:ext>
            </a:extLst>
          </p:cNvPr>
          <p:cNvSpPr txBox="1"/>
          <p:nvPr/>
        </p:nvSpPr>
        <p:spPr>
          <a:xfrm>
            <a:off x="1248249" y="3430966"/>
            <a:ext cx="9953151" cy="954107"/>
          </a:xfrm>
          <a:prstGeom prst="rect">
            <a:avLst/>
          </a:prstGeom>
          <a:noFill/>
          <a:ln w="38100">
            <a:solidFill>
              <a:schemeClr val="tx1"/>
            </a:solidFill>
            <a:prstDash val="sysDot"/>
          </a:ln>
        </p:spPr>
        <p:txBody>
          <a:bodyPr wrap="square">
            <a:spAutoFit/>
          </a:bodyPr>
          <a:lstStyle/>
          <a:p>
            <a:pPr algn="just">
              <a:spcAft>
                <a:spcPts val="0"/>
              </a:spcAft>
            </a:pPr>
            <a:r>
              <a:rPr lang="en-US" sz="2800" b="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nl-NL" sz="2800" dirty="0">
                <a:effectLst/>
                <a:latin typeface="Times New Roman" panose="02020603050405020304" pitchFamily="18" charset="0"/>
                <a:ea typeface="Times New Roman" panose="02020603050405020304" pitchFamily="18" charset="0"/>
              </a:rPr>
              <a:t>: quy tắc tìm thừa số chưa biết vào giải các bài tập, bài toán thực tế có liên quan.</a:t>
            </a:r>
            <a:endParaRPr lang="en-SG"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6ED8AEF-858C-4F3C-8C29-30ADF31CABEF}"/>
              </a:ext>
            </a:extLst>
          </p:cNvPr>
          <p:cNvSpPr txBox="1"/>
          <p:nvPr/>
        </p:nvSpPr>
        <p:spPr>
          <a:xfrm>
            <a:off x="1248249" y="1344810"/>
            <a:ext cx="9747411" cy="1384995"/>
          </a:xfrm>
          <a:prstGeom prst="rect">
            <a:avLst/>
          </a:prstGeom>
          <a:noFill/>
          <a:ln w="38100">
            <a:solidFill>
              <a:schemeClr val="bg2">
                <a:lumMod val="10000"/>
              </a:schemeClr>
            </a:solidFill>
            <a:prstDash val="sysDot"/>
          </a:ln>
        </p:spPr>
        <p:txBody>
          <a:bodyPr wrap="square">
            <a:spAutoFit/>
          </a:bodyPr>
          <a:lstStyle/>
          <a:p>
            <a:pPr algn="just">
              <a:spcAft>
                <a:spcPts val="0"/>
              </a:spcAft>
            </a:pPr>
            <a:r>
              <a:rPr lang="nl-NL" sz="2800" dirty="0">
                <a:effectLst/>
                <a:latin typeface="Times New Roman" panose="02020603050405020304" pitchFamily="18" charset="0"/>
                <a:ea typeface="Times New Roman" panose="02020603050405020304" pitchFamily="18" charset="0"/>
              </a:rPr>
              <a:t>HS nhận biết được thừa số chưa biết, thừa số đã biết và tích đã cho, từ đó biết cách tìm thừa số chưa biết trong một tích (bằng cách lấy tích chia cho thừa số đã biết).</a:t>
            </a:r>
            <a:endParaRPr lang="en-SG"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79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6FE58D-5F74-48D2-B066-D840395306D9}"/>
              </a:ext>
            </a:extLst>
          </p:cNvPr>
          <p:cNvSpPr/>
          <p:nvPr/>
        </p:nvSpPr>
        <p:spPr>
          <a:xfrm>
            <a:off x="257175" y="381000"/>
            <a:ext cx="11934825" cy="6010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Graphic 4">
            <a:extLst>
              <a:ext uri="{FF2B5EF4-FFF2-40B4-BE49-F238E27FC236}">
                <a16:creationId xmlns:a16="http://schemas.microsoft.com/office/drawing/2014/main" id="{BE2378AB-D7A5-4066-A071-45201759CA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65751" y="5947139"/>
            <a:ext cx="825860" cy="956802"/>
          </a:xfrm>
          <a:prstGeom prst="rect">
            <a:avLst/>
          </a:prstGeom>
        </p:spPr>
      </p:pic>
      <p:pic>
        <p:nvPicPr>
          <p:cNvPr id="6" name="Graphic 5">
            <a:extLst>
              <a:ext uri="{FF2B5EF4-FFF2-40B4-BE49-F238E27FC236}">
                <a16:creationId xmlns:a16="http://schemas.microsoft.com/office/drawing/2014/main" id="{F3E36515-B20B-4686-9A16-1FE673494D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 y="5782181"/>
            <a:ext cx="1043012" cy="1180212"/>
          </a:xfrm>
          <a:prstGeom prst="rect">
            <a:avLst/>
          </a:prstGeom>
        </p:spPr>
      </p:pic>
      <p:pic>
        <p:nvPicPr>
          <p:cNvPr id="7" name="Graphic 6">
            <a:extLst>
              <a:ext uri="{FF2B5EF4-FFF2-40B4-BE49-F238E27FC236}">
                <a16:creationId xmlns:a16="http://schemas.microsoft.com/office/drawing/2014/main" id="{4251C719-2B00-4712-9D0E-311E0BEAF3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08130" y="5947139"/>
            <a:ext cx="945873" cy="885573"/>
          </a:xfrm>
          <a:prstGeom prst="rect">
            <a:avLst/>
          </a:prstGeom>
        </p:spPr>
      </p:pic>
      <p:pic>
        <p:nvPicPr>
          <p:cNvPr id="8" name="Graphic 7">
            <a:extLst>
              <a:ext uri="{FF2B5EF4-FFF2-40B4-BE49-F238E27FC236}">
                <a16:creationId xmlns:a16="http://schemas.microsoft.com/office/drawing/2014/main" id="{144EFB62-A53C-4B2D-9B95-540ED09620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109844" y="5748623"/>
            <a:ext cx="1052389" cy="1155317"/>
          </a:xfrm>
          <a:prstGeom prst="rect">
            <a:avLst/>
          </a:prstGeom>
        </p:spPr>
      </p:pic>
      <p:pic>
        <p:nvPicPr>
          <p:cNvPr id="10" name="Picture 4" descr="Không có mô tả.">
            <a:extLst>
              <a:ext uri="{FF2B5EF4-FFF2-40B4-BE49-F238E27FC236}">
                <a16:creationId xmlns:a16="http://schemas.microsoft.com/office/drawing/2014/main" id="{08002596-6394-46ED-91D1-D12059794ED0}"/>
              </a:ext>
            </a:extLst>
          </p:cNvPr>
          <p:cNvPicPr>
            <a:picLocks noChangeAspect="1" noChangeArrowheads="1"/>
          </p:cNvPicPr>
          <p:nvPr/>
        </p:nvPicPr>
        <p:blipFill rotWithShape="1">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21507" y="458555"/>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7B3B037-82EC-4971-89F2-1225EC6E97C3}"/>
              </a:ext>
            </a:extLst>
          </p:cNvPr>
          <p:cNvPicPr>
            <a:picLocks noChangeAspect="1"/>
          </p:cNvPicPr>
          <p:nvPr/>
        </p:nvPicPr>
        <p:blipFill>
          <a:blip r:embed="rId12"/>
          <a:stretch>
            <a:fillRect/>
          </a:stretch>
        </p:blipFill>
        <p:spPr>
          <a:xfrm>
            <a:off x="3784949" y="358663"/>
            <a:ext cx="6584251" cy="859611"/>
          </a:xfrm>
          <a:prstGeom prst="rect">
            <a:avLst/>
          </a:prstGeom>
        </p:spPr>
      </p:pic>
      <p:sp>
        <p:nvSpPr>
          <p:cNvPr id="12" name="TextBox 11">
            <a:extLst>
              <a:ext uri="{FF2B5EF4-FFF2-40B4-BE49-F238E27FC236}">
                <a16:creationId xmlns:a16="http://schemas.microsoft.com/office/drawing/2014/main" id="{8C09A211-6988-4AFB-8F1E-E9422087B6A3}"/>
              </a:ext>
            </a:extLst>
          </p:cNvPr>
          <p:cNvSpPr txBox="1"/>
          <p:nvPr/>
        </p:nvSpPr>
        <p:spPr>
          <a:xfrm>
            <a:off x="2647951" y="884899"/>
            <a:ext cx="9105900" cy="1077218"/>
          </a:xfrm>
          <a:prstGeom prst="rect">
            <a:avLst/>
          </a:prstGeom>
          <a:noFill/>
        </p:spPr>
        <p:txBody>
          <a:bodyPr wrap="square" rtlCol="0">
            <a:spAutoFit/>
          </a:bodyPr>
          <a:lstStyle/>
          <a:p>
            <a:pPr algn="ctr"/>
            <a:r>
              <a:rPr lang="vi-VN" sz="3200" b="1" dirty="0">
                <a:latin typeface="Arial-Rounded" panose="020B0500000000000000" pitchFamily="34" charset="0"/>
                <a:ea typeface="Arial-Rounded" panose="020B0500000000000000" pitchFamily="34" charset="0"/>
                <a:cs typeface="Arial-Rounded" panose="020B0500000000000000" pitchFamily="34" charset="0"/>
              </a:rPr>
              <a:t>3 ca đựng nước như nhau có tất cả 6 l nước. Hỏi mỗi ca đựng mấy lít nước?</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65A9DEC1-A6A4-4CDC-B296-36E2A8B7E093}"/>
              </a:ext>
            </a:extLst>
          </p:cNvPr>
          <p:cNvGrpSpPr/>
          <p:nvPr/>
        </p:nvGrpSpPr>
        <p:grpSpPr>
          <a:xfrm>
            <a:off x="332245" y="1702188"/>
            <a:ext cx="2066924" cy="2015738"/>
            <a:chOff x="435159" y="1489891"/>
            <a:chExt cx="2543175" cy="2543175"/>
          </a:xfrm>
        </p:grpSpPr>
        <p:pic>
          <p:nvPicPr>
            <p:cNvPr id="13" name="Picture 12" descr="A picture containing cup, coffee, coffee cup, tableware&#10;&#10;Description automatically generated">
              <a:extLst>
                <a:ext uri="{FF2B5EF4-FFF2-40B4-BE49-F238E27FC236}">
                  <a16:creationId xmlns:a16="http://schemas.microsoft.com/office/drawing/2014/main" id="{C04E9F7F-3981-4125-BFD6-8B1F0A5DC5D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159" y="1489891"/>
              <a:ext cx="2543175" cy="2543175"/>
            </a:xfrm>
            <a:prstGeom prst="rect">
              <a:avLst/>
            </a:prstGeom>
          </p:spPr>
        </p:pic>
        <p:sp>
          <p:nvSpPr>
            <p:cNvPr id="16" name="Rectangle: Rounded Corners 15">
              <a:extLst>
                <a:ext uri="{FF2B5EF4-FFF2-40B4-BE49-F238E27FC236}">
                  <a16:creationId xmlns:a16="http://schemas.microsoft.com/office/drawing/2014/main" id="{75BB69CF-29F2-4CDD-8A0E-48814244E95E}"/>
                </a:ext>
              </a:extLst>
            </p:cNvPr>
            <p:cNvSpPr/>
            <p:nvPr/>
          </p:nvSpPr>
          <p:spPr>
            <a:xfrm>
              <a:off x="1501949" y="2480229"/>
              <a:ext cx="590550" cy="5331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t>?</a:t>
              </a:r>
            </a:p>
          </p:txBody>
        </p:sp>
      </p:grpSp>
      <p:grpSp>
        <p:nvGrpSpPr>
          <p:cNvPr id="18" name="Group 17">
            <a:extLst>
              <a:ext uri="{FF2B5EF4-FFF2-40B4-BE49-F238E27FC236}">
                <a16:creationId xmlns:a16="http://schemas.microsoft.com/office/drawing/2014/main" id="{1BF86FBC-8D8A-4730-AB96-C2BF6CD16F07}"/>
              </a:ext>
            </a:extLst>
          </p:cNvPr>
          <p:cNvGrpSpPr/>
          <p:nvPr/>
        </p:nvGrpSpPr>
        <p:grpSpPr>
          <a:xfrm>
            <a:off x="2047364" y="1713816"/>
            <a:ext cx="2066925" cy="2015738"/>
            <a:chOff x="435159" y="1489891"/>
            <a:chExt cx="2543175" cy="2543175"/>
          </a:xfrm>
        </p:grpSpPr>
        <p:pic>
          <p:nvPicPr>
            <p:cNvPr id="19" name="Picture 18" descr="A picture containing cup, coffee, coffee cup, tableware&#10;&#10;Description automatically generated">
              <a:extLst>
                <a:ext uri="{FF2B5EF4-FFF2-40B4-BE49-F238E27FC236}">
                  <a16:creationId xmlns:a16="http://schemas.microsoft.com/office/drawing/2014/main" id="{74CE9CDC-BF37-449D-90D9-17DF73116AC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159" y="1489891"/>
              <a:ext cx="2543175" cy="2543175"/>
            </a:xfrm>
            <a:prstGeom prst="rect">
              <a:avLst/>
            </a:prstGeom>
          </p:spPr>
        </p:pic>
        <p:sp>
          <p:nvSpPr>
            <p:cNvPr id="20" name="Rectangle: Rounded Corners 19">
              <a:extLst>
                <a:ext uri="{FF2B5EF4-FFF2-40B4-BE49-F238E27FC236}">
                  <a16:creationId xmlns:a16="http://schemas.microsoft.com/office/drawing/2014/main" id="{B1F1BE07-1F44-4082-8F5E-41D51B2DEBD9}"/>
                </a:ext>
              </a:extLst>
            </p:cNvPr>
            <p:cNvSpPr/>
            <p:nvPr/>
          </p:nvSpPr>
          <p:spPr>
            <a:xfrm>
              <a:off x="1501949" y="2480229"/>
              <a:ext cx="590550" cy="5331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t>?</a:t>
              </a:r>
            </a:p>
          </p:txBody>
        </p:sp>
      </p:grpSp>
      <p:grpSp>
        <p:nvGrpSpPr>
          <p:cNvPr id="25" name="Group 24">
            <a:extLst>
              <a:ext uri="{FF2B5EF4-FFF2-40B4-BE49-F238E27FC236}">
                <a16:creationId xmlns:a16="http://schemas.microsoft.com/office/drawing/2014/main" id="{6C870F38-2199-4CBA-A649-C0B9E13F25D7}"/>
              </a:ext>
            </a:extLst>
          </p:cNvPr>
          <p:cNvGrpSpPr/>
          <p:nvPr/>
        </p:nvGrpSpPr>
        <p:grpSpPr>
          <a:xfrm>
            <a:off x="3784949" y="1720806"/>
            <a:ext cx="2066925" cy="2015738"/>
            <a:chOff x="435159" y="1489891"/>
            <a:chExt cx="2543175" cy="2543175"/>
          </a:xfrm>
        </p:grpSpPr>
        <p:pic>
          <p:nvPicPr>
            <p:cNvPr id="26" name="Picture 25" descr="A picture containing cup, coffee, coffee cup, tableware&#10;&#10;Description automatically generated">
              <a:extLst>
                <a:ext uri="{FF2B5EF4-FFF2-40B4-BE49-F238E27FC236}">
                  <a16:creationId xmlns:a16="http://schemas.microsoft.com/office/drawing/2014/main" id="{04B65C89-ACFE-47D6-AE08-2A4D725B30E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159" y="1489891"/>
              <a:ext cx="2543175" cy="2543175"/>
            </a:xfrm>
            <a:prstGeom prst="rect">
              <a:avLst/>
            </a:prstGeom>
          </p:spPr>
        </p:pic>
        <p:sp>
          <p:nvSpPr>
            <p:cNvPr id="27" name="Rectangle: Rounded Corners 26">
              <a:extLst>
                <a:ext uri="{FF2B5EF4-FFF2-40B4-BE49-F238E27FC236}">
                  <a16:creationId xmlns:a16="http://schemas.microsoft.com/office/drawing/2014/main" id="{89A66DE5-DFAF-4A10-A4A0-56B5C05C76FB}"/>
                </a:ext>
              </a:extLst>
            </p:cNvPr>
            <p:cNvSpPr/>
            <p:nvPr/>
          </p:nvSpPr>
          <p:spPr>
            <a:xfrm>
              <a:off x="1501949" y="2480229"/>
              <a:ext cx="590550" cy="5331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t>?</a:t>
              </a:r>
            </a:p>
          </p:txBody>
        </p:sp>
      </p:grpSp>
      <p:grpSp>
        <p:nvGrpSpPr>
          <p:cNvPr id="29" name="Group 28">
            <a:extLst>
              <a:ext uri="{FF2B5EF4-FFF2-40B4-BE49-F238E27FC236}">
                <a16:creationId xmlns:a16="http://schemas.microsoft.com/office/drawing/2014/main" id="{03023BAB-087E-492E-8C27-86B805F7205E}"/>
              </a:ext>
            </a:extLst>
          </p:cNvPr>
          <p:cNvGrpSpPr/>
          <p:nvPr/>
        </p:nvGrpSpPr>
        <p:grpSpPr>
          <a:xfrm>
            <a:off x="1255280" y="3295757"/>
            <a:ext cx="3958894" cy="979776"/>
            <a:chOff x="1255280" y="3295757"/>
            <a:chExt cx="3958894" cy="979776"/>
          </a:xfrm>
        </p:grpSpPr>
        <p:sp>
          <p:nvSpPr>
            <p:cNvPr id="24" name="Left Brace 23">
              <a:extLst>
                <a:ext uri="{FF2B5EF4-FFF2-40B4-BE49-F238E27FC236}">
                  <a16:creationId xmlns:a16="http://schemas.microsoft.com/office/drawing/2014/main" id="{D047FA97-5FD0-424E-8600-E2A80128BA79}"/>
                </a:ext>
              </a:extLst>
            </p:cNvPr>
            <p:cNvSpPr/>
            <p:nvPr/>
          </p:nvSpPr>
          <p:spPr>
            <a:xfrm rot="16200000">
              <a:off x="3008560" y="1542477"/>
              <a:ext cx="452334" cy="3958894"/>
            </a:xfrm>
            <a:prstGeom prst="leftBrace">
              <a:avLst>
                <a:gd name="adj1" fmla="val 58871"/>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C3544E9C-E268-41C9-ABF2-AF17D0479534}"/>
                </a:ext>
              </a:extLst>
            </p:cNvPr>
            <p:cNvSpPr txBox="1"/>
            <p:nvPr/>
          </p:nvSpPr>
          <p:spPr>
            <a:xfrm>
              <a:off x="2656343" y="3629202"/>
              <a:ext cx="1372732" cy="646331"/>
            </a:xfrm>
            <a:prstGeom prst="rect">
              <a:avLst/>
            </a:prstGeom>
            <a:noFill/>
          </p:spPr>
          <p:txBody>
            <a:bodyPr wrap="square" rtlCol="0">
              <a:spAutoFit/>
            </a:bodyPr>
            <a:lstStyle/>
            <a:p>
              <a:pPr algn="ct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6 </a:t>
              </a:r>
              <a:r>
                <a:rPr lang="en-US" sz="36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a:t>
              </a:r>
            </a:p>
          </p:txBody>
        </p:sp>
      </p:grpSp>
      <p:sp>
        <p:nvSpPr>
          <p:cNvPr id="30" name="TextBox 29">
            <a:extLst>
              <a:ext uri="{FF2B5EF4-FFF2-40B4-BE49-F238E27FC236}">
                <a16:creationId xmlns:a16="http://schemas.microsoft.com/office/drawing/2014/main" id="{2D7184AD-9BD0-42CD-8ACA-911A0E2D84C2}"/>
              </a:ext>
            </a:extLst>
          </p:cNvPr>
          <p:cNvSpPr txBox="1"/>
          <p:nvPr/>
        </p:nvSpPr>
        <p:spPr>
          <a:xfrm>
            <a:off x="5851874" y="2371725"/>
            <a:ext cx="6415196" cy="1815882"/>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err="1">
                <a:latin typeface="+mj-lt"/>
                <a:ea typeface="Arial-Rounded" panose="020B0500000000000000" pitchFamily="34" charset="0"/>
                <a:cs typeface="Arial-Rounded" panose="020B0500000000000000" pitchFamily="34" charset="0"/>
              </a:rPr>
              <a:t>Số</a:t>
            </a:r>
            <a:r>
              <a:rPr lang="en-US" sz="2800" dirty="0">
                <a:latin typeface="+mj-lt"/>
                <a:ea typeface="Arial-Rounded" panose="020B0500000000000000" pitchFamily="34" charset="0"/>
                <a:cs typeface="Arial-Rounded" panose="020B0500000000000000" pitchFamily="34" charset="0"/>
              </a:rPr>
              <a:t> </a:t>
            </a:r>
            <a:r>
              <a:rPr lang="en-US" sz="2800" dirty="0" err="1">
                <a:latin typeface="+mj-lt"/>
                <a:ea typeface="Arial-Rounded" panose="020B0500000000000000" pitchFamily="34" charset="0"/>
                <a:cs typeface="Arial-Rounded" panose="020B0500000000000000" pitchFamily="34" charset="0"/>
              </a:rPr>
              <a:t>lít</a:t>
            </a:r>
            <a:r>
              <a:rPr lang="en-US" sz="2800" dirty="0">
                <a:latin typeface="+mj-lt"/>
                <a:ea typeface="Arial-Rounded" panose="020B0500000000000000" pitchFamily="34" charset="0"/>
                <a:cs typeface="Arial-Rounded" panose="020B0500000000000000" pitchFamily="34" charset="0"/>
              </a:rPr>
              <a:t> </a:t>
            </a:r>
            <a:r>
              <a:rPr lang="en-US" sz="2800" dirty="0" err="1">
                <a:latin typeface="+mj-lt"/>
                <a:ea typeface="Arial-Rounded" panose="020B0500000000000000" pitchFamily="34" charset="0"/>
                <a:cs typeface="Arial-Rounded" panose="020B0500000000000000" pitchFamily="34" charset="0"/>
              </a:rPr>
              <a:t>nước</a:t>
            </a:r>
            <a:r>
              <a:rPr lang="en-US" sz="2800" dirty="0">
                <a:latin typeface="+mj-lt"/>
                <a:ea typeface="Arial-Rounded" panose="020B0500000000000000" pitchFamily="34" charset="0"/>
                <a:cs typeface="Arial-Rounded" panose="020B0500000000000000" pitchFamily="34" charset="0"/>
              </a:rPr>
              <a:t> ở </a:t>
            </a:r>
            <a:r>
              <a:rPr lang="en-US" sz="2800" dirty="0" err="1">
                <a:latin typeface="+mj-lt"/>
                <a:ea typeface="Arial-Rounded" panose="020B0500000000000000" pitchFamily="34" charset="0"/>
                <a:cs typeface="Arial-Rounded" panose="020B0500000000000000" pitchFamily="34" charset="0"/>
              </a:rPr>
              <a:t>một</a:t>
            </a:r>
            <a:r>
              <a:rPr lang="en-US" sz="2800" dirty="0">
                <a:latin typeface="+mj-lt"/>
                <a:ea typeface="Arial-Rounded" panose="020B0500000000000000" pitchFamily="34" charset="0"/>
                <a:cs typeface="Arial-Rounded" panose="020B0500000000000000" pitchFamily="34" charset="0"/>
              </a:rPr>
              <a:t> ca </a:t>
            </a:r>
            <a:r>
              <a:rPr lang="en-US" sz="2800" dirty="0" err="1">
                <a:latin typeface="+mj-lt"/>
                <a:ea typeface="Arial-Rounded" panose="020B0500000000000000" pitchFamily="34" charset="0"/>
                <a:cs typeface="Arial-Rounded" panose="020B0500000000000000" pitchFamily="34" charset="0"/>
              </a:rPr>
              <a:t>lấy</a:t>
            </a:r>
            <a:r>
              <a:rPr lang="en-US" sz="2800" dirty="0">
                <a:latin typeface="+mj-lt"/>
                <a:ea typeface="Arial-Rounded" panose="020B0500000000000000" pitchFamily="34" charset="0"/>
                <a:cs typeface="Arial-Rounded" panose="020B0500000000000000" pitchFamily="34" charset="0"/>
              </a:rPr>
              <a:t> 3 </a:t>
            </a:r>
            <a:r>
              <a:rPr lang="en-US" sz="2800" dirty="0" err="1">
                <a:latin typeface="+mj-lt"/>
                <a:ea typeface="Arial-Rounded" panose="020B0500000000000000" pitchFamily="34" charset="0"/>
                <a:cs typeface="Arial-Rounded" panose="020B0500000000000000" pitchFamily="34" charset="0"/>
              </a:rPr>
              <a:t>lần</a:t>
            </a:r>
            <a:r>
              <a:rPr lang="en-US" sz="2800" dirty="0">
                <a:latin typeface="+mj-lt"/>
                <a:ea typeface="Arial-Rounded" panose="020B0500000000000000" pitchFamily="34" charset="0"/>
                <a:cs typeface="Arial-Rounded" panose="020B0500000000000000" pitchFamily="34" charset="0"/>
              </a:rPr>
              <a:t> </a:t>
            </a:r>
            <a:r>
              <a:rPr lang="en-US" sz="2800" dirty="0" err="1">
                <a:latin typeface="+mj-lt"/>
                <a:ea typeface="Arial-Rounded" panose="020B0500000000000000" pitchFamily="34" charset="0"/>
                <a:cs typeface="Arial-Rounded" panose="020B0500000000000000" pitchFamily="34" charset="0"/>
              </a:rPr>
              <a:t>được</a:t>
            </a:r>
            <a:r>
              <a:rPr lang="en-US" sz="2800" dirty="0">
                <a:latin typeface="+mj-lt"/>
                <a:ea typeface="Arial-Rounded" panose="020B0500000000000000" pitchFamily="34" charset="0"/>
                <a:cs typeface="Arial-Rounded" panose="020B0500000000000000" pitchFamily="34" charset="0"/>
              </a:rPr>
              <a:t> 6 </a:t>
            </a:r>
            <a:r>
              <a:rPr lang="en-US" sz="2800" i="1" dirty="0">
                <a:latin typeface="+mj-lt"/>
                <a:ea typeface="Arial-Rounded" panose="020B0500000000000000" pitchFamily="34" charset="0"/>
                <a:cs typeface="Arial-Rounded" panose="020B0500000000000000" pitchFamily="34" charset="0"/>
              </a:rPr>
              <a:t>l</a:t>
            </a:r>
            <a:r>
              <a:rPr lang="en-US" sz="2800" dirty="0">
                <a:latin typeface="+mj-lt"/>
                <a:ea typeface="Arial-Rounded" panose="020B0500000000000000" pitchFamily="34" charset="0"/>
                <a:cs typeface="Arial-Rounded" panose="020B0500000000000000" pitchFamily="34" charset="0"/>
              </a:rPr>
              <a:t>.</a:t>
            </a:r>
          </a:p>
          <a:p>
            <a:pPr marL="457200" indent="-457200" algn="just">
              <a:buFont typeface="Arial" panose="020B0604020202020204" pitchFamily="34" charset="0"/>
              <a:buChar char="•"/>
            </a:pPr>
            <a:r>
              <a:rPr lang="en-US" sz="2800" dirty="0" err="1">
                <a:latin typeface="+mj-lt"/>
                <a:ea typeface="Arial-Rounded" panose="020B0500000000000000" pitchFamily="34" charset="0"/>
                <a:cs typeface="Arial-Rounded" panose="020B0500000000000000" pitchFamily="34" charset="0"/>
              </a:rPr>
              <a:t>Số</a:t>
            </a:r>
            <a:r>
              <a:rPr lang="en-US" sz="2800" dirty="0">
                <a:latin typeface="+mj-lt"/>
                <a:ea typeface="Arial-Rounded" panose="020B0500000000000000" pitchFamily="34" charset="0"/>
                <a:cs typeface="Arial-Rounded" panose="020B0500000000000000" pitchFamily="34" charset="0"/>
              </a:rPr>
              <a:t> </a:t>
            </a:r>
            <a:r>
              <a:rPr lang="en-US" sz="2800" dirty="0" err="1">
                <a:latin typeface="+mj-lt"/>
                <a:ea typeface="Arial-Rounded" panose="020B0500000000000000" pitchFamily="34" charset="0"/>
                <a:cs typeface="Arial-Rounded" panose="020B0500000000000000" pitchFamily="34" charset="0"/>
              </a:rPr>
              <a:t>lít</a:t>
            </a:r>
            <a:r>
              <a:rPr lang="en-US" sz="2800" dirty="0">
                <a:latin typeface="+mj-lt"/>
                <a:ea typeface="Arial-Rounded" panose="020B0500000000000000" pitchFamily="34" charset="0"/>
                <a:cs typeface="Arial-Rounded" panose="020B0500000000000000" pitchFamily="34" charset="0"/>
              </a:rPr>
              <a:t> </a:t>
            </a:r>
            <a:r>
              <a:rPr lang="en-US" sz="2800" dirty="0" err="1">
                <a:latin typeface="+mj-lt"/>
                <a:ea typeface="Arial-Rounded" panose="020B0500000000000000" pitchFamily="34" charset="0"/>
                <a:cs typeface="Arial-Rounded" panose="020B0500000000000000" pitchFamily="34" charset="0"/>
              </a:rPr>
              <a:t>nước</a:t>
            </a:r>
            <a:r>
              <a:rPr lang="en-US" sz="2800" dirty="0">
                <a:latin typeface="+mj-lt"/>
                <a:ea typeface="Arial-Rounded" panose="020B0500000000000000" pitchFamily="34" charset="0"/>
                <a:cs typeface="Arial-Rounded" panose="020B0500000000000000" pitchFamily="34" charset="0"/>
              </a:rPr>
              <a:t> ở </a:t>
            </a:r>
            <a:r>
              <a:rPr lang="en-US" sz="2800" dirty="0" err="1">
                <a:latin typeface="+mj-lt"/>
                <a:ea typeface="Arial-Rounded" panose="020B0500000000000000" pitchFamily="34" charset="0"/>
                <a:cs typeface="Arial-Rounded" panose="020B0500000000000000" pitchFamily="34" charset="0"/>
              </a:rPr>
              <a:t>một</a:t>
            </a:r>
            <a:r>
              <a:rPr lang="en-US" sz="2800" dirty="0">
                <a:latin typeface="+mj-lt"/>
                <a:ea typeface="Arial-Rounded" panose="020B0500000000000000" pitchFamily="34" charset="0"/>
                <a:cs typeface="Arial-Rounded" panose="020B0500000000000000" pitchFamily="34" charset="0"/>
              </a:rPr>
              <a:t> ca </a:t>
            </a:r>
            <a:r>
              <a:rPr lang="en-US" sz="2800" dirty="0" err="1">
                <a:latin typeface="+mj-lt"/>
                <a:ea typeface="Arial-Rounded" panose="020B0500000000000000" pitchFamily="34" charset="0"/>
                <a:cs typeface="Arial-Rounded" panose="020B0500000000000000" pitchFamily="34" charset="0"/>
              </a:rPr>
              <a:t>là</a:t>
            </a:r>
            <a:r>
              <a:rPr lang="en-US" sz="2800" dirty="0">
                <a:latin typeface="+mj-lt"/>
                <a:ea typeface="Arial-Rounded" panose="020B0500000000000000" pitchFamily="34" charset="0"/>
                <a:cs typeface="Arial-Rounded" panose="020B0500000000000000" pitchFamily="34" charset="0"/>
              </a:rPr>
              <a:t>: </a:t>
            </a:r>
          </a:p>
          <a:p>
            <a:pPr algn="ctr"/>
            <a:r>
              <a:rPr lang="en-US" sz="2800" dirty="0">
                <a:latin typeface="+mj-lt"/>
                <a:ea typeface="Arial-Rounded" panose="020B0500000000000000" pitchFamily="34" charset="0"/>
                <a:cs typeface="Arial-Rounded" panose="020B0500000000000000" pitchFamily="34" charset="0"/>
              </a:rPr>
              <a:t>6 : 3 = 2 </a:t>
            </a:r>
            <a:r>
              <a:rPr lang="en-US" sz="2800" i="1" dirty="0">
                <a:latin typeface="+mj-lt"/>
                <a:ea typeface="Arial-Rounded" panose="020B0500000000000000" pitchFamily="34" charset="0"/>
                <a:cs typeface="Arial-Rounded" panose="020B0500000000000000" pitchFamily="34" charset="0"/>
              </a:rPr>
              <a:t>(l</a:t>
            </a:r>
            <a:r>
              <a:rPr lang="en-US" sz="2800" dirty="0">
                <a:latin typeface="+mj-lt"/>
                <a:ea typeface="Arial-Rounded" panose="020B0500000000000000" pitchFamily="34" charset="0"/>
                <a:cs typeface="Arial-Rounded" panose="020B0500000000000000" pitchFamily="34" charset="0"/>
              </a:rPr>
              <a:t>)</a:t>
            </a:r>
          </a:p>
        </p:txBody>
      </p:sp>
      <p:sp>
        <p:nvSpPr>
          <p:cNvPr id="51" name="Rectangle: Rounded Corners 50">
            <a:extLst>
              <a:ext uri="{FF2B5EF4-FFF2-40B4-BE49-F238E27FC236}">
                <a16:creationId xmlns:a16="http://schemas.microsoft.com/office/drawing/2014/main" id="{FFEE23FE-C52C-4CD3-823C-70E47E584B64}"/>
              </a:ext>
            </a:extLst>
          </p:cNvPr>
          <p:cNvSpPr/>
          <p:nvPr/>
        </p:nvSpPr>
        <p:spPr>
          <a:xfrm>
            <a:off x="1106878" y="4691240"/>
            <a:ext cx="4423464" cy="1430112"/>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nvGrpSpPr>
          <p:cNvPr id="52" name="Group 51">
            <a:extLst>
              <a:ext uri="{FF2B5EF4-FFF2-40B4-BE49-F238E27FC236}">
                <a16:creationId xmlns:a16="http://schemas.microsoft.com/office/drawing/2014/main" id="{DC8898EE-4C92-4F45-A006-8E63B9C33586}"/>
              </a:ext>
            </a:extLst>
          </p:cNvPr>
          <p:cNvGrpSpPr/>
          <p:nvPr/>
        </p:nvGrpSpPr>
        <p:grpSpPr>
          <a:xfrm>
            <a:off x="1444900" y="4778244"/>
            <a:ext cx="4303315" cy="584775"/>
            <a:chOff x="1431563" y="5206780"/>
            <a:chExt cx="4303315" cy="584775"/>
          </a:xfrm>
        </p:grpSpPr>
        <p:sp>
          <p:nvSpPr>
            <p:cNvPr id="53" name="TextBox 52">
              <a:extLst>
                <a:ext uri="{FF2B5EF4-FFF2-40B4-BE49-F238E27FC236}">
                  <a16:creationId xmlns:a16="http://schemas.microsoft.com/office/drawing/2014/main" id="{AC9913B4-19F5-4B19-9714-370767501DC8}"/>
                </a:ext>
              </a:extLst>
            </p:cNvPr>
            <p:cNvSpPr txBox="1"/>
            <p:nvPr/>
          </p:nvSpPr>
          <p:spPr>
            <a:xfrm>
              <a:off x="1431563" y="5206780"/>
              <a:ext cx="4303315"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alibri"/>
                </a:rPr>
                <a:t>          x     3     =     6  </a:t>
              </a:r>
            </a:p>
          </p:txBody>
        </p:sp>
        <p:sp>
          <p:nvSpPr>
            <p:cNvPr id="54" name="Rectangle 53">
              <a:extLst>
                <a:ext uri="{FF2B5EF4-FFF2-40B4-BE49-F238E27FC236}">
                  <a16:creationId xmlns:a16="http://schemas.microsoft.com/office/drawing/2014/main" id="{713599CD-C864-4956-B9BC-4222BAE1A9AC}"/>
                </a:ext>
              </a:extLst>
            </p:cNvPr>
            <p:cNvSpPr/>
            <p:nvPr/>
          </p:nvSpPr>
          <p:spPr>
            <a:xfrm>
              <a:off x="1461468" y="5210403"/>
              <a:ext cx="558506" cy="443637"/>
            </a:xfrm>
            <a:prstGeom prst="rect">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alibri"/>
                  <a:ea typeface="+mn-ea"/>
                  <a:cs typeface="+mn-cs"/>
                </a:rPr>
                <a:t>?</a:t>
              </a:r>
            </a:p>
          </p:txBody>
        </p:sp>
      </p:grpSp>
      <p:cxnSp>
        <p:nvCxnSpPr>
          <p:cNvPr id="55" name="Straight Connector 54">
            <a:extLst>
              <a:ext uri="{FF2B5EF4-FFF2-40B4-BE49-F238E27FC236}">
                <a16:creationId xmlns:a16="http://schemas.microsoft.com/office/drawing/2014/main" id="{6BB74088-D46F-4468-B190-B314496E20D7}"/>
              </a:ext>
            </a:extLst>
          </p:cNvPr>
          <p:cNvCxnSpPr/>
          <p:nvPr/>
        </p:nvCxnSpPr>
        <p:spPr>
          <a:xfrm>
            <a:off x="1762952" y="5238780"/>
            <a:ext cx="0" cy="316041"/>
          </a:xfrm>
          <a:prstGeom prst="line">
            <a:avLst/>
          </a:prstGeom>
          <a:noFill/>
          <a:ln w="38100" cap="flat" cmpd="sng" algn="ctr">
            <a:solidFill>
              <a:sysClr val="windowText" lastClr="000000"/>
            </a:solidFill>
            <a:prstDash val="solid"/>
            <a:miter lim="800000"/>
          </a:ln>
          <a:effectLst/>
        </p:spPr>
      </p:cxnSp>
      <p:sp>
        <p:nvSpPr>
          <p:cNvPr id="56" name="Rectangle: Rounded Corners 55">
            <a:extLst>
              <a:ext uri="{FF2B5EF4-FFF2-40B4-BE49-F238E27FC236}">
                <a16:creationId xmlns:a16="http://schemas.microsoft.com/office/drawing/2014/main" id="{BAE33215-FD6E-42D7-841B-411A0F4FD393}"/>
              </a:ext>
            </a:extLst>
          </p:cNvPr>
          <p:cNvSpPr/>
          <p:nvPr/>
        </p:nvSpPr>
        <p:spPr>
          <a:xfrm>
            <a:off x="1007251" y="5554821"/>
            <a:ext cx="1353809" cy="566530"/>
          </a:xfrm>
          <a:prstGeom prst="round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Calibri"/>
                <a:ea typeface="+mn-ea"/>
                <a:cs typeface="+mn-cs"/>
              </a:rPr>
              <a:t>Thừa</a:t>
            </a:r>
            <a:r>
              <a:rPr kumimoji="0" lang="en-US" sz="2400" b="1" i="0" u="none" strike="noStrike" kern="0" cap="none" spc="0" normalizeH="0" baseline="0" noProof="0" dirty="0">
                <a:ln>
                  <a:noFill/>
                </a:ln>
                <a:solidFill>
                  <a:prstClr val="black"/>
                </a:solidFill>
                <a:effectLst/>
                <a:uLnTx/>
                <a:uFillTx/>
                <a:latin typeface="Calibri"/>
                <a:ea typeface="+mn-ea"/>
                <a:cs typeface="+mn-cs"/>
              </a:rPr>
              <a:t> </a:t>
            </a:r>
            <a:r>
              <a:rPr kumimoji="0" lang="en-US" sz="2400" b="1" i="0" u="none" strike="noStrike" kern="0" cap="none" spc="0" normalizeH="0" baseline="0" noProof="0" dirty="0" err="1">
                <a:ln>
                  <a:noFill/>
                </a:ln>
                <a:solidFill>
                  <a:prstClr val="black"/>
                </a:solidFill>
                <a:effectLst/>
                <a:uLnTx/>
                <a:uFillTx/>
                <a:latin typeface="Calibri"/>
                <a:ea typeface="+mn-ea"/>
                <a:cs typeface="+mn-cs"/>
              </a:rPr>
              <a:t>số</a:t>
            </a:r>
            <a:endParaRPr kumimoji="0" lang="en-US" sz="2400" b="1" i="0" u="none" strike="noStrike" kern="0" cap="none" spc="0" normalizeH="0" baseline="0" noProof="0" dirty="0">
              <a:ln>
                <a:noFill/>
              </a:ln>
              <a:solidFill>
                <a:prstClr val="black"/>
              </a:solidFill>
              <a:effectLst/>
              <a:uLnTx/>
              <a:uFillTx/>
              <a:latin typeface="Calibri"/>
              <a:ea typeface="+mn-ea"/>
              <a:cs typeface="+mn-cs"/>
            </a:endParaRPr>
          </a:p>
        </p:txBody>
      </p:sp>
      <p:cxnSp>
        <p:nvCxnSpPr>
          <p:cNvPr id="57" name="Straight Connector 56">
            <a:extLst>
              <a:ext uri="{FF2B5EF4-FFF2-40B4-BE49-F238E27FC236}">
                <a16:creationId xmlns:a16="http://schemas.microsoft.com/office/drawing/2014/main" id="{8F03B62D-14BF-4613-AA49-1B3D2998CC45}"/>
              </a:ext>
            </a:extLst>
          </p:cNvPr>
          <p:cNvCxnSpPr/>
          <p:nvPr/>
        </p:nvCxnSpPr>
        <p:spPr>
          <a:xfrm>
            <a:off x="3157054" y="5252056"/>
            <a:ext cx="0" cy="316041"/>
          </a:xfrm>
          <a:prstGeom prst="line">
            <a:avLst/>
          </a:prstGeom>
          <a:noFill/>
          <a:ln w="38100" cap="flat" cmpd="sng" algn="ctr">
            <a:solidFill>
              <a:sysClr val="windowText" lastClr="000000"/>
            </a:solidFill>
            <a:prstDash val="solid"/>
            <a:miter lim="800000"/>
          </a:ln>
          <a:effectLst/>
        </p:spPr>
      </p:cxnSp>
      <p:sp>
        <p:nvSpPr>
          <p:cNvPr id="58" name="Rectangle: Rounded Corners 57">
            <a:extLst>
              <a:ext uri="{FF2B5EF4-FFF2-40B4-BE49-F238E27FC236}">
                <a16:creationId xmlns:a16="http://schemas.microsoft.com/office/drawing/2014/main" id="{747A8C23-D007-4DF3-AD57-15A18CA7DDFC}"/>
              </a:ext>
            </a:extLst>
          </p:cNvPr>
          <p:cNvSpPr/>
          <p:nvPr/>
        </p:nvSpPr>
        <p:spPr>
          <a:xfrm>
            <a:off x="2460687" y="5568097"/>
            <a:ext cx="1371166" cy="566530"/>
          </a:xfrm>
          <a:prstGeom prst="round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Calibri"/>
                <a:ea typeface="+mn-ea"/>
                <a:cs typeface="+mn-cs"/>
              </a:rPr>
              <a:t>Thừa</a:t>
            </a:r>
            <a:r>
              <a:rPr kumimoji="0" lang="en-US" sz="2400" b="1" i="0" u="none" strike="noStrike" kern="0" cap="none" spc="0" normalizeH="0" baseline="0" noProof="0" dirty="0">
                <a:ln>
                  <a:noFill/>
                </a:ln>
                <a:solidFill>
                  <a:prstClr val="black"/>
                </a:solidFill>
                <a:effectLst/>
                <a:uLnTx/>
                <a:uFillTx/>
                <a:latin typeface="Calibri"/>
                <a:ea typeface="+mn-ea"/>
                <a:cs typeface="+mn-cs"/>
              </a:rPr>
              <a:t> </a:t>
            </a:r>
            <a:r>
              <a:rPr kumimoji="0" lang="en-US" sz="2400" b="1" i="0" u="none" strike="noStrike" kern="0" cap="none" spc="0" normalizeH="0" baseline="0" noProof="0" dirty="0" err="1">
                <a:ln>
                  <a:noFill/>
                </a:ln>
                <a:solidFill>
                  <a:prstClr val="black"/>
                </a:solidFill>
                <a:effectLst/>
                <a:uLnTx/>
                <a:uFillTx/>
                <a:latin typeface="Calibri"/>
                <a:ea typeface="+mn-ea"/>
                <a:cs typeface="+mn-cs"/>
              </a:rPr>
              <a:t>số</a:t>
            </a:r>
            <a:endParaRPr kumimoji="0" lang="en-US" sz="2400" b="1" i="0" u="none" strike="noStrike" kern="0" cap="none" spc="0" normalizeH="0" baseline="0" noProof="0" dirty="0">
              <a:ln>
                <a:noFill/>
              </a:ln>
              <a:solidFill>
                <a:prstClr val="black"/>
              </a:solidFill>
              <a:effectLst/>
              <a:uLnTx/>
              <a:uFillTx/>
              <a:latin typeface="Calibri"/>
              <a:ea typeface="+mn-ea"/>
              <a:cs typeface="+mn-cs"/>
            </a:endParaRPr>
          </a:p>
        </p:txBody>
      </p:sp>
      <p:cxnSp>
        <p:nvCxnSpPr>
          <p:cNvPr id="59" name="Straight Connector 58">
            <a:extLst>
              <a:ext uri="{FF2B5EF4-FFF2-40B4-BE49-F238E27FC236}">
                <a16:creationId xmlns:a16="http://schemas.microsoft.com/office/drawing/2014/main" id="{2263ED64-4BB0-4FA6-A3AF-44B74C4B1F53}"/>
              </a:ext>
            </a:extLst>
          </p:cNvPr>
          <p:cNvCxnSpPr/>
          <p:nvPr/>
        </p:nvCxnSpPr>
        <p:spPr>
          <a:xfrm>
            <a:off x="4519373" y="5252056"/>
            <a:ext cx="0" cy="316041"/>
          </a:xfrm>
          <a:prstGeom prst="line">
            <a:avLst/>
          </a:prstGeom>
          <a:noFill/>
          <a:ln w="38100" cap="flat" cmpd="sng" algn="ctr">
            <a:solidFill>
              <a:sysClr val="windowText" lastClr="000000"/>
            </a:solidFill>
            <a:prstDash val="solid"/>
            <a:miter lim="800000"/>
          </a:ln>
          <a:effectLst/>
        </p:spPr>
      </p:cxnSp>
      <p:sp>
        <p:nvSpPr>
          <p:cNvPr id="60" name="Rectangle: Rounded Corners 59">
            <a:extLst>
              <a:ext uri="{FF2B5EF4-FFF2-40B4-BE49-F238E27FC236}">
                <a16:creationId xmlns:a16="http://schemas.microsoft.com/office/drawing/2014/main" id="{9CE862EF-FEE3-49B6-8FB5-19F1FF403089}"/>
              </a:ext>
            </a:extLst>
          </p:cNvPr>
          <p:cNvSpPr/>
          <p:nvPr/>
        </p:nvSpPr>
        <p:spPr>
          <a:xfrm>
            <a:off x="3999875" y="5568097"/>
            <a:ext cx="1117606" cy="566530"/>
          </a:xfrm>
          <a:prstGeom prst="round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Calibri"/>
                <a:ea typeface="+mn-ea"/>
                <a:cs typeface="+mn-cs"/>
              </a:rPr>
              <a:t>Tích</a:t>
            </a:r>
            <a:endParaRPr kumimoji="0" lang="en-US" sz="2400" b="1" i="0" u="none" strike="noStrike" kern="0" cap="none" spc="0" normalizeH="0" baseline="0" noProof="0" dirty="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EC09FA2-ADBC-43A4-A935-1B3595181E1C}"/>
              </a:ext>
            </a:extLst>
          </p:cNvPr>
          <p:cNvSpPr/>
          <p:nvPr/>
        </p:nvSpPr>
        <p:spPr>
          <a:xfrm>
            <a:off x="6052800" y="4772997"/>
            <a:ext cx="5131949" cy="110974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thừa</a:t>
            </a:r>
            <a:r>
              <a:rPr kumimoji="0" lang="en-US" sz="3200" b="0" i="0" u="none" strike="noStrike" kern="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số</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lấy</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tích</a:t>
            </a:r>
            <a:r>
              <a:rPr kumimoji="0" lang="en-US" sz="3200" b="0" i="0" u="none" strike="noStrike" kern="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0" i="0" u="none" strike="noStrike" kern="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0" i="0" u="none" strike="noStrike" kern="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thừa</a:t>
            </a:r>
            <a:r>
              <a:rPr kumimoji="0" lang="en-US" sz="3200" b="0" i="0" u="none" strike="noStrike" kern="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số</a:t>
            </a:r>
            <a:r>
              <a:rPr kumimoji="0" lang="en-US" sz="3200" b="0" i="0" u="none" strike="noStrike" kern="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kia.</a:t>
            </a:r>
            <a:endPar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3721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75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barn(inVertical)">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par>
                                    <p:cTn id="54" presetID="22" presetClass="entr" presetSubtype="4"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par>
                                    <p:cTn id="62" presetID="22" presetClass="entr" presetSubtype="4"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down)">
                                          <p:cBhvr>
                                            <p:cTn id="69" dur="500"/>
                                            <p:tgtEl>
                                              <p:spTgt spid="60"/>
                                            </p:tgtEl>
                                          </p:cBhvr>
                                        </p:animEffect>
                                      </p:childTnLst>
                                    </p:cTn>
                                  </p:par>
                                  <p:par>
                                    <p:cTn id="70" presetID="22" presetClass="entr" presetSubtype="4"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down)">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barn(inVertical)">
                                          <p:cBhvr>
                                            <p:cTn id="77" dur="500"/>
                                            <p:tgtEl>
                                              <p:spTgt spid="3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0">
                                                <p:txEl>
                                                  <p:pRg st="1" end="1"/>
                                                </p:txEl>
                                              </p:spTgt>
                                            </p:tgtEl>
                                            <p:attrNameLst>
                                              <p:attrName>style.visibility</p:attrName>
                                            </p:attrNameLst>
                                          </p:cBhvr>
                                          <p:to>
                                            <p:strVal val="visible"/>
                                          </p:to>
                                        </p:set>
                                        <p:animEffect transition="in" filter="barn(inVertical)">
                                          <p:cBhvr>
                                            <p:cTn id="82" dur="500"/>
                                            <p:tgtEl>
                                              <p:spTgt spid="30">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0">
                                                <p:txEl>
                                                  <p:pRg st="2" end="2"/>
                                                </p:txEl>
                                              </p:spTgt>
                                            </p:tgtEl>
                                            <p:attrNameLst>
                                              <p:attrName>style.visibility</p:attrName>
                                            </p:attrNameLst>
                                          </p:cBhvr>
                                          <p:to>
                                            <p:strVal val="visible"/>
                                          </p:to>
                                        </p:set>
                                        <p:animEffect transition="in" filter="barn(inVertical)">
                                          <p:cBhvr>
                                            <p:cTn id="87" dur="500"/>
                                            <p:tgtEl>
                                              <p:spTgt spid="30">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wipe(down)">
                                          <p:cBhvr>
                                            <p:cTn id="9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P spid="51" grpId="0" animBg="1"/>
          <p:bldP spid="56" grpId="0" animBg="1"/>
          <p:bldP spid="58" grpId="0" animBg="1"/>
          <p:bldP spid="60" grpId="0" animBg="1"/>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barn(inVertical)">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par>
                                    <p:cTn id="54" presetID="22" presetClass="entr" presetSubtype="4"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par>
                                    <p:cTn id="62" presetID="22" presetClass="entr" presetSubtype="4"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down)">
                                          <p:cBhvr>
                                            <p:cTn id="69" dur="500"/>
                                            <p:tgtEl>
                                              <p:spTgt spid="60"/>
                                            </p:tgtEl>
                                          </p:cBhvr>
                                        </p:animEffect>
                                      </p:childTnLst>
                                    </p:cTn>
                                  </p:par>
                                  <p:par>
                                    <p:cTn id="70" presetID="22" presetClass="entr" presetSubtype="4"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down)">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barn(inVertical)">
                                          <p:cBhvr>
                                            <p:cTn id="77" dur="500"/>
                                            <p:tgtEl>
                                              <p:spTgt spid="3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0">
                                                <p:txEl>
                                                  <p:pRg st="1" end="1"/>
                                                </p:txEl>
                                              </p:spTgt>
                                            </p:tgtEl>
                                            <p:attrNameLst>
                                              <p:attrName>style.visibility</p:attrName>
                                            </p:attrNameLst>
                                          </p:cBhvr>
                                          <p:to>
                                            <p:strVal val="visible"/>
                                          </p:to>
                                        </p:set>
                                        <p:animEffect transition="in" filter="barn(inVertical)">
                                          <p:cBhvr>
                                            <p:cTn id="82" dur="500"/>
                                            <p:tgtEl>
                                              <p:spTgt spid="30">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0">
                                                <p:txEl>
                                                  <p:pRg st="2" end="2"/>
                                                </p:txEl>
                                              </p:spTgt>
                                            </p:tgtEl>
                                            <p:attrNameLst>
                                              <p:attrName>style.visibility</p:attrName>
                                            </p:attrNameLst>
                                          </p:cBhvr>
                                          <p:to>
                                            <p:strVal val="visible"/>
                                          </p:to>
                                        </p:set>
                                        <p:animEffect transition="in" filter="barn(inVertical)">
                                          <p:cBhvr>
                                            <p:cTn id="87" dur="500"/>
                                            <p:tgtEl>
                                              <p:spTgt spid="30">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wipe(down)">
                                          <p:cBhvr>
                                            <p:cTn id="9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P spid="51" grpId="0" animBg="1"/>
          <p:bldP spid="56" grpId="0" animBg="1"/>
          <p:bldP spid="58" grpId="0" animBg="1"/>
          <p:bldP spid="60" grpId="0" animBg="1"/>
          <p:bldP spid="6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raphic 42">
            <a:extLst>
              <a:ext uri="{FF2B5EF4-FFF2-40B4-BE49-F238E27FC236}">
                <a16:creationId xmlns:a16="http://schemas.microsoft.com/office/drawing/2014/main" id="{B9D61D6F-A79D-429D-AD71-29DBE9F141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67148" y="5370933"/>
            <a:ext cx="1055816" cy="1487067"/>
          </a:xfrm>
          <a:prstGeom prst="rect">
            <a:avLst/>
          </a:prstGeom>
        </p:spPr>
      </p:pic>
      <p:pic>
        <p:nvPicPr>
          <p:cNvPr id="44" name="Graphic 43">
            <a:extLst>
              <a:ext uri="{FF2B5EF4-FFF2-40B4-BE49-F238E27FC236}">
                <a16:creationId xmlns:a16="http://schemas.microsoft.com/office/drawing/2014/main" id="{CBBAF0A8-42E2-4F51-A5FF-964CF62623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64904" y="6295286"/>
            <a:ext cx="424475" cy="614069"/>
          </a:xfrm>
          <a:prstGeom prst="rect">
            <a:avLst/>
          </a:prstGeom>
        </p:spPr>
      </p:pic>
      <p:pic>
        <p:nvPicPr>
          <p:cNvPr id="45" name="Picture 44">
            <a:extLst>
              <a:ext uri="{FF2B5EF4-FFF2-40B4-BE49-F238E27FC236}">
                <a16:creationId xmlns:a16="http://schemas.microsoft.com/office/drawing/2014/main" id="{6FE25E15-2260-4F0C-B244-CC70E69DB987}"/>
              </a:ext>
            </a:extLst>
          </p:cNvPr>
          <p:cNvPicPr>
            <a:picLocks noChangeAspect="1"/>
          </p:cNvPicPr>
          <p:nvPr/>
        </p:nvPicPr>
        <p:blipFill>
          <a:blip r:embed="rId6"/>
          <a:srcRect/>
          <a:stretch>
            <a:fillRect/>
          </a:stretch>
        </p:blipFill>
        <p:spPr>
          <a:xfrm flipH="1">
            <a:off x="2640883" y="6316960"/>
            <a:ext cx="662423" cy="513101"/>
          </a:xfrm>
          <a:prstGeom prst="rect">
            <a:avLst/>
          </a:prstGeom>
        </p:spPr>
      </p:pic>
      <p:pic>
        <p:nvPicPr>
          <p:cNvPr id="46" name="Graphic 45">
            <a:extLst>
              <a:ext uri="{FF2B5EF4-FFF2-40B4-BE49-F238E27FC236}">
                <a16:creationId xmlns:a16="http://schemas.microsoft.com/office/drawing/2014/main" id="{F0966DED-A558-40E5-BC41-885926EFDC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0337607" y="5915948"/>
            <a:ext cx="1657253" cy="1000379"/>
          </a:xfrm>
          <a:prstGeom prst="rect">
            <a:avLst/>
          </a:prstGeom>
        </p:spPr>
      </p:pic>
      <p:pic>
        <p:nvPicPr>
          <p:cNvPr id="47" name="Graphic 46">
            <a:extLst>
              <a:ext uri="{FF2B5EF4-FFF2-40B4-BE49-F238E27FC236}">
                <a16:creationId xmlns:a16="http://schemas.microsoft.com/office/drawing/2014/main" id="{9BEB4511-7585-452E-B8A4-571C71F12B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644071" y="6107681"/>
            <a:ext cx="501565" cy="606288"/>
          </a:xfrm>
          <a:prstGeom prst="rect">
            <a:avLst/>
          </a:prstGeom>
        </p:spPr>
      </p:pic>
      <p:sp>
        <p:nvSpPr>
          <p:cNvPr id="21" name="Rounded Rectangle 20">
            <a:extLst>
              <a:ext uri="{FF2B5EF4-FFF2-40B4-BE49-F238E27FC236}">
                <a16:creationId xmlns:a16="http://schemas.microsoft.com/office/drawing/2014/main" id="{0A83CDBC-D10B-4864-87FA-C14F2EE8525F}"/>
              </a:ext>
            </a:extLst>
          </p:cNvPr>
          <p:cNvSpPr/>
          <p:nvPr/>
        </p:nvSpPr>
        <p:spPr>
          <a:xfrm>
            <a:off x="2564735" y="136212"/>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algn="ctr">
              <a:defRPr/>
            </a:pPr>
            <a:r>
              <a:rPr lang="en-US" sz="4000" b="1" dirty="0">
                <a:solidFill>
                  <a:srgbClr val="7030A0"/>
                </a:solidFill>
                <a:cs typeface="Arial" panose="020B0604020202020204" pitchFamily="34" charset="0"/>
              </a:rPr>
              <a:t>1. </a:t>
            </a:r>
            <a:r>
              <a:rPr lang="en-US" sz="4000" b="1" dirty="0" err="1">
                <a:solidFill>
                  <a:srgbClr val="7030A0"/>
                </a:solidFill>
                <a:cs typeface="Arial" panose="020B0604020202020204" pitchFamily="34" charset="0"/>
              </a:rPr>
              <a:t>Tìm</a:t>
            </a:r>
            <a:r>
              <a:rPr lang="en-US" sz="4000" b="1" dirty="0">
                <a:solidFill>
                  <a:srgbClr val="7030A0"/>
                </a:solidFill>
                <a:cs typeface="Arial" panose="020B0604020202020204" pitchFamily="34" charset="0"/>
              </a:rPr>
              <a:t> </a:t>
            </a:r>
            <a:r>
              <a:rPr lang="en-US" sz="4000" b="1" dirty="0" err="1">
                <a:solidFill>
                  <a:srgbClr val="7030A0"/>
                </a:solidFill>
                <a:cs typeface="Arial" panose="020B0604020202020204" pitchFamily="34" charset="0"/>
              </a:rPr>
              <a:t>thừa</a:t>
            </a:r>
            <a:r>
              <a:rPr lang="en-US" sz="4000" b="1" dirty="0">
                <a:solidFill>
                  <a:srgbClr val="7030A0"/>
                </a:solidFill>
                <a:cs typeface="Arial" panose="020B0604020202020204" pitchFamily="34" charset="0"/>
              </a:rPr>
              <a:t> </a:t>
            </a:r>
            <a:r>
              <a:rPr lang="en-US" sz="4000" b="1" dirty="0" err="1">
                <a:solidFill>
                  <a:srgbClr val="7030A0"/>
                </a:solidFill>
                <a:cs typeface="Arial" panose="020B0604020202020204" pitchFamily="34" charset="0"/>
              </a:rPr>
              <a:t>số</a:t>
            </a:r>
            <a:r>
              <a:rPr lang="en-US" sz="4000" b="1" dirty="0">
                <a:solidFill>
                  <a:srgbClr val="7030A0"/>
                </a:solidFill>
                <a:cs typeface="Arial" panose="020B0604020202020204" pitchFamily="34" charset="0"/>
              </a:rPr>
              <a:t> (</a:t>
            </a:r>
            <a:r>
              <a:rPr lang="en-US" sz="4000" b="1" dirty="0" err="1">
                <a:solidFill>
                  <a:srgbClr val="7030A0"/>
                </a:solidFill>
                <a:cs typeface="Arial" panose="020B0604020202020204" pitchFamily="34" charset="0"/>
              </a:rPr>
              <a:t>theo</a:t>
            </a:r>
            <a:r>
              <a:rPr lang="en-US" sz="4000" b="1" dirty="0">
                <a:solidFill>
                  <a:srgbClr val="7030A0"/>
                </a:solidFill>
                <a:cs typeface="Arial" panose="020B0604020202020204" pitchFamily="34" charset="0"/>
              </a:rPr>
              <a:t> </a:t>
            </a:r>
            <a:r>
              <a:rPr lang="en-US" sz="4000" b="1" dirty="0" err="1">
                <a:solidFill>
                  <a:srgbClr val="7030A0"/>
                </a:solidFill>
                <a:cs typeface="Arial" panose="020B0604020202020204" pitchFamily="34" charset="0"/>
              </a:rPr>
              <a:t>mẫu</a:t>
            </a:r>
            <a:r>
              <a:rPr lang="en-US" sz="4000" b="1" dirty="0">
                <a:solidFill>
                  <a:srgbClr val="7030A0"/>
                </a:solidFill>
                <a:cs typeface="Arial" panose="020B0604020202020204" pitchFamily="34" charset="0"/>
              </a:rPr>
              <a:t>)</a:t>
            </a:r>
            <a:endParaRPr lang="vi-VN" sz="4000" b="1" dirty="0">
              <a:solidFill>
                <a:srgbClr val="7030A0"/>
              </a:solidFill>
              <a:cs typeface="Arial" panose="020B0604020202020204" pitchFamily="34" charset="0"/>
            </a:endParaRPr>
          </a:p>
        </p:txBody>
      </p:sp>
      <p:grpSp>
        <p:nvGrpSpPr>
          <p:cNvPr id="22" name="Group 21">
            <a:extLst>
              <a:ext uri="{FF2B5EF4-FFF2-40B4-BE49-F238E27FC236}">
                <a16:creationId xmlns:a16="http://schemas.microsoft.com/office/drawing/2014/main" id="{5CB42D39-332E-4B72-93A6-D7AF34A25AD0}"/>
              </a:ext>
            </a:extLst>
          </p:cNvPr>
          <p:cNvGrpSpPr/>
          <p:nvPr/>
        </p:nvGrpSpPr>
        <p:grpSpPr>
          <a:xfrm>
            <a:off x="365485" y="1712837"/>
            <a:ext cx="4999383" cy="1924824"/>
            <a:chOff x="625730" y="2080646"/>
            <a:chExt cx="4999383" cy="1924824"/>
          </a:xfrm>
        </p:grpSpPr>
        <p:sp>
          <p:nvSpPr>
            <p:cNvPr id="23" name="Rectangle 22">
              <a:extLst>
                <a:ext uri="{FF2B5EF4-FFF2-40B4-BE49-F238E27FC236}">
                  <a16:creationId xmlns:a16="http://schemas.microsoft.com/office/drawing/2014/main" id="{43D9C52E-0A89-4505-AB2A-2B1F48D8D49F}"/>
                </a:ext>
              </a:extLst>
            </p:cNvPr>
            <p:cNvSpPr/>
            <p:nvPr/>
          </p:nvSpPr>
          <p:spPr>
            <a:xfrm>
              <a:off x="625730" y="2080646"/>
              <a:ext cx="4999383" cy="19248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Calibri"/>
                  <a:ea typeface="+mn-ea"/>
                  <a:cs typeface="+mn-cs"/>
                </a:rPr>
                <a:t>Mẫu</a:t>
              </a:r>
              <a:r>
                <a:rPr kumimoji="0" lang="en-US" sz="3200" b="0" i="0" u="none" strike="noStrike" kern="0" cap="none" spc="0" normalizeH="0" baseline="0" noProof="0" dirty="0">
                  <a:ln>
                    <a:noFill/>
                  </a:ln>
                  <a:solidFill>
                    <a:prstClr val="black"/>
                  </a:solidFill>
                  <a:effectLst/>
                  <a:uLnTx/>
                  <a:uFillTx/>
                  <a:latin typeface="Calibri"/>
                  <a:ea typeface="+mn-ea"/>
                  <a:cs typeface="+mn-cs"/>
                </a:rPr>
                <a:t>:          x  5  = 35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alibri"/>
                  <a:ea typeface="+mn-ea"/>
                  <a:cs typeface="+mn-cs"/>
                </a:rPr>
                <a:t>              35  :   5 = 7</a:t>
              </a:r>
            </a:p>
          </p:txBody>
        </p:sp>
        <p:sp>
          <p:nvSpPr>
            <p:cNvPr id="24" name="Rectangle 23">
              <a:extLst>
                <a:ext uri="{FF2B5EF4-FFF2-40B4-BE49-F238E27FC236}">
                  <a16:creationId xmlns:a16="http://schemas.microsoft.com/office/drawing/2014/main" id="{DFB5810D-E066-4572-9CFB-B8702EC15F8E}"/>
                </a:ext>
              </a:extLst>
            </p:cNvPr>
            <p:cNvSpPr/>
            <p:nvPr/>
          </p:nvSpPr>
          <p:spPr>
            <a:xfrm>
              <a:off x="2445026" y="2452254"/>
              <a:ext cx="759909" cy="57647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a:ea typeface="+mn-ea"/>
                  <a:cs typeface="+mn-cs"/>
                </a:rPr>
                <a:t>?</a:t>
              </a:r>
            </a:p>
          </p:txBody>
        </p:sp>
      </p:grpSp>
      <p:grpSp>
        <p:nvGrpSpPr>
          <p:cNvPr id="25" name="Group 24">
            <a:extLst>
              <a:ext uri="{FF2B5EF4-FFF2-40B4-BE49-F238E27FC236}">
                <a16:creationId xmlns:a16="http://schemas.microsoft.com/office/drawing/2014/main" id="{F51EDD96-5342-469A-9706-7CAFE51A6275}"/>
              </a:ext>
            </a:extLst>
          </p:cNvPr>
          <p:cNvGrpSpPr/>
          <p:nvPr/>
        </p:nvGrpSpPr>
        <p:grpSpPr>
          <a:xfrm>
            <a:off x="6471024" y="2165945"/>
            <a:ext cx="5572539" cy="1569660"/>
            <a:chOff x="5914433" y="1788258"/>
            <a:chExt cx="5572539" cy="1569660"/>
          </a:xfrm>
        </p:grpSpPr>
        <p:sp>
          <p:nvSpPr>
            <p:cNvPr id="26" name="TextBox 25">
              <a:extLst>
                <a:ext uri="{FF2B5EF4-FFF2-40B4-BE49-F238E27FC236}">
                  <a16:creationId xmlns:a16="http://schemas.microsoft.com/office/drawing/2014/main" id="{1EBF88B3-43DD-4ACE-ABC4-CB351D18C6E0}"/>
                </a:ext>
              </a:extLst>
            </p:cNvPr>
            <p:cNvSpPr txBox="1"/>
            <p:nvPr/>
          </p:nvSpPr>
          <p:spPr>
            <a:xfrm>
              <a:off x="5914433" y="1788258"/>
              <a:ext cx="5572539" cy="1569660"/>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0" cap="none" spc="0" normalizeH="0" baseline="0" noProof="0" dirty="0">
                  <a:ln>
                    <a:noFill/>
                  </a:ln>
                  <a:solidFill>
                    <a:prstClr val="black"/>
                  </a:solidFill>
                  <a:effectLst/>
                  <a:uLnTx/>
                  <a:uFillTx/>
                  <a:latin typeface="Calibri"/>
                </a:rPr>
                <a:t>      x 4 = 28</a:t>
              </a:r>
            </a:p>
            <a:p>
              <a:pPr marL="514350" marR="0" lvl="0" indent="-514350" defTabSz="91440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0" cap="none" spc="0" normalizeH="0" baseline="0" noProof="0" dirty="0">
                  <a:ln>
                    <a:noFill/>
                  </a:ln>
                  <a:solidFill>
                    <a:prstClr val="black"/>
                  </a:solidFill>
                  <a:effectLst/>
                  <a:uLnTx/>
                  <a:uFillTx/>
                  <a:latin typeface="Calibri"/>
                </a:rPr>
                <a:t>      x 3 = 12</a:t>
              </a:r>
            </a:p>
            <a:p>
              <a:pPr marL="514350" marR="0" lvl="0" indent="-514350" defTabSz="91440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0" cap="none" spc="0" normalizeH="0" baseline="0" noProof="0" dirty="0">
                  <a:ln>
                    <a:noFill/>
                  </a:ln>
                  <a:solidFill>
                    <a:prstClr val="black"/>
                  </a:solidFill>
                  <a:effectLst/>
                  <a:uLnTx/>
                  <a:uFillTx/>
                  <a:latin typeface="Calibri"/>
                </a:rPr>
                <a:t>6  x        = 24 </a:t>
              </a:r>
            </a:p>
          </p:txBody>
        </p:sp>
        <p:sp>
          <p:nvSpPr>
            <p:cNvPr id="27" name="Rectangle: Rounded Corners 26">
              <a:extLst>
                <a:ext uri="{FF2B5EF4-FFF2-40B4-BE49-F238E27FC236}">
                  <a16:creationId xmlns:a16="http://schemas.microsoft.com/office/drawing/2014/main" id="{76F2C2E2-A5BF-423B-A5B1-F2AAEC5566DD}"/>
                </a:ext>
              </a:extLst>
            </p:cNvPr>
            <p:cNvSpPr/>
            <p:nvPr/>
          </p:nvSpPr>
          <p:spPr>
            <a:xfrm>
              <a:off x="6347248" y="1825020"/>
              <a:ext cx="571343" cy="501847"/>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a:t>
              </a:r>
            </a:p>
          </p:txBody>
        </p:sp>
        <p:sp>
          <p:nvSpPr>
            <p:cNvPr id="28" name="Rectangle: Rounded Corners 27">
              <a:extLst>
                <a:ext uri="{FF2B5EF4-FFF2-40B4-BE49-F238E27FC236}">
                  <a16:creationId xmlns:a16="http://schemas.microsoft.com/office/drawing/2014/main" id="{8DBDC41C-753A-4C0C-A46E-36D44D435FC2}"/>
                </a:ext>
              </a:extLst>
            </p:cNvPr>
            <p:cNvSpPr/>
            <p:nvPr/>
          </p:nvSpPr>
          <p:spPr>
            <a:xfrm>
              <a:off x="6349343" y="2388372"/>
              <a:ext cx="571343" cy="501847"/>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id="{9AF928B6-3744-4955-B474-70A936F49A81}"/>
                </a:ext>
              </a:extLst>
            </p:cNvPr>
            <p:cNvSpPr/>
            <p:nvPr/>
          </p:nvSpPr>
          <p:spPr>
            <a:xfrm>
              <a:off x="7166481" y="2800389"/>
              <a:ext cx="571343" cy="501847"/>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a:t>
              </a:r>
            </a:p>
          </p:txBody>
        </p:sp>
      </p:grpSp>
      <p:pic>
        <p:nvPicPr>
          <p:cNvPr id="31" name="Picture 30">
            <a:extLst>
              <a:ext uri="{FF2B5EF4-FFF2-40B4-BE49-F238E27FC236}">
                <a16:creationId xmlns:a16="http://schemas.microsoft.com/office/drawing/2014/main" id="{0FF44A81-2575-475A-8E1D-9997FFC133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06188" y="3068435"/>
            <a:ext cx="5382794" cy="3514337"/>
          </a:xfrm>
          <a:prstGeom prst="rect">
            <a:avLst/>
          </a:prstGeom>
        </p:spPr>
      </p:pic>
      <p:grpSp>
        <p:nvGrpSpPr>
          <p:cNvPr id="32" name="Group 31">
            <a:extLst>
              <a:ext uri="{FF2B5EF4-FFF2-40B4-BE49-F238E27FC236}">
                <a16:creationId xmlns:a16="http://schemas.microsoft.com/office/drawing/2014/main" id="{AE068B10-6192-41B2-A564-1C53A895341D}"/>
              </a:ext>
            </a:extLst>
          </p:cNvPr>
          <p:cNvGrpSpPr/>
          <p:nvPr/>
        </p:nvGrpSpPr>
        <p:grpSpPr>
          <a:xfrm>
            <a:off x="7551217" y="4179147"/>
            <a:ext cx="2618643" cy="1442375"/>
            <a:chOff x="7551217" y="4179147"/>
            <a:chExt cx="2618643" cy="1442375"/>
          </a:xfrm>
        </p:grpSpPr>
        <p:pic>
          <p:nvPicPr>
            <p:cNvPr id="33" name="Picture 32">
              <a:extLst>
                <a:ext uri="{FF2B5EF4-FFF2-40B4-BE49-F238E27FC236}">
                  <a16:creationId xmlns:a16="http://schemas.microsoft.com/office/drawing/2014/main" id="{6275D500-9589-4B77-A2C8-253BBB55D1E5}"/>
                </a:ext>
              </a:extLst>
            </p:cNvPr>
            <p:cNvPicPr>
              <a:picLocks noChangeAspect="1"/>
            </p:cNvPicPr>
            <p:nvPr/>
          </p:nvPicPr>
          <p:blipFill>
            <a:blip r:embed="rId1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35" name="TextBox 34">
              <a:extLst>
                <a:ext uri="{FF2B5EF4-FFF2-40B4-BE49-F238E27FC236}">
                  <a16:creationId xmlns:a16="http://schemas.microsoft.com/office/drawing/2014/main" id="{BA2E26D2-E864-4F86-A481-ACDEEE9376EB}"/>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solidFill>
                    <a:prstClr val="black"/>
                  </a:solidFill>
                  <a:latin typeface="Calibri"/>
                </a:rPr>
                <a:t>Thảo</a:t>
              </a:r>
              <a:r>
                <a:rPr lang="en-US" sz="3200" b="1" dirty="0">
                  <a:solidFill>
                    <a:prstClr val="black"/>
                  </a:solidFill>
                  <a:latin typeface="Calibri"/>
                </a:rPr>
                <a:t> </a:t>
              </a:r>
              <a:r>
                <a:rPr lang="en-US" sz="3200" b="1" dirty="0" err="1">
                  <a:solidFill>
                    <a:prstClr val="black"/>
                  </a:solidFill>
                  <a:latin typeface="Calibri"/>
                </a:rPr>
                <a:t>luận</a:t>
              </a:r>
              <a:r>
                <a:rPr lang="en-US" sz="3200" b="1" dirty="0">
                  <a:solidFill>
                    <a:prstClr val="black"/>
                  </a:solidFill>
                  <a:latin typeface="Calibri"/>
                </a:rPr>
                <a:t> </a:t>
              </a:r>
              <a:r>
                <a:rPr lang="en-US" sz="3200" b="1" dirty="0" err="1">
                  <a:solidFill>
                    <a:prstClr val="black"/>
                  </a:solidFill>
                  <a:latin typeface="Calibri"/>
                </a:rPr>
                <a:t>nhóm</a:t>
              </a:r>
              <a:endParaRPr lang="en-US" sz="3200" b="1" dirty="0">
                <a:solidFill>
                  <a:prstClr val="black"/>
                </a:solidFill>
                <a:latin typeface="Calibri"/>
              </a:endParaRPr>
            </a:p>
          </p:txBody>
        </p:sp>
      </p:grpSp>
    </p:spTree>
    <p:extLst>
      <p:ext uri="{BB962C8B-B14F-4D97-AF65-F5344CB8AC3E}">
        <p14:creationId xmlns:p14="http://schemas.microsoft.com/office/powerpoint/2010/main" val="30006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16B9A9-0733-43F5-8152-1B8ABC3489FE}"/>
              </a:ext>
            </a:extLst>
          </p:cNvPr>
          <p:cNvPicPr>
            <a:picLocks noChangeAspect="1"/>
          </p:cNvPicPr>
          <p:nvPr/>
        </p:nvPicPr>
        <p:blipFill>
          <a:blip r:embed="rId2"/>
          <a:stretch>
            <a:fillRect/>
          </a:stretch>
        </p:blipFill>
        <p:spPr>
          <a:xfrm>
            <a:off x="2727993" y="171451"/>
            <a:ext cx="7120687" cy="5936232"/>
          </a:xfrm>
          <a:prstGeom prst="rect">
            <a:avLst/>
          </a:prstGeom>
        </p:spPr>
      </p:pic>
      <p:pic>
        <p:nvPicPr>
          <p:cNvPr id="10" name="Graphic 9">
            <a:extLst>
              <a:ext uri="{FF2B5EF4-FFF2-40B4-BE49-F238E27FC236}">
                <a16:creationId xmlns:a16="http://schemas.microsoft.com/office/drawing/2014/main" id="{33B2CE2D-0665-4AAA-A3D7-C46C7AFCB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67148" y="5370933"/>
            <a:ext cx="1055816" cy="1487067"/>
          </a:xfrm>
          <a:prstGeom prst="rect">
            <a:avLst/>
          </a:prstGeom>
        </p:spPr>
      </p:pic>
      <p:pic>
        <p:nvPicPr>
          <p:cNvPr id="11" name="Graphic 10">
            <a:extLst>
              <a:ext uri="{FF2B5EF4-FFF2-40B4-BE49-F238E27FC236}">
                <a16:creationId xmlns:a16="http://schemas.microsoft.com/office/drawing/2014/main" id="{20D5D6D3-DDE2-44C5-B5F4-221BE77BB3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264904" y="6295286"/>
            <a:ext cx="424475" cy="614069"/>
          </a:xfrm>
          <a:prstGeom prst="rect">
            <a:avLst/>
          </a:prstGeom>
        </p:spPr>
      </p:pic>
      <p:pic>
        <p:nvPicPr>
          <p:cNvPr id="12" name="Picture 11">
            <a:extLst>
              <a:ext uri="{FF2B5EF4-FFF2-40B4-BE49-F238E27FC236}">
                <a16:creationId xmlns:a16="http://schemas.microsoft.com/office/drawing/2014/main" id="{984411AA-4360-4092-91C2-111CE7F423B3}"/>
              </a:ext>
            </a:extLst>
          </p:cNvPr>
          <p:cNvPicPr>
            <a:picLocks noChangeAspect="1"/>
          </p:cNvPicPr>
          <p:nvPr/>
        </p:nvPicPr>
        <p:blipFill>
          <a:blip r:embed="rId7"/>
          <a:srcRect/>
          <a:stretch>
            <a:fillRect/>
          </a:stretch>
        </p:blipFill>
        <p:spPr>
          <a:xfrm flipH="1">
            <a:off x="2640883" y="6316960"/>
            <a:ext cx="662423" cy="513101"/>
          </a:xfrm>
          <a:prstGeom prst="rect">
            <a:avLst/>
          </a:prstGeom>
        </p:spPr>
      </p:pic>
      <p:pic>
        <p:nvPicPr>
          <p:cNvPr id="13" name="Graphic 12">
            <a:extLst>
              <a:ext uri="{FF2B5EF4-FFF2-40B4-BE49-F238E27FC236}">
                <a16:creationId xmlns:a16="http://schemas.microsoft.com/office/drawing/2014/main" id="{715215A0-2D2F-4F04-8469-72F337C9CD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337607" y="5915948"/>
            <a:ext cx="1657253" cy="1000379"/>
          </a:xfrm>
          <a:prstGeom prst="rect">
            <a:avLst/>
          </a:prstGeom>
        </p:spPr>
      </p:pic>
      <p:pic>
        <p:nvPicPr>
          <p:cNvPr id="14" name="Graphic 13">
            <a:extLst>
              <a:ext uri="{FF2B5EF4-FFF2-40B4-BE49-F238E27FC236}">
                <a16:creationId xmlns:a16="http://schemas.microsoft.com/office/drawing/2014/main" id="{F491479D-654E-497B-9A14-A12192D7B7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44071" y="6107681"/>
            <a:ext cx="501565" cy="606288"/>
          </a:xfrm>
          <a:prstGeom prst="rect">
            <a:avLst/>
          </a:prstGeom>
        </p:spPr>
      </p:pic>
      <p:grpSp>
        <p:nvGrpSpPr>
          <p:cNvPr id="29" name="Group 28">
            <a:extLst>
              <a:ext uri="{FF2B5EF4-FFF2-40B4-BE49-F238E27FC236}">
                <a16:creationId xmlns:a16="http://schemas.microsoft.com/office/drawing/2014/main" id="{F6C297DA-A4E9-4641-BB4C-EADECFFEEE07}"/>
              </a:ext>
            </a:extLst>
          </p:cNvPr>
          <p:cNvGrpSpPr/>
          <p:nvPr/>
        </p:nvGrpSpPr>
        <p:grpSpPr>
          <a:xfrm>
            <a:off x="3353804" y="1181642"/>
            <a:ext cx="5237749" cy="958125"/>
            <a:chOff x="2721187" y="3692047"/>
            <a:chExt cx="3928312" cy="718594"/>
          </a:xfrm>
        </p:grpSpPr>
        <p:pic>
          <p:nvPicPr>
            <p:cNvPr id="18" name="Picture 17">
              <a:extLst>
                <a:ext uri="{FF2B5EF4-FFF2-40B4-BE49-F238E27FC236}">
                  <a16:creationId xmlns:a16="http://schemas.microsoft.com/office/drawing/2014/main" id="{B3D03992-7219-4FE9-8A6D-3A7A35294E12}"/>
                </a:ext>
              </a:extLst>
            </p:cNvPr>
            <p:cNvPicPr>
              <a:picLocks noChangeAspect="1"/>
            </p:cNvPicPr>
            <p:nvPr/>
          </p:nvPicPr>
          <p:blipFill>
            <a:blip r:embed="rId12"/>
            <a:stretch>
              <a:fillRect/>
            </a:stretch>
          </p:blipFill>
          <p:spPr>
            <a:xfrm>
              <a:off x="2721187" y="3692047"/>
              <a:ext cx="3928312" cy="718594"/>
            </a:xfrm>
            <a:prstGeom prst="rect">
              <a:avLst/>
            </a:prstGeom>
          </p:spPr>
        </p:pic>
        <p:sp>
          <p:nvSpPr>
            <p:cNvPr id="28" name="TextBox 27">
              <a:extLst>
                <a:ext uri="{FF2B5EF4-FFF2-40B4-BE49-F238E27FC236}">
                  <a16:creationId xmlns:a16="http://schemas.microsoft.com/office/drawing/2014/main" id="{AEFDBEA3-6637-431D-85C6-F0D6DD03F216}"/>
                </a:ext>
              </a:extLst>
            </p:cNvPr>
            <p:cNvSpPr txBox="1"/>
            <p:nvPr/>
          </p:nvSpPr>
          <p:spPr>
            <a:xfrm>
              <a:off x="3202227" y="3821690"/>
              <a:ext cx="3278764" cy="530915"/>
            </a:xfrm>
            <a:prstGeom prst="rect">
              <a:avLst/>
            </a:prstGeom>
            <a:noFill/>
          </p:spPr>
          <p:txBody>
            <a:bodyPr wrap="square" rtlCol="0">
              <a:spAutoFit/>
            </a:bodyPr>
            <a:lstStyle/>
            <a:p>
              <a:pPr algn="ctr" defTabSz="1219170">
                <a:buClr>
                  <a:srgbClr val="000000"/>
                </a:buClr>
              </a:pPr>
              <a:r>
                <a:rPr lang="en-US" sz="4000" kern="0" dirty="0">
                  <a:solidFill>
                    <a:srgbClr val="000000"/>
                  </a:solidFill>
                  <a:latin typeface="Arial"/>
                  <a:cs typeface="Arial"/>
                  <a:sym typeface="Arial"/>
                </a:rPr>
                <a:t>28 : 4 = 7</a:t>
              </a:r>
            </a:p>
          </p:txBody>
        </p:sp>
      </p:grpSp>
      <p:grpSp>
        <p:nvGrpSpPr>
          <p:cNvPr id="2" name="Group 1">
            <a:extLst>
              <a:ext uri="{FF2B5EF4-FFF2-40B4-BE49-F238E27FC236}">
                <a16:creationId xmlns:a16="http://schemas.microsoft.com/office/drawing/2014/main" id="{9D24B7C2-F972-4F5F-8593-6F1C63DF1D83}"/>
              </a:ext>
            </a:extLst>
          </p:cNvPr>
          <p:cNvGrpSpPr/>
          <p:nvPr/>
        </p:nvGrpSpPr>
        <p:grpSpPr>
          <a:xfrm>
            <a:off x="4276141" y="396374"/>
            <a:ext cx="5572539" cy="707886"/>
            <a:chOff x="4591798" y="1756179"/>
            <a:chExt cx="5572539" cy="707886"/>
          </a:xfrm>
        </p:grpSpPr>
        <p:sp>
          <p:nvSpPr>
            <p:cNvPr id="31" name="TextBox 30">
              <a:extLst>
                <a:ext uri="{FF2B5EF4-FFF2-40B4-BE49-F238E27FC236}">
                  <a16:creationId xmlns:a16="http://schemas.microsoft.com/office/drawing/2014/main" id="{11B42CA8-A00B-4063-8C3B-91B4B353741D}"/>
                </a:ext>
              </a:extLst>
            </p:cNvPr>
            <p:cNvSpPr txBox="1"/>
            <p:nvPr/>
          </p:nvSpPr>
          <p:spPr>
            <a:xfrm>
              <a:off x="4591798" y="1756179"/>
              <a:ext cx="5572539" cy="707886"/>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Tx/>
                <a:buAutoNum type="alphaLcParenR"/>
                <a:tabLst/>
                <a:defRPr/>
              </a:pPr>
              <a:r>
                <a:rPr kumimoji="0" lang="en-US" sz="4000" b="0" i="0" u="none" strike="noStrike" kern="0" cap="none" spc="0" normalizeH="0" baseline="0" noProof="0" dirty="0">
                  <a:ln>
                    <a:noFill/>
                  </a:ln>
                  <a:solidFill>
                    <a:prstClr val="black"/>
                  </a:solidFill>
                  <a:effectLst/>
                  <a:uLnTx/>
                  <a:uFillTx/>
                  <a:latin typeface="+mj-lt"/>
                </a:rPr>
                <a:t>     x 4 = 28</a:t>
              </a:r>
            </a:p>
          </p:txBody>
        </p:sp>
        <p:sp>
          <p:nvSpPr>
            <p:cNvPr id="32" name="Rectangle: Rounded Corners 31">
              <a:extLst>
                <a:ext uri="{FF2B5EF4-FFF2-40B4-BE49-F238E27FC236}">
                  <a16:creationId xmlns:a16="http://schemas.microsoft.com/office/drawing/2014/main" id="{53E3B227-6728-4573-8C2C-D27B9ACE15C7}"/>
                </a:ext>
              </a:extLst>
            </p:cNvPr>
            <p:cNvSpPr/>
            <p:nvPr/>
          </p:nvSpPr>
          <p:spPr>
            <a:xfrm>
              <a:off x="5191126" y="1814693"/>
              <a:ext cx="585806" cy="517476"/>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a:t>
              </a:r>
            </a:p>
          </p:txBody>
        </p:sp>
      </p:grpSp>
      <p:sp>
        <p:nvSpPr>
          <p:cNvPr id="3" name="Rectangle: Rounded Corners 2">
            <a:extLst>
              <a:ext uri="{FF2B5EF4-FFF2-40B4-BE49-F238E27FC236}">
                <a16:creationId xmlns:a16="http://schemas.microsoft.com/office/drawing/2014/main" id="{90EC30C0-00C9-4F3E-9515-8726CD3085B7}"/>
              </a:ext>
            </a:extLst>
          </p:cNvPr>
          <p:cNvSpPr/>
          <p:nvPr/>
        </p:nvSpPr>
        <p:spPr>
          <a:xfrm>
            <a:off x="4864613" y="403206"/>
            <a:ext cx="600074" cy="57599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solidFill>
                  <a:srgbClr val="FF0000"/>
                </a:solidFill>
              </a:rPr>
              <a:t>7</a:t>
            </a:r>
          </a:p>
        </p:txBody>
      </p:sp>
      <p:grpSp>
        <p:nvGrpSpPr>
          <p:cNvPr id="33" name="Group 32">
            <a:extLst>
              <a:ext uri="{FF2B5EF4-FFF2-40B4-BE49-F238E27FC236}">
                <a16:creationId xmlns:a16="http://schemas.microsoft.com/office/drawing/2014/main" id="{C37A49ED-7EB9-49B5-9E72-02111D76A09E}"/>
              </a:ext>
            </a:extLst>
          </p:cNvPr>
          <p:cNvGrpSpPr/>
          <p:nvPr/>
        </p:nvGrpSpPr>
        <p:grpSpPr>
          <a:xfrm>
            <a:off x="3220454" y="3099652"/>
            <a:ext cx="5237749" cy="958125"/>
            <a:chOff x="2721187" y="3692047"/>
            <a:chExt cx="3928312" cy="718594"/>
          </a:xfrm>
        </p:grpSpPr>
        <p:pic>
          <p:nvPicPr>
            <p:cNvPr id="34" name="Picture 33">
              <a:extLst>
                <a:ext uri="{FF2B5EF4-FFF2-40B4-BE49-F238E27FC236}">
                  <a16:creationId xmlns:a16="http://schemas.microsoft.com/office/drawing/2014/main" id="{6AA7C653-E8AB-4615-B05B-16912379452B}"/>
                </a:ext>
              </a:extLst>
            </p:cNvPr>
            <p:cNvPicPr>
              <a:picLocks noChangeAspect="1"/>
            </p:cNvPicPr>
            <p:nvPr/>
          </p:nvPicPr>
          <p:blipFill>
            <a:blip r:embed="rId12"/>
            <a:stretch>
              <a:fillRect/>
            </a:stretch>
          </p:blipFill>
          <p:spPr>
            <a:xfrm>
              <a:off x="2721187" y="3692047"/>
              <a:ext cx="3928312" cy="718594"/>
            </a:xfrm>
            <a:prstGeom prst="rect">
              <a:avLst/>
            </a:prstGeom>
          </p:spPr>
        </p:pic>
        <p:sp>
          <p:nvSpPr>
            <p:cNvPr id="35" name="TextBox 34">
              <a:extLst>
                <a:ext uri="{FF2B5EF4-FFF2-40B4-BE49-F238E27FC236}">
                  <a16:creationId xmlns:a16="http://schemas.microsoft.com/office/drawing/2014/main" id="{4650D7C1-B4BF-43D0-9B3E-8E9D17358A38}"/>
                </a:ext>
              </a:extLst>
            </p:cNvPr>
            <p:cNvSpPr txBox="1"/>
            <p:nvPr/>
          </p:nvSpPr>
          <p:spPr>
            <a:xfrm>
              <a:off x="3202227" y="3821690"/>
              <a:ext cx="3278764" cy="530915"/>
            </a:xfrm>
            <a:prstGeom prst="rect">
              <a:avLst/>
            </a:prstGeom>
            <a:noFill/>
          </p:spPr>
          <p:txBody>
            <a:bodyPr wrap="square" rtlCol="0">
              <a:spAutoFit/>
            </a:bodyPr>
            <a:lstStyle/>
            <a:p>
              <a:pPr algn="ctr" defTabSz="1219170">
                <a:buClr>
                  <a:srgbClr val="000000"/>
                </a:buClr>
              </a:pPr>
              <a:r>
                <a:rPr lang="en-US" sz="4000" kern="0" dirty="0">
                  <a:solidFill>
                    <a:srgbClr val="000000"/>
                  </a:solidFill>
                  <a:latin typeface="Arial"/>
                  <a:cs typeface="Arial"/>
                  <a:sym typeface="Arial"/>
                </a:rPr>
                <a:t>12 : 3 = 4</a:t>
              </a:r>
            </a:p>
          </p:txBody>
        </p:sp>
      </p:grpSp>
      <p:grpSp>
        <p:nvGrpSpPr>
          <p:cNvPr id="36" name="Group 35">
            <a:extLst>
              <a:ext uri="{FF2B5EF4-FFF2-40B4-BE49-F238E27FC236}">
                <a16:creationId xmlns:a16="http://schemas.microsoft.com/office/drawing/2014/main" id="{4FB03030-0A01-4ACA-AE28-C5BF598926FA}"/>
              </a:ext>
            </a:extLst>
          </p:cNvPr>
          <p:cNvGrpSpPr/>
          <p:nvPr/>
        </p:nvGrpSpPr>
        <p:grpSpPr>
          <a:xfrm>
            <a:off x="4142791" y="2314384"/>
            <a:ext cx="5572539" cy="707886"/>
            <a:chOff x="4591798" y="1756179"/>
            <a:chExt cx="5572539" cy="707886"/>
          </a:xfrm>
        </p:grpSpPr>
        <p:sp>
          <p:nvSpPr>
            <p:cNvPr id="37" name="TextBox 36">
              <a:extLst>
                <a:ext uri="{FF2B5EF4-FFF2-40B4-BE49-F238E27FC236}">
                  <a16:creationId xmlns:a16="http://schemas.microsoft.com/office/drawing/2014/main" id="{F97FC049-9968-476A-B71A-A72277B0152A}"/>
                </a:ext>
              </a:extLst>
            </p:cNvPr>
            <p:cNvSpPr txBox="1"/>
            <p:nvPr/>
          </p:nvSpPr>
          <p:spPr>
            <a:xfrm>
              <a:off x="4591798" y="1756179"/>
              <a:ext cx="5572539" cy="707886"/>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en-US" sz="4000" b="0" i="0" u="none" strike="noStrike" kern="0" cap="none" spc="0" normalizeH="0" baseline="0" noProof="0" dirty="0">
                  <a:ln>
                    <a:noFill/>
                  </a:ln>
                  <a:solidFill>
                    <a:prstClr val="black"/>
                  </a:solidFill>
                  <a:effectLst/>
                  <a:uLnTx/>
                  <a:uFillTx/>
                  <a:latin typeface="+mj-lt"/>
                </a:rPr>
                <a:t>b)     x 3 = 12</a:t>
              </a:r>
            </a:p>
          </p:txBody>
        </p:sp>
        <p:sp>
          <p:nvSpPr>
            <p:cNvPr id="38" name="Rectangle: Rounded Corners 37">
              <a:extLst>
                <a:ext uri="{FF2B5EF4-FFF2-40B4-BE49-F238E27FC236}">
                  <a16:creationId xmlns:a16="http://schemas.microsoft.com/office/drawing/2014/main" id="{F0072667-4089-408B-A783-936280CB5BCE}"/>
                </a:ext>
              </a:extLst>
            </p:cNvPr>
            <p:cNvSpPr/>
            <p:nvPr/>
          </p:nvSpPr>
          <p:spPr>
            <a:xfrm>
              <a:off x="5151055" y="1851662"/>
              <a:ext cx="585806" cy="517476"/>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a:t>
              </a:r>
            </a:p>
          </p:txBody>
        </p:sp>
      </p:grpSp>
      <p:sp>
        <p:nvSpPr>
          <p:cNvPr id="39" name="Rectangle: Rounded Corners 38">
            <a:extLst>
              <a:ext uri="{FF2B5EF4-FFF2-40B4-BE49-F238E27FC236}">
                <a16:creationId xmlns:a16="http://schemas.microsoft.com/office/drawing/2014/main" id="{166D2FE3-1E2D-46AE-9880-B51B932B9306}"/>
              </a:ext>
            </a:extLst>
          </p:cNvPr>
          <p:cNvSpPr/>
          <p:nvPr/>
        </p:nvSpPr>
        <p:spPr>
          <a:xfrm>
            <a:off x="4702048" y="2351353"/>
            <a:ext cx="600074" cy="57599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solidFill>
                  <a:srgbClr val="FF0000"/>
                </a:solidFill>
              </a:rPr>
              <a:t>4</a:t>
            </a:r>
          </a:p>
        </p:txBody>
      </p:sp>
      <p:grpSp>
        <p:nvGrpSpPr>
          <p:cNvPr id="40" name="Group 39">
            <a:extLst>
              <a:ext uri="{FF2B5EF4-FFF2-40B4-BE49-F238E27FC236}">
                <a16:creationId xmlns:a16="http://schemas.microsoft.com/office/drawing/2014/main" id="{E6C2AF15-265B-41B8-B018-560D040B7E94}"/>
              </a:ext>
            </a:extLst>
          </p:cNvPr>
          <p:cNvGrpSpPr/>
          <p:nvPr/>
        </p:nvGrpSpPr>
        <p:grpSpPr>
          <a:xfrm>
            <a:off x="3266055" y="5136898"/>
            <a:ext cx="5237749" cy="958125"/>
            <a:chOff x="2721187" y="3692047"/>
            <a:chExt cx="3928312" cy="718594"/>
          </a:xfrm>
        </p:grpSpPr>
        <p:pic>
          <p:nvPicPr>
            <p:cNvPr id="41" name="Picture 40">
              <a:extLst>
                <a:ext uri="{FF2B5EF4-FFF2-40B4-BE49-F238E27FC236}">
                  <a16:creationId xmlns:a16="http://schemas.microsoft.com/office/drawing/2014/main" id="{7D4A264D-2F98-4E8F-B6E7-384E7507AFE6}"/>
                </a:ext>
              </a:extLst>
            </p:cNvPr>
            <p:cNvPicPr>
              <a:picLocks noChangeAspect="1"/>
            </p:cNvPicPr>
            <p:nvPr/>
          </p:nvPicPr>
          <p:blipFill>
            <a:blip r:embed="rId12"/>
            <a:stretch>
              <a:fillRect/>
            </a:stretch>
          </p:blipFill>
          <p:spPr>
            <a:xfrm>
              <a:off x="2721187" y="3692047"/>
              <a:ext cx="3928312" cy="718594"/>
            </a:xfrm>
            <a:prstGeom prst="rect">
              <a:avLst/>
            </a:prstGeom>
          </p:spPr>
        </p:pic>
        <p:sp>
          <p:nvSpPr>
            <p:cNvPr id="42" name="TextBox 41">
              <a:extLst>
                <a:ext uri="{FF2B5EF4-FFF2-40B4-BE49-F238E27FC236}">
                  <a16:creationId xmlns:a16="http://schemas.microsoft.com/office/drawing/2014/main" id="{9785CFF1-DF6F-45EF-B194-77E68CBFD4CA}"/>
                </a:ext>
              </a:extLst>
            </p:cNvPr>
            <p:cNvSpPr txBox="1"/>
            <p:nvPr/>
          </p:nvSpPr>
          <p:spPr>
            <a:xfrm>
              <a:off x="3202227" y="3821690"/>
              <a:ext cx="3278764" cy="530915"/>
            </a:xfrm>
            <a:prstGeom prst="rect">
              <a:avLst/>
            </a:prstGeom>
            <a:noFill/>
          </p:spPr>
          <p:txBody>
            <a:bodyPr wrap="square" rtlCol="0">
              <a:spAutoFit/>
            </a:bodyPr>
            <a:lstStyle/>
            <a:p>
              <a:pPr algn="ctr" defTabSz="1219170">
                <a:buClr>
                  <a:srgbClr val="000000"/>
                </a:buClr>
              </a:pPr>
              <a:r>
                <a:rPr lang="en-US" sz="4000" kern="0" dirty="0">
                  <a:solidFill>
                    <a:srgbClr val="000000"/>
                  </a:solidFill>
                  <a:latin typeface="Arial"/>
                  <a:cs typeface="Arial"/>
                  <a:sym typeface="Arial"/>
                </a:rPr>
                <a:t>24 : 6 = 4</a:t>
              </a:r>
            </a:p>
          </p:txBody>
        </p:sp>
      </p:grpSp>
      <p:grpSp>
        <p:nvGrpSpPr>
          <p:cNvPr id="43" name="Group 42">
            <a:extLst>
              <a:ext uri="{FF2B5EF4-FFF2-40B4-BE49-F238E27FC236}">
                <a16:creationId xmlns:a16="http://schemas.microsoft.com/office/drawing/2014/main" id="{74A7498B-4C3F-48FB-BCE9-8DC737B431E5}"/>
              </a:ext>
            </a:extLst>
          </p:cNvPr>
          <p:cNvGrpSpPr/>
          <p:nvPr/>
        </p:nvGrpSpPr>
        <p:grpSpPr>
          <a:xfrm>
            <a:off x="4188392" y="4351630"/>
            <a:ext cx="5572539" cy="707886"/>
            <a:chOff x="4591798" y="1756179"/>
            <a:chExt cx="5572539" cy="707886"/>
          </a:xfrm>
        </p:grpSpPr>
        <p:sp>
          <p:nvSpPr>
            <p:cNvPr id="44" name="TextBox 43">
              <a:extLst>
                <a:ext uri="{FF2B5EF4-FFF2-40B4-BE49-F238E27FC236}">
                  <a16:creationId xmlns:a16="http://schemas.microsoft.com/office/drawing/2014/main" id="{AAB214BC-3CE7-4563-BFC9-35312127865E}"/>
                </a:ext>
              </a:extLst>
            </p:cNvPr>
            <p:cNvSpPr txBox="1"/>
            <p:nvPr/>
          </p:nvSpPr>
          <p:spPr>
            <a:xfrm>
              <a:off x="4591798" y="1756179"/>
              <a:ext cx="5572539" cy="707886"/>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sz="4000" kern="0" dirty="0">
                  <a:solidFill>
                    <a:prstClr val="black"/>
                  </a:solidFill>
                  <a:latin typeface="+mj-lt"/>
                </a:rPr>
                <a:t>c</a:t>
              </a:r>
              <a:r>
                <a:rPr kumimoji="0" lang="en-US" sz="4000" b="0" i="0" u="none" strike="noStrike" kern="0" cap="none" spc="0" normalizeH="0" baseline="0" noProof="0" dirty="0">
                  <a:ln>
                    <a:noFill/>
                  </a:ln>
                  <a:solidFill>
                    <a:prstClr val="black"/>
                  </a:solidFill>
                  <a:effectLst/>
                  <a:uLnTx/>
                  <a:uFillTx/>
                  <a:latin typeface="+mj-lt"/>
                </a:rPr>
                <a:t>) 6 x     = 24</a:t>
              </a:r>
            </a:p>
          </p:txBody>
        </p:sp>
        <p:sp>
          <p:nvSpPr>
            <p:cNvPr id="45" name="Rectangle: Rounded Corners 44">
              <a:extLst>
                <a:ext uri="{FF2B5EF4-FFF2-40B4-BE49-F238E27FC236}">
                  <a16:creationId xmlns:a16="http://schemas.microsoft.com/office/drawing/2014/main" id="{F3BDAC55-2A07-4970-AD1F-3DF169C91DD5}"/>
                </a:ext>
              </a:extLst>
            </p:cNvPr>
            <p:cNvSpPr/>
            <p:nvPr/>
          </p:nvSpPr>
          <p:spPr>
            <a:xfrm>
              <a:off x="5998633" y="1814694"/>
              <a:ext cx="585806" cy="517476"/>
            </a:xfrm>
            <a:prstGeom prst="round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a:t>
              </a:r>
            </a:p>
          </p:txBody>
        </p:sp>
      </p:grpSp>
      <p:sp>
        <p:nvSpPr>
          <p:cNvPr id="46" name="Rectangle: Rounded Corners 45">
            <a:extLst>
              <a:ext uri="{FF2B5EF4-FFF2-40B4-BE49-F238E27FC236}">
                <a16:creationId xmlns:a16="http://schemas.microsoft.com/office/drawing/2014/main" id="{5740E0D2-BEAA-4B45-86C9-E2B4F616E9C1}"/>
              </a:ext>
            </a:extLst>
          </p:cNvPr>
          <p:cNvSpPr/>
          <p:nvPr/>
        </p:nvSpPr>
        <p:spPr>
          <a:xfrm>
            <a:off x="5580959" y="4351631"/>
            <a:ext cx="600074" cy="57599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solidFill>
                  <a:srgbClr val="FF0000"/>
                </a:solidFill>
              </a:rPr>
              <a:t>4</a:t>
            </a:r>
          </a:p>
        </p:txBody>
      </p:sp>
    </p:spTree>
    <p:extLst>
      <p:ext uri="{BB962C8B-B14F-4D97-AF65-F5344CB8AC3E}">
        <p14:creationId xmlns:p14="http://schemas.microsoft.com/office/powerpoint/2010/main" val="43903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C1BDD1-2769-4F2D-9CB3-8DD94C8ADAB2}"/>
              </a:ext>
            </a:extLst>
          </p:cNvPr>
          <p:cNvSpPr/>
          <p:nvPr/>
        </p:nvSpPr>
        <p:spPr>
          <a:xfrm>
            <a:off x="136210" y="1219817"/>
            <a:ext cx="12055791" cy="4209345"/>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30" name="Graphic 29">
            <a:extLst>
              <a:ext uri="{FF2B5EF4-FFF2-40B4-BE49-F238E27FC236}">
                <a16:creationId xmlns:a16="http://schemas.microsoft.com/office/drawing/2014/main" id="{649199CB-D03C-428C-9360-71BF364F58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862390">
            <a:off x="104311" y="-1487164"/>
            <a:ext cx="1159815" cy="1104724"/>
          </a:xfrm>
          <a:prstGeom prst="rect">
            <a:avLst/>
          </a:prstGeom>
        </p:spPr>
      </p:pic>
      <p:pic>
        <p:nvPicPr>
          <p:cNvPr id="32" name="Graphic 31">
            <a:extLst>
              <a:ext uri="{FF2B5EF4-FFF2-40B4-BE49-F238E27FC236}">
                <a16:creationId xmlns:a16="http://schemas.microsoft.com/office/drawing/2014/main" id="{98A000E2-AFC3-4E34-981C-1CF4F5C95F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862390">
            <a:off x="1266522" y="-1671888"/>
            <a:ext cx="1159815" cy="1104724"/>
          </a:xfrm>
          <a:prstGeom prst="rect">
            <a:avLst/>
          </a:prstGeom>
        </p:spPr>
      </p:pic>
      <p:pic>
        <p:nvPicPr>
          <p:cNvPr id="34" name="Graphic 33">
            <a:extLst>
              <a:ext uri="{FF2B5EF4-FFF2-40B4-BE49-F238E27FC236}">
                <a16:creationId xmlns:a16="http://schemas.microsoft.com/office/drawing/2014/main" id="{67C8CBC4-C79D-472B-B816-0176AE4650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862390">
            <a:off x="2487673" y="-1671887"/>
            <a:ext cx="1159815" cy="1104724"/>
          </a:xfrm>
          <a:prstGeom prst="rect">
            <a:avLst/>
          </a:prstGeom>
        </p:spPr>
      </p:pic>
      <p:pic>
        <p:nvPicPr>
          <p:cNvPr id="39" name="Graphic 38">
            <a:extLst>
              <a:ext uri="{FF2B5EF4-FFF2-40B4-BE49-F238E27FC236}">
                <a16:creationId xmlns:a16="http://schemas.microsoft.com/office/drawing/2014/main" id="{F0C151C1-55E5-4248-9875-ADCD86FB0E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862390">
            <a:off x="3790101" y="-1729819"/>
            <a:ext cx="1159815" cy="1104724"/>
          </a:xfrm>
          <a:prstGeom prst="rect">
            <a:avLst/>
          </a:prstGeom>
        </p:spPr>
      </p:pic>
      <p:pic>
        <p:nvPicPr>
          <p:cNvPr id="40" name="Graphic 39">
            <a:extLst>
              <a:ext uri="{FF2B5EF4-FFF2-40B4-BE49-F238E27FC236}">
                <a16:creationId xmlns:a16="http://schemas.microsoft.com/office/drawing/2014/main" id="{18E832A3-AFFD-4C79-A8FD-99657EC4D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862390">
            <a:off x="5769649" y="-1729819"/>
            <a:ext cx="1159815" cy="1104724"/>
          </a:xfrm>
          <a:prstGeom prst="rect">
            <a:avLst/>
          </a:prstGeom>
        </p:spPr>
      </p:pic>
      <p:sp>
        <p:nvSpPr>
          <p:cNvPr id="2" name="TextBox 1">
            <a:extLst>
              <a:ext uri="{FF2B5EF4-FFF2-40B4-BE49-F238E27FC236}">
                <a16:creationId xmlns:a16="http://schemas.microsoft.com/office/drawing/2014/main" id="{A5FCBAFE-93C5-4BB3-AF1D-5323FFEA5379}"/>
              </a:ext>
            </a:extLst>
          </p:cNvPr>
          <p:cNvSpPr txBox="1"/>
          <p:nvPr/>
        </p:nvSpPr>
        <p:spPr>
          <a:xfrm>
            <a:off x="177002" y="151000"/>
            <a:ext cx="2813848" cy="769441"/>
          </a:xfrm>
          <a:prstGeom prst="rect">
            <a:avLst/>
          </a:prstGeom>
          <a:noFill/>
        </p:spPr>
        <p:txBody>
          <a:bodyPr wrap="square" rtlCol="0">
            <a:spAutoFit/>
          </a:bodyPr>
          <a:lstStyle/>
          <a:p>
            <a:r>
              <a:rPr lang="en-US" sz="4400" b="1" dirty="0">
                <a:solidFill>
                  <a:srgbClr val="FF0000"/>
                </a:solidFill>
              </a:rPr>
              <a:t>2. </a:t>
            </a:r>
            <a:r>
              <a:rPr lang="en-US" sz="4400" b="1" dirty="0" err="1">
                <a:solidFill>
                  <a:srgbClr val="FF0000"/>
                </a:solidFill>
              </a:rPr>
              <a:t>Số</a:t>
            </a:r>
            <a:endParaRPr lang="en-US" sz="4400" b="1" dirty="0">
              <a:solidFill>
                <a:srgbClr val="FF0000"/>
              </a:solidFill>
            </a:endParaRPr>
          </a:p>
        </p:txBody>
      </p:sp>
      <p:graphicFrame>
        <p:nvGraphicFramePr>
          <p:cNvPr id="31" name="Table 2">
            <a:extLst>
              <a:ext uri="{FF2B5EF4-FFF2-40B4-BE49-F238E27FC236}">
                <a16:creationId xmlns:a16="http://schemas.microsoft.com/office/drawing/2014/main" id="{A20301A0-4324-49FB-8233-9D54BA98A9F5}"/>
              </a:ext>
            </a:extLst>
          </p:cNvPr>
          <p:cNvGraphicFramePr>
            <a:graphicFrameLocks noGrp="1"/>
          </p:cNvGraphicFramePr>
          <p:nvPr>
            <p:extLst>
              <p:ext uri="{D42A27DB-BD31-4B8C-83A1-F6EECF244321}">
                <p14:modId xmlns:p14="http://schemas.microsoft.com/office/powerpoint/2010/main" val="4113723041"/>
              </p:ext>
            </p:extLst>
          </p:nvPr>
        </p:nvGraphicFramePr>
        <p:xfrm>
          <a:off x="870161" y="1918021"/>
          <a:ext cx="10731289" cy="2156883"/>
        </p:xfrm>
        <a:graphic>
          <a:graphicData uri="http://schemas.openxmlformats.org/drawingml/2006/table">
            <a:tbl>
              <a:tblPr firstRow="1" bandRow="1"/>
              <a:tblGrid>
                <a:gridCol w="2313579">
                  <a:extLst>
                    <a:ext uri="{9D8B030D-6E8A-4147-A177-3AD203B41FA5}">
                      <a16:colId xmlns:a16="http://schemas.microsoft.com/office/drawing/2014/main" val="1582773303"/>
                    </a:ext>
                  </a:extLst>
                </a:gridCol>
                <a:gridCol w="1662884">
                  <a:extLst>
                    <a:ext uri="{9D8B030D-6E8A-4147-A177-3AD203B41FA5}">
                      <a16:colId xmlns:a16="http://schemas.microsoft.com/office/drawing/2014/main" val="1568185502"/>
                    </a:ext>
                  </a:extLst>
                </a:gridCol>
                <a:gridCol w="1693870">
                  <a:extLst>
                    <a:ext uri="{9D8B030D-6E8A-4147-A177-3AD203B41FA5}">
                      <a16:colId xmlns:a16="http://schemas.microsoft.com/office/drawing/2014/main" val="1128983682"/>
                    </a:ext>
                  </a:extLst>
                </a:gridCol>
                <a:gridCol w="1838468">
                  <a:extLst>
                    <a:ext uri="{9D8B030D-6E8A-4147-A177-3AD203B41FA5}">
                      <a16:colId xmlns:a16="http://schemas.microsoft.com/office/drawing/2014/main" val="4198805853"/>
                    </a:ext>
                  </a:extLst>
                </a:gridCol>
                <a:gridCol w="1724856">
                  <a:extLst>
                    <a:ext uri="{9D8B030D-6E8A-4147-A177-3AD203B41FA5}">
                      <a16:colId xmlns:a16="http://schemas.microsoft.com/office/drawing/2014/main" val="1151174776"/>
                    </a:ext>
                  </a:extLst>
                </a:gridCol>
                <a:gridCol w="1497632">
                  <a:extLst>
                    <a:ext uri="{9D8B030D-6E8A-4147-A177-3AD203B41FA5}">
                      <a16:colId xmlns:a16="http://schemas.microsoft.com/office/drawing/2014/main" val="404476565"/>
                    </a:ext>
                  </a:extLst>
                </a:gridCol>
              </a:tblGrid>
              <a:tr h="718961">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3600" b="1" dirty="0" err="1">
                          <a:solidFill>
                            <a:srgbClr val="002060"/>
                          </a:solidFill>
                          <a:latin typeface="Arial" panose="020B0604020202020204" pitchFamily="34" charset="0"/>
                          <a:cs typeface="Arial" panose="020B0604020202020204" pitchFamily="34" charset="0"/>
                        </a:rPr>
                        <a:t>Thừa</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số</a:t>
                      </a:r>
                      <a:endParaRPr lang="en-US" sz="3600" b="1" dirty="0">
                        <a:solidFill>
                          <a:srgbClr val="002060"/>
                        </a:solidFill>
                        <a:latin typeface="Arial" panose="020B0604020202020204" pitchFamily="34" charset="0"/>
                        <a:cs typeface="Arial" panose="020B0604020202020204" pitchFamily="34" charset="0"/>
                      </a:endParaRP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3600" b="0" dirty="0">
                          <a:solidFill>
                            <a:srgbClr val="002060"/>
                          </a:solidFill>
                          <a:latin typeface="Arial" panose="020B0604020202020204" pitchFamily="34" charset="0"/>
                          <a:cs typeface="Arial" panose="020B0604020202020204" pitchFamily="34" charset="0"/>
                        </a:rPr>
                        <a:t>8</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3600" b="0">
                          <a:solidFill>
                            <a:srgbClr val="002060"/>
                          </a:solidFill>
                          <a:latin typeface="Arial" panose="020B0604020202020204" pitchFamily="34" charset="0"/>
                          <a:cs typeface="Arial" panose="020B0604020202020204" pitchFamily="34" charset="0"/>
                        </a:rPr>
                        <a:t>?</a:t>
                      </a:r>
                      <a:endParaRPr lang="en-US" sz="3600" b="0" dirty="0">
                        <a:solidFill>
                          <a:srgbClr val="002060"/>
                        </a:solidFill>
                        <a:latin typeface="Arial" panose="020B0604020202020204" pitchFamily="34" charset="0"/>
                        <a:cs typeface="Arial" panose="020B0604020202020204" pitchFamily="34" charset="0"/>
                      </a:endParaRP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3600" b="0" dirty="0">
                          <a:solidFill>
                            <a:srgbClr val="002060"/>
                          </a:solidFill>
                          <a:latin typeface="Arial" panose="020B0604020202020204" pitchFamily="34" charset="0"/>
                          <a:cs typeface="Arial" panose="020B0604020202020204" pitchFamily="34" charset="0"/>
                        </a:rPr>
                        <a:t>5</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3600" b="0" dirty="0">
                          <a:solidFill>
                            <a:srgbClr val="002060"/>
                          </a:solidFill>
                          <a:latin typeface="Arial" panose="020B0604020202020204" pitchFamily="34" charset="0"/>
                          <a:cs typeface="Arial" panose="020B0604020202020204" pitchFamily="34" charset="0"/>
                        </a:rPr>
                        <a:t>7</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Times New Roman"/>
                          <a:sym typeface="Arial"/>
                        </a:defRPr>
                      </a:lvl9pPr>
                    </a:lstStyle>
                    <a:p>
                      <a:pPr algn="ctr"/>
                      <a:r>
                        <a:rPr lang="en-US" sz="3600" b="0" dirty="0">
                          <a:solidFill>
                            <a:srgbClr val="002060"/>
                          </a:solidFill>
                          <a:latin typeface="Arial" panose="020B0604020202020204" pitchFamily="34" charset="0"/>
                          <a:cs typeface="Arial" panose="020B0604020202020204" pitchFamily="34" charset="0"/>
                        </a:rPr>
                        <a:t>?</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68830308"/>
                  </a:ext>
                </a:extLst>
              </a:tr>
              <a:tr h="718961">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b="1" dirty="0" err="1">
                          <a:solidFill>
                            <a:srgbClr val="002060"/>
                          </a:solidFill>
                          <a:latin typeface="Arial" panose="020B0604020202020204" pitchFamily="34" charset="0"/>
                          <a:cs typeface="Arial" panose="020B0604020202020204" pitchFamily="34" charset="0"/>
                        </a:rPr>
                        <a:t>Thừa</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số</a:t>
                      </a:r>
                      <a:endParaRPr lang="en-US" sz="3600" b="1" dirty="0">
                        <a:solidFill>
                          <a:srgbClr val="002060"/>
                        </a:solidFill>
                        <a:latin typeface="Arial" panose="020B0604020202020204" pitchFamily="34" charset="0"/>
                        <a:cs typeface="Arial" panose="020B0604020202020204" pitchFamily="34" charset="0"/>
                      </a:endParaRP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dirty="0">
                          <a:solidFill>
                            <a:srgbClr val="002060"/>
                          </a:solidFill>
                          <a:latin typeface="Arial" panose="020B0604020202020204" pitchFamily="34" charset="0"/>
                          <a:cs typeface="Arial" panose="020B0604020202020204" pitchFamily="34" charset="0"/>
                        </a:rPr>
                        <a:t>4</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dirty="0">
                          <a:solidFill>
                            <a:srgbClr val="002060"/>
                          </a:solidFill>
                          <a:latin typeface="Arial" panose="020B0604020202020204" pitchFamily="34" charset="0"/>
                          <a:cs typeface="Arial" panose="020B0604020202020204" pitchFamily="34" charset="0"/>
                        </a:rPr>
                        <a:t>6</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a:solidFill>
                            <a:srgbClr val="002060"/>
                          </a:solidFill>
                          <a:latin typeface="Arial" panose="020B0604020202020204" pitchFamily="34" charset="0"/>
                          <a:cs typeface="Arial" panose="020B0604020202020204" pitchFamily="34" charset="0"/>
                        </a:rPr>
                        <a:t>?</a:t>
                      </a:r>
                      <a:endParaRPr lang="en-US" sz="3600" dirty="0">
                        <a:solidFill>
                          <a:srgbClr val="002060"/>
                        </a:solidFill>
                        <a:latin typeface="Arial" panose="020B0604020202020204" pitchFamily="34" charset="0"/>
                        <a:cs typeface="Arial" panose="020B0604020202020204" pitchFamily="34" charset="0"/>
                      </a:endParaRP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dirty="0">
                          <a:solidFill>
                            <a:srgbClr val="002060"/>
                          </a:solidFill>
                          <a:latin typeface="Arial" panose="020B0604020202020204" pitchFamily="34" charset="0"/>
                          <a:cs typeface="Arial" panose="020B0604020202020204" pitchFamily="34" charset="0"/>
                        </a:rPr>
                        <a:t>?</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dirty="0">
                          <a:solidFill>
                            <a:srgbClr val="002060"/>
                          </a:solidFill>
                          <a:latin typeface="Arial" panose="020B0604020202020204" pitchFamily="34" charset="0"/>
                          <a:cs typeface="Arial" panose="020B0604020202020204" pitchFamily="34" charset="0"/>
                        </a:rPr>
                        <a:t>9</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9182118"/>
                  </a:ext>
                </a:extLst>
              </a:tr>
              <a:tr h="718961">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b="1" dirty="0" err="1">
                          <a:solidFill>
                            <a:srgbClr val="002060"/>
                          </a:solidFill>
                          <a:latin typeface="Arial" panose="020B0604020202020204" pitchFamily="34" charset="0"/>
                          <a:cs typeface="Arial" panose="020B0604020202020204" pitchFamily="34" charset="0"/>
                        </a:rPr>
                        <a:t>Tích</a:t>
                      </a:r>
                      <a:endParaRPr lang="en-US" sz="3600" b="1" dirty="0">
                        <a:solidFill>
                          <a:srgbClr val="002060"/>
                        </a:solidFill>
                        <a:latin typeface="Arial" panose="020B0604020202020204" pitchFamily="34" charset="0"/>
                        <a:cs typeface="Arial" panose="020B0604020202020204" pitchFamily="34" charset="0"/>
                      </a:endParaRP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dirty="0">
                          <a:solidFill>
                            <a:srgbClr val="002060"/>
                          </a:solidFill>
                          <a:latin typeface="Arial" panose="020B0604020202020204" pitchFamily="34" charset="0"/>
                          <a:cs typeface="Arial" panose="020B0604020202020204" pitchFamily="34" charset="0"/>
                        </a:rPr>
                        <a:t>32</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dirty="0">
                          <a:solidFill>
                            <a:srgbClr val="002060"/>
                          </a:solidFill>
                          <a:latin typeface="Arial" panose="020B0604020202020204" pitchFamily="34" charset="0"/>
                          <a:cs typeface="Arial" panose="020B0604020202020204" pitchFamily="34" charset="0"/>
                        </a:rPr>
                        <a:t>18</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dirty="0">
                          <a:solidFill>
                            <a:srgbClr val="002060"/>
                          </a:solidFill>
                          <a:latin typeface="Arial" panose="020B0604020202020204" pitchFamily="34" charset="0"/>
                          <a:cs typeface="Arial" panose="020B0604020202020204" pitchFamily="34" charset="0"/>
                        </a:rPr>
                        <a:t>30</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dirty="0">
                          <a:solidFill>
                            <a:srgbClr val="002060"/>
                          </a:solidFill>
                          <a:latin typeface="Arial" panose="020B0604020202020204" pitchFamily="34" charset="0"/>
                          <a:cs typeface="Arial" panose="020B0604020202020204" pitchFamily="34" charset="0"/>
                        </a:rPr>
                        <a:t>21</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Times New Roman"/>
                          <a:sym typeface="Arial"/>
                        </a:defRPr>
                      </a:lvl9pPr>
                    </a:lstStyle>
                    <a:p>
                      <a:pPr algn="ctr"/>
                      <a:r>
                        <a:rPr lang="en-US" sz="3600" dirty="0">
                          <a:solidFill>
                            <a:srgbClr val="002060"/>
                          </a:solidFill>
                          <a:latin typeface="Arial" panose="020B0604020202020204" pitchFamily="34" charset="0"/>
                          <a:cs typeface="Arial" panose="020B0604020202020204" pitchFamily="34" charset="0"/>
                        </a:rPr>
                        <a:t>36</a:t>
                      </a:r>
                    </a:p>
                  </a:txBody>
                  <a:tcPr>
                    <a:lnL w="12700" cap="flat" cmpd="sng" algn="ctr">
                      <a:solidFill>
                        <a:srgbClr val="1D5253"/>
                      </a:solidFill>
                      <a:prstDash val="solid"/>
                      <a:round/>
                      <a:headEnd type="none" w="med" len="med"/>
                      <a:tailEnd type="none" w="med" len="med"/>
                    </a:lnL>
                    <a:lnR w="12700" cap="flat" cmpd="sng" algn="ctr">
                      <a:solidFill>
                        <a:srgbClr val="1D5253"/>
                      </a:solidFill>
                      <a:prstDash val="solid"/>
                      <a:round/>
                      <a:headEnd type="none" w="med" len="med"/>
                      <a:tailEnd type="none" w="med" len="med"/>
                    </a:lnR>
                    <a:lnT w="12700" cap="flat" cmpd="sng" algn="ctr">
                      <a:solidFill>
                        <a:srgbClr val="1D5253"/>
                      </a:solidFill>
                      <a:prstDash val="solid"/>
                      <a:round/>
                      <a:headEnd type="none" w="med" len="med"/>
                      <a:tailEnd type="none" w="med" len="med"/>
                    </a:lnT>
                    <a:lnB w="12700" cap="flat" cmpd="sng" algn="ctr">
                      <a:solidFill>
                        <a:srgbClr val="1D525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52587911"/>
                  </a:ext>
                </a:extLst>
              </a:tr>
            </a:tbl>
          </a:graphicData>
        </a:graphic>
      </p:graphicFrame>
      <p:sp>
        <p:nvSpPr>
          <p:cNvPr id="33" name="Rectangle: Rounded Corners 32">
            <a:extLst>
              <a:ext uri="{FF2B5EF4-FFF2-40B4-BE49-F238E27FC236}">
                <a16:creationId xmlns:a16="http://schemas.microsoft.com/office/drawing/2014/main" id="{7BDDF468-1FFF-40F8-815F-D5032D527AEF}"/>
              </a:ext>
            </a:extLst>
          </p:cNvPr>
          <p:cNvSpPr/>
          <p:nvPr/>
        </p:nvSpPr>
        <p:spPr>
          <a:xfrm>
            <a:off x="5322437" y="2039233"/>
            <a:ext cx="819150" cy="533400"/>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mj-lt"/>
                <a:ea typeface="+mn-ea"/>
                <a:cs typeface="Arial" panose="020B0604020202020204" pitchFamily="34" charset="0"/>
              </a:rPr>
              <a:t>3</a:t>
            </a:r>
          </a:p>
        </p:txBody>
      </p:sp>
      <p:sp>
        <p:nvSpPr>
          <p:cNvPr id="35" name="Rectangle: Rounded Corners 34">
            <a:extLst>
              <a:ext uri="{FF2B5EF4-FFF2-40B4-BE49-F238E27FC236}">
                <a16:creationId xmlns:a16="http://schemas.microsoft.com/office/drawing/2014/main" id="{1FE84824-39C9-45D7-9BB1-6BFA2A1A9263}"/>
              </a:ext>
            </a:extLst>
          </p:cNvPr>
          <p:cNvSpPr/>
          <p:nvPr/>
        </p:nvSpPr>
        <p:spPr>
          <a:xfrm>
            <a:off x="7033774" y="2740371"/>
            <a:ext cx="819150" cy="533400"/>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mj-lt"/>
                <a:ea typeface="+mn-ea"/>
                <a:cs typeface="Arial" panose="020B0604020202020204" pitchFamily="34" charset="0"/>
              </a:rPr>
              <a:t>6</a:t>
            </a:r>
          </a:p>
        </p:txBody>
      </p:sp>
      <p:sp>
        <p:nvSpPr>
          <p:cNvPr id="37" name="Rectangle: Rounded Corners 36">
            <a:extLst>
              <a:ext uri="{FF2B5EF4-FFF2-40B4-BE49-F238E27FC236}">
                <a16:creationId xmlns:a16="http://schemas.microsoft.com/office/drawing/2014/main" id="{0EE59A5E-42DE-41E1-9558-08BE01285AD7}"/>
              </a:ext>
            </a:extLst>
          </p:cNvPr>
          <p:cNvSpPr/>
          <p:nvPr/>
        </p:nvSpPr>
        <p:spPr>
          <a:xfrm>
            <a:off x="8821933" y="2740371"/>
            <a:ext cx="819150" cy="533400"/>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mj-lt"/>
                <a:ea typeface="+mn-ea"/>
                <a:cs typeface="Arial" panose="020B0604020202020204" pitchFamily="34" charset="0"/>
              </a:rPr>
              <a:t>3</a:t>
            </a:r>
          </a:p>
        </p:txBody>
      </p:sp>
      <p:sp>
        <p:nvSpPr>
          <p:cNvPr id="47" name="Rectangle: Rounded Corners 46">
            <a:extLst>
              <a:ext uri="{FF2B5EF4-FFF2-40B4-BE49-F238E27FC236}">
                <a16:creationId xmlns:a16="http://schemas.microsoft.com/office/drawing/2014/main" id="{D674AA29-3A14-48A9-93E7-973CC508FB9A}"/>
              </a:ext>
            </a:extLst>
          </p:cNvPr>
          <p:cNvSpPr/>
          <p:nvPr/>
        </p:nvSpPr>
        <p:spPr>
          <a:xfrm>
            <a:off x="10274090" y="2036404"/>
            <a:ext cx="1047749" cy="533400"/>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mj-lt"/>
                <a:ea typeface="+mn-ea"/>
                <a:cs typeface="Arial" panose="020B0604020202020204" pitchFamily="34" charset="0"/>
              </a:rPr>
              <a:t>4</a:t>
            </a:r>
          </a:p>
        </p:txBody>
      </p:sp>
    </p:spTree>
    <p:extLst>
      <p:ext uri="{BB962C8B-B14F-4D97-AF65-F5344CB8AC3E}">
        <p14:creationId xmlns:p14="http://schemas.microsoft.com/office/powerpoint/2010/main" val="323944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0" presetClass="path" presetSubtype="0" accel="50000" decel="50000" fill="hold" nodeType="withEffect">
                                      <p:stCondLst>
                                        <p:cond delay="0"/>
                                      </p:stCondLst>
                                      <p:childTnLst>
                                        <p:animMotion origin="layout" path="M 0.21024 1.04506 L 0.21024 1.04537 C 0.20989 1.03457 0.20955 1.00802 0.20885 0.99661 C 0.20746 0.97161 0.20625 0.95833 0.20399 0.93858 C 0.20295 0.92932 0.20104 0.91389 0.1993 0.90617 C 0.19652 0.89228 0.19114 0.88117 0.18871 0.87531 C 0.18593 0.86821 0.18437 0.86512 0.18125 0.86204 C 0.17708 0.85833 0.17257 0.8537 0.16823 0.85247 C 0.15816 0.84969 0.16475 0.85093 0.14895 0.84877 L 0.12222 0.85093 C 0.12066 0.85123 0.11892 0.8537 0.11736 0.85494 C 0.11597 0.85648 0.11441 0.85772 0.11319 0.85926 C 0.10937 0.8642 0.10607 0.87037 0.10243 0.87932 C 0.1 0.88488 0.09757 0.8892 0.09548 0.89753 C 0.0901 0.91759 0.09861 0.88673 0.08941 0.91482 C 0.08836 0.91728 0.0875 0.92037 0.08645 0.92315 C 0.08593 0.925 0.08541 0.92593 0.08489 0.92778 C 0.0835 0.93179 0.08107 0.94043 0.07986 0.94568 C 0.07951 0.94784 0.07934 0.95093 0.07899 0.95278 C 0.07864 0.95525 0.07812 0.95648 0.07777 0.95864 C 0.07708 0.96327 0.07639 0.9679 0.07552 0.97284 C 0.07534 0.97469 0.07482 0.97623 0.07465 0.9784 C 0.0743 0.98025 0.07413 0.98241 0.07395 0.98457 C 0.07361 0.9858 0.07326 0.98673 0.07291 0.98827 C 0.07239 0.99198 0.07118 0.99969 0.07118 1 C 0.07048 1.00957 0.07118 0.99784 0.07048 1.01389 C 0.07031 1.01543 0.07031 1.01667 0.07014 1.01821 C 0.07014 1.02006 0.06979 1.02191 0.06979 1.02377 C 0.06909 1.04043 0.07014 1.01389 0.06927 1.0392 C 0.06909 1.04877 0.06909 1.03858 0.06909 1.04784 L 0.06909 1.04877 " pathEditMode="relative" rAng="0" ptsTypes="AAAAAAAAAAAAAAAAAAAAAAAAAAAAAAA">
                                          <p:cBhvr>
                                            <p:cTn id="9" dur="2000" fill="hold"/>
                                            <p:tgtEl>
                                              <p:spTgt spid="30"/>
                                            </p:tgtEl>
                                            <p:attrNameLst>
                                              <p:attrName>ppt_x</p:attrName>
                                              <p:attrName>ppt_y</p:attrName>
                                            </p:attrNameLst>
                                          </p:cBhvr>
                                          <p:rCtr x="-7066" y="-9630"/>
                                        </p:animMotion>
                                      </p:childTnLst>
                                      <p:subTnLst>
                                        <p:audio>
                                          <p:cMediaNode>
                                            <p:cTn display="0" masterRel="sameClick">
                                              <p:stCondLst>
                                                <p:cond evt="begin" delay="0">
                                                  <p:tn val="8"/>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00"/>
                                            <p:tgtEl>
                                              <p:spTgt spid="35"/>
                                            </p:tgtEl>
                                          </p:cBhvr>
                                        </p:animEffect>
                                      </p:childTnLst>
                                    </p:cTn>
                                  </p:par>
                                  <p:par>
                                    <p:cTn id="15" presetID="0" presetClass="path" presetSubtype="0" accel="50000" decel="50000" fill="hold" nodeType="withEffect">
                                      <p:stCondLst>
                                        <p:cond delay="0"/>
                                      </p:stCondLst>
                                      <p:childTnLst>
                                        <p:animMotion origin="layout" path="M 0.2717 1.06821 L 0.2717 1.06852 C 0.27066 1.05833 0.26996 1.03302 0.26858 1.02222 C 0.26562 0.99876 0.26285 0.98611 0.25816 0.96728 C 0.2559 0.95864 0.25191 0.94383 0.24809 0.93673 C 0.24219 0.92346 0.23038 0.91296 0.22535 0.90741 C 0.21927 0.90062 0.21597 0.89784 0.2092 0.89475 C 0.20017 0.89136 0.19045 0.88704 0.18142 0.8858 C 0.15955 0.88302 0.17378 0.88426 0.13976 0.88241 L 0.08246 0.88426 C 0.07917 0.88457 0.07552 0.88704 0.07205 0.88796 C 0.0691 0.8895 0.0658 0.89074 0.06337 0.89228 C 0.05503 0.89691 0.04792 0.90278 0.04028 0.91111 C 0.03489 0.91636 0.02986 0.92068 0.02517 0.92839 C 0.01371 0.94753 0.03194 0.91821 0.01215 0.94475 C 0.01007 0.94722 0.00799 0.95 0.00608 0.95278 C 0.00469 0.95463 0.00364 0.95525 0.00278 0.9571 C -0.00035 0.9608 -0.00573 0.96913 -0.00833 0.97407 C -0.00903 0.97623 -0.00938 0.97901 -0.01007 0.98086 C -0.01076 0.98302 -0.01198 0.98426 -0.01267 0.98642 C -0.01406 0.99074 -0.0158 0.99506 -0.01736 0.99969 C -0.01806 1.00154 -0.0191 1.00308 -0.01945 1.00494 C -0.02014 1.00679 -0.02049 1.00895 -0.02083 1.0108 C -0.0217 1.01204 -0.0224 1.01296 -0.02309 1.0145 C -0.02413 1.0179 -0.02674 1.02531 -0.02674 1.02562 C -0.02847 1.03457 -0.02674 1.02346 -0.02847 1.03858 C -0.02882 1.04012 -0.02882 1.04136 -0.02917 1.0429 C -0.02917 1.04444 -0.02986 1.04629 -0.02986 1.04815 C -0.03108 1.06389 -0.02917 1.03858 -0.0309 1.06265 C -0.03108 1.07191 -0.03108 1.06204 -0.03108 1.07099 L -0.03108 1.07191 " pathEditMode="relative" rAng="0" ptsTypes="AAAAAAAAAAAAAAAAAAAAAAAAAAAAAAA">
                                          <p:cBhvr>
                                            <p:cTn id="16" dur="2000" fill="hold"/>
                                            <p:tgtEl>
                                              <p:spTgt spid="32"/>
                                            </p:tgtEl>
                                            <p:attrNameLst>
                                              <p:attrName>ppt_x</p:attrName>
                                              <p:attrName>ppt_y</p:attrName>
                                            </p:attrNameLst>
                                          </p:cBhvr>
                                          <p:rCtr x="-15139" y="-9105"/>
                                        </p:animMotion>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down)">
                                          <p:cBhvr>
                                            <p:cTn id="21" dur="500"/>
                                            <p:tgtEl>
                                              <p:spTgt spid="37"/>
                                            </p:tgtEl>
                                          </p:cBhvr>
                                        </p:animEffect>
                                      </p:childTnLst>
                                    </p:cTn>
                                  </p:par>
                                  <p:par>
                                    <p:cTn id="22" presetID="0" presetClass="path" presetSubtype="0" accel="50000" decel="50000" fill="hold" nodeType="withEffect">
                                      <p:stCondLst>
                                        <p:cond delay="0"/>
                                      </p:stCondLst>
                                      <p:childTnLst>
                                        <p:animMotion origin="layout" path="M 0.2717 1.06821 L 0.2717 1.06852 C 0.27014 1.05833 0.26927 1.03302 0.26736 1.02222 C 0.26337 0.99876 0.25955 0.98611 0.2533 0.96728 C 0.25018 0.95864 0.24479 0.94383 0.23959 0.93673 C 0.2316 0.92346 0.21545 0.91296 0.20868 0.90741 C 0.20052 0.90062 0.19601 0.89784 0.18681 0.89475 C 0.17448 0.89136 0.16129 0.88704 0.14913 0.8858 C 0.11945 0.88302 0.13872 0.88426 0.09254 0.88241 L 0.01476 0.88426 C 0.01025 0.88457 0.00538 0.88704 0.0007 0.88796 C -0.0033 0.8895 -0.00781 0.89074 -0.01111 0.89228 C -0.02239 0.89691 -0.03212 0.90278 -0.04253 0.91111 C -0.04982 0.91636 -0.05659 0.92068 -0.06302 0.92839 C -0.07847 0.94753 -0.05382 0.91821 -0.08073 0.94475 C -0.0835 0.94722 -0.08628 0.95 -0.08889 0.95278 C -0.0908 0.95463 -0.09218 0.95525 -0.0934 0.9571 C -0.09757 0.9608 -0.10486 0.96913 -0.1085 0.97407 C -0.10937 0.97623 -0.10989 0.97901 -0.11076 0.98086 C -0.1118 0.98302 -0.11337 0.98426 -0.11441 0.98642 C -0.11614 0.99074 -0.11857 0.99506 -0.12066 0.99969 C -0.1217 1.00154 -0.12309 1.00308 -0.12361 1.00494 C -0.12448 1.00679 -0.125 1.00895 -0.12534 1.0108 C -0.12656 1.01204 -0.1276 1.01296 -0.12847 1.0145 C -0.12986 1.0179 -0.1335 1.02531 -0.1335 1.02562 C -0.13576 1.03457 -0.1335 1.02346 -0.13576 1.03858 C -0.13628 1.04012 -0.13628 1.04136 -0.1368 1.0429 C -0.1368 1.04444 -0.13767 1.04629 -0.13767 1.04815 C -0.13923 1.06389 -0.1368 1.03858 -0.13906 1.06265 C -0.13923 1.07191 -0.13923 1.06204 -0.13923 1.07099 L -0.13923 1.07191 " pathEditMode="relative" rAng="0" ptsTypes="AAAAAAAAAAAAAAAAAAAAAAAAAAAAAAA">
                                          <p:cBhvr>
                                            <p:cTn id="23" dur="2000" fill="hold"/>
                                            <p:tgtEl>
                                              <p:spTgt spid="34"/>
                                            </p:tgtEl>
                                            <p:attrNameLst>
                                              <p:attrName>ppt_x</p:attrName>
                                              <p:attrName>ppt_y</p:attrName>
                                            </p:attrNameLst>
                                          </p:cBhvr>
                                          <p:rCtr x="-20556" y="-9105"/>
                                        </p:animMotion>
                                      </p:childTnLst>
                                      <p:subTnLst>
                                        <p:audio>
                                          <p:cMediaNode>
                                            <p:cTn display="0" masterRel="sameClick">
                                              <p:stCondLst>
                                                <p:cond evt="begin" delay="0">
                                                  <p:tn val="22"/>
                                                </p:cond>
                                              </p:stCondLst>
                                              <p:endCondLst>
                                                <p:cond evt="onStopAudio" delay="0">
                                                  <p:tgtEl>
                                                    <p:sldTgt/>
                                                  </p:tgtEl>
                                                </p:cond>
                                              </p:endCondLst>
                                            </p:cTn>
                                            <p:tgtEl>
                                              <p:sndTgt r:embed="rId2" name="whoosh.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500"/>
                                            <p:tgtEl>
                                              <p:spTgt spid="47"/>
                                            </p:tgtEl>
                                          </p:cBhvr>
                                        </p:animEffect>
                                      </p:childTnLst>
                                    </p:cTn>
                                  </p:par>
                                  <p:par>
                                    <p:cTn id="29" presetID="0" presetClass="path" presetSubtype="0" accel="50000" decel="50000" fill="hold" nodeType="withEffect">
                                      <p:stCondLst>
                                        <p:cond delay="0"/>
                                      </p:stCondLst>
                                      <p:childTnLst>
                                        <p:animMotion origin="layout" path="M 0.37482 1.07654 L 0.37482 1.07685 C 0.37222 1.06666 0.371 1.04135 0.36805 1.03055 C 0.36215 1.00709 0.35642 0.99444 0.34722 0.97561 C 0.34253 0.96697 0.33437 0.95216 0.32673 0.94506 C 0.31475 0.93179 0.29062 0.92129 0.28055 0.91574 C 0.26857 0.90895 0.26163 0.90617 0.24809 0.90308 C 0.22951 0.89969 0.20989 0.89537 0.19166 0.89413 C 0.14757 0.89135 0.17621 0.89259 0.10746 0.89074 L -0.00851 0.89259 C -0.01545 0.8929 -0.02275 0.89537 -0.02969 0.89629 C -0.03577 0.89783 -0.04236 0.89907 -0.0474 0.90061 C -0.06424 0.90524 -0.07848 0.91111 -0.0941 0.91944 C -0.10504 0.92469 -0.11528 0.92901 -0.12483 0.93672 C -0.14775 0.95586 -0.11094 0.92654 -0.15122 0.95308 C -0.15538 0.95555 -0.15938 0.95833 -0.16337 0.96111 C -0.16598 0.96296 -0.16841 0.96358 -0.16997 0.96543 C -0.17622 0.96913 -0.18698 0.97746 -0.19254 0.9824 C -0.19393 0.98456 -0.19445 0.98734 -0.19584 0.98919 C -0.19757 0.99135 -0.19983 0.99259 -0.20139 0.99475 C -0.20382 0.99907 -0.20747 1.00339 -0.21077 1.00802 C -0.21233 1.00987 -0.21441 1.01141 -0.21511 1.01327 C -0.21632 1.01512 -0.21702 1.01728 -0.21771 1.01913 C -0.21962 1.02037 -0.22101 1.02129 -0.2224 1.02283 C -0.22431 1.02623 -0.22986 1.03364 -0.22986 1.03395 C -0.23334 1.0429 -0.22986 1.03179 -0.23334 1.04691 C -0.23403 1.04845 -0.23403 1.04969 -0.2349 1.05123 C -0.2349 1.05277 -0.23594 1.05462 -0.23594 1.05648 C -0.2382 1.07222 -0.2349 1.04691 -0.23802 1.07098 C -0.2382 1.08024 -0.2382 1.07037 -0.2382 1.07932 L -0.2382 1.08024 " pathEditMode="relative" rAng="0" ptsTypes="AAAAAAAAAAAAAAAAAAAAAAAAAAAAAAA">
                                          <p:cBhvr>
                                            <p:cTn id="30" dur="2000" fill="hold"/>
                                            <p:tgtEl>
                                              <p:spTgt spid="39"/>
                                            </p:tgtEl>
                                            <p:attrNameLst>
                                              <p:attrName>ppt_x</p:attrName>
                                              <p:attrName>ppt_y</p:attrName>
                                            </p:attrNameLst>
                                          </p:cBhvr>
                                          <p:rCtr x="-30660" y="-9105"/>
                                        </p:animMotion>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nodeType="clickEffect">
                                      <p:stCondLst>
                                        <p:cond delay="0"/>
                                      </p:stCondLst>
                                      <p:childTnLst>
                                        <p:animEffect transition="out" filter="randombar(horizontal)">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0" presetClass="path" presetSubtype="0" accel="50000" decel="50000" fill="hold" nodeType="withEffect">
                                      <p:stCondLst>
                                        <p:cond delay="0"/>
                                      </p:stCondLst>
                                      <p:childTnLst>
                                        <p:animMotion origin="layout" path="M 0.21024 1.04506 L 0.21024 1.04537 C 0.20989 1.03457 0.20955 1.00802 0.20885 0.99661 C 0.20746 0.97161 0.20625 0.95833 0.20399 0.93858 C 0.20295 0.92932 0.20104 0.91389 0.1993 0.90617 C 0.19652 0.89228 0.19114 0.88117 0.18871 0.87531 C 0.18593 0.86821 0.18437 0.86512 0.18125 0.86204 C 0.17708 0.85833 0.17257 0.8537 0.16823 0.85247 C 0.15816 0.84969 0.16475 0.85093 0.14895 0.84877 L 0.12222 0.85093 C 0.12066 0.85123 0.11892 0.8537 0.11736 0.85494 C 0.11597 0.85648 0.11441 0.85772 0.11319 0.85926 C 0.10937 0.8642 0.10607 0.87037 0.10243 0.87932 C 0.1 0.88488 0.09757 0.8892 0.09548 0.89753 C 0.0901 0.91759 0.09861 0.88673 0.08941 0.91482 C 0.08836 0.91728 0.0875 0.92037 0.08645 0.92315 C 0.08593 0.925 0.08541 0.92593 0.08489 0.92778 C 0.0835 0.93179 0.08107 0.94043 0.07986 0.94568 C 0.07951 0.94784 0.07934 0.95093 0.07899 0.95278 C 0.07864 0.95525 0.07812 0.95648 0.07777 0.95864 C 0.07708 0.96327 0.07639 0.9679 0.07552 0.97284 C 0.07534 0.97469 0.07482 0.97623 0.07465 0.9784 C 0.0743 0.98025 0.07413 0.98241 0.07395 0.98457 C 0.07361 0.9858 0.07326 0.98673 0.07291 0.98827 C 0.07239 0.99198 0.07118 0.99969 0.07118 1 C 0.07048 1.00957 0.07118 0.99784 0.07048 1.01389 C 0.07031 1.01543 0.07031 1.01667 0.07014 1.01821 C 0.07014 1.02006 0.06979 1.02191 0.06979 1.02377 C 0.06909 1.04043 0.07014 1.01389 0.06927 1.0392 C 0.06909 1.04877 0.06909 1.03858 0.06909 1.04784 L 0.06909 1.04877 " pathEditMode="relative" rAng="0" ptsTypes="AAAAAAAAAAAAAAAAAAAAAAAAAAAAAAA">
                                          <p:cBhvr>
                                            <p:cTn id="20" dur="2000" fill="hold"/>
                                            <p:tgtEl>
                                              <p:spTgt spid="30"/>
                                            </p:tgtEl>
                                            <p:attrNameLst>
                                              <p:attrName>ppt_x</p:attrName>
                                              <p:attrName>ppt_y</p:attrName>
                                            </p:attrNameLst>
                                          </p:cBhvr>
                                          <p:rCtr x="-7066" y="-9630"/>
                                        </p:animMotion>
                                      </p:childTnLst>
                                      <p:subTnLst>
                                        <p:audio>
                                          <p:cMediaNode>
                                            <p:cTn display="0" masterRel="sameClick">
                                              <p:stCondLst>
                                                <p:cond evt="begin" delay="0">
                                                  <p:tn val="19"/>
                                                </p:cond>
                                              </p:stCondLst>
                                              <p:endCondLst>
                                                <p:cond evt="onStopAudio" delay="0">
                                                  <p:tgtEl>
                                                    <p:sldTgt/>
                                                  </p:tgtEl>
                                                </p:cond>
                                              </p:endCondLst>
                                            </p:cTn>
                                            <p:tgtEl>
                                              <p:sndTgt r:embed="rId15"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0" presetClass="path" presetSubtype="0" accel="50000" decel="50000" fill="hold" nodeType="withEffect">
                                      <p:stCondLst>
                                        <p:cond delay="0"/>
                                      </p:stCondLst>
                                      <p:childTnLst>
                                        <p:animMotion origin="layout" path="M 0.2717 1.06821 L 0.2717 1.06852 C 0.27066 1.05833 0.26996 1.03302 0.26858 1.02222 C 0.26562 0.99876 0.26285 0.98611 0.25816 0.96728 C 0.2559 0.95864 0.25191 0.94383 0.24809 0.93673 C 0.24219 0.92346 0.23038 0.91296 0.22535 0.90741 C 0.21927 0.90062 0.21597 0.89784 0.2092 0.89475 C 0.20017 0.89136 0.19045 0.88704 0.18142 0.8858 C 0.15955 0.88302 0.17378 0.88426 0.13976 0.88241 L 0.08246 0.88426 C 0.07917 0.88457 0.07552 0.88704 0.07205 0.88796 C 0.0691 0.8895 0.0658 0.89074 0.06337 0.89228 C 0.05503 0.89691 0.04792 0.90278 0.04028 0.91111 C 0.03489 0.91636 0.02986 0.92068 0.02517 0.92839 C 0.01371 0.94753 0.03194 0.91821 0.01215 0.94475 C 0.01007 0.94722 0.00799 0.95 0.00608 0.95278 C 0.00469 0.95463 0.00364 0.95525 0.00278 0.9571 C -0.00035 0.9608 -0.00573 0.96913 -0.00833 0.97407 C -0.00903 0.97623 -0.00938 0.97901 -0.01007 0.98086 C -0.01076 0.98302 -0.01198 0.98426 -0.01267 0.98642 C -0.01406 0.99074 -0.0158 0.99506 -0.01736 0.99969 C -0.01806 1.00154 -0.0191 1.00308 -0.01945 1.00494 C -0.02014 1.00679 -0.02049 1.00895 -0.02083 1.0108 C -0.0217 1.01204 -0.0224 1.01296 -0.02309 1.0145 C -0.02413 1.0179 -0.02674 1.02531 -0.02674 1.02562 C -0.02847 1.03457 -0.02674 1.02346 -0.02847 1.03858 C -0.02882 1.04012 -0.02882 1.04136 -0.02917 1.0429 C -0.02917 1.04444 -0.02986 1.04629 -0.02986 1.04815 C -0.03108 1.06389 -0.02917 1.03858 -0.0309 1.06265 C -0.03108 1.07191 -0.03108 1.06204 -0.03108 1.07099 L -0.03108 1.07191 " pathEditMode="relative" rAng="0" ptsTypes="AAAAAAAAAAAAAAAAAAAAAAAAAAAAAAA">
                                          <p:cBhvr>
                                            <p:cTn id="32" dur="2000" fill="hold"/>
                                            <p:tgtEl>
                                              <p:spTgt spid="32"/>
                                            </p:tgtEl>
                                            <p:attrNameLst>
                                              <p:attrName>ppt_x</p:attrName>
                                              <p:attrName>ppt_y</p:attrName>
                                            </p:attrNameLst>
                                          </p:cBhvr>
                                          <p:rCtr x="-15139" y="-9105"/>
                                        </p:animMotion>
                                      </p:childTnLst>
                                      <p:subTnLst>
                                        <p:audio>
                                          <p:cMediaNode>
                                            <p:cTn display="0" masterRel="sameClick">
                                              <p:stCondLst>
                                                <p:cond evt="begin" delay="0">
                                                  <p:tn val="31"/>
                                                </p:cond>
                                              </p:stCondLst>
                                              <p:endCondLst>
                                                <p:cond evt="onStopAudio" delay="0">
                                                  <p:tgtEl>
                                                    <p:sldTgt/>
                                                  </p:tgtEl>
                                                </p:cond>
                                              </p:endCondLst>
                                            </p:cTn>
                                            <p:tgtEl>
                                              <p:sndTgt r:embed="rId15"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0" presetClass="path" presetSubtype="0" accel="50000" decel="50000" fill="hold" nodeType="withEffect">
                                      <p:stCondLst>
                                        <p:cond delay="0"/>
                                      </p:stCondLst>
                                      <p:childTnLst>
                                        <p:animMotion origin="layout" path="M 0.2717 1.06821 L 0.2717 1.06852 C 0.27014 1.05833 0.26927 1.03302 0.26736 1.02222 C 0.26337 0.99876 0.25955 0.98611 0.2533 0.96728 C 0.25018 0.95864 0.24479 0.94383 0.23959 0.93673 C 0.2316 0.92346 0.21545 0.91296 0.20868 0.90741 C 0.20052 0.90062 0.19601 0.89784 0.18681 0.89475 C 0.17448 0.89136 0.16129 0.88704 0.14913 0.8858 C 0.11945 0.88302 0.13872 0.88426 0.09254 0.88241 L 0.01476 0.88426 C 0.01025 0.88457 0.00538 0.88704 0.0007 0.88796 C -0.0033 0.8895 -0.00781 0.89074 -0.01111 0.89228 C -0.02239 0.89691 -0.03212 0.90278 -0.04253 0.91111 C -0.04982 0.91636 -0.05659 0.92068 -0.06302 0.92839 C -0.07847 0.94753 -0.05382 0.91821 -0.08073 0.94475 C -0.0835 0.94722 -0.08628 0.95 -0.08889 0.95278 C -0.0908 0.95463 -0.09218 0.95525 -0.0934 0.9571 C -0.09757 0.9608 -0.10486 0.96913 -0.1085 0.97407 C -0.10937 0.97623 -0.10989 0.97901 -0.11076 0.98086 C -0.1118 0.98302 -0.11337 0.98426 -0.11441 0.98642 C -0.11614 0.99074 -0.11857 0.99506 -0.12066 0.99969 C -0.1217 1.00154 -0.12309 1.00308 -0.12361 1.00494 C -0.12448 1.00679 -0.125 1.00895 -0.12534 1.0108 C -0.12656 1.01204 -0.1276 1.01296 -0.12847 1.0145 C -0.12986 1.0179 -0.1335 1.02531 -0.1335 1.02562 C -0.13576 1.03457 -0.1335 1.02346 -0.13576 1.03858 C -0.13628 1.04012 -0.13628 1.04136 -0.1368 1.0429 C -0.1368 1.04444 -0.13767 1.04629 -0.13767 1.04815 C -0.13923 1.06389 -0.1368 1.03858 -0.13906 1.06265 C -0.13923 1.07191 -0.13923 1.06204 -0.13923 1.07099 L -0.13923 1.07191 " pathEditMode="relative" rAng="0" ptsTypes="AAAAAAAAAAAAAAAAAAAAAAAAAAAAAAA">
                                          <p:cBhvr>
                                            <p:cTn id="44" dur="2000" fill="hold"/>
                                            <p:tgtEl>
                                              <p:spTgt spid="34"/>
                                            </p:tgtEl>
                                            <p:attrNameLst>
                                              <p:attrName>ppt_x</p:attrName>
                                              <p:attrName>ppt_y</p:attrName>
                                            </p:attrNameLst>
                                          </p:cBhvr>
                                          <p:rCtr x="-20556" y="-9105"/>
                                        </p:animMotion>
                                      </p:childTnLst>
                                      <p:subTnLst>
                                        <p:audio>
                                          <p:cMediaNode>
                                            <p:cTn display="0" masterRel="sameClick">
                                              <p:stCondLst>
                                                <p:cond evt="begin" delay="0">
                                                  <p:tn val="43"/>
                                                </p:cond>
                                              </p:stCondLst>
                                              <p:endCondLst>
                                                <p:cond evt="onStopAudio" delay="0">
                                                  <p:tgtEl>
                                                    <p:sldTgt/>
                                                  </p:tgtEl>
                                                </p:cond>
                                              </p:endCondLst>
                                            </p:cTn>
                                            <p:tgtEl>
                                              <p:sndTgt r:embed="rId15"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down)">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xit" presetSubtype="10" fill="hold" nodeType="clickEffect">
                                      <p:stCondLst>
                                        <p:cond delay="0"/>
                                      </p:stCondLst>
                                      <p:childTnLst>
                                        <p:animEffect transition="out" filter="randombar(horizontal)">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0" presetClass="path" presetSubtype="0" accel="50000" decel="50000" fill="hold" nodeType="withEffect">
                                      <p:stCondLst>
                                        <p:cond delay="0"/>
                                      </p:stCondLst>
                                      <p:childTnLst>
                                        <p:animMotion origin="layout" path="M 0.37482 1.07654 L 0.37482 1.07685 C 0.37222 1.06666 0.371 1.04135 0.36805 1.03055 C 0.36215 1.00709 0.35642 0.99444 0.34722 0.97561 C 0.34253 0.96697 0.33437 0.95216 0.32673 0.94506 C 0.31475 0.93179 0.29062 0.92129 0.28055 0.91574 C 0.26857 0.90895 0.26163 0.90617 0.24809 0.90308 C 0.22951 0.89969 0.20989 0.89537 0.19166 0.89413 C 0.14757 0.89135 0.17621 0.89259 0.10746 0.89074 L -0.00851 0.89259 C -0.01545 0.8929 -0.02275 0.89537 -0.02969 0.89629 C -0.03577 0.89783 -0.04236 0.89907 -0.0474 0.90061 C -0.06424 0.90524 -0.07848 0.91111 -0.0941 0.91944 C -0.10504 0.92469 -0.11528 0.92901 -0.12483 0.93672 C -0.14775 0.95586 -0.11094 0.92654 -0.15122 0.95308 C -0.15538 0.95555 -0.15938 0.95833 -0.16337 0.96111 C -0.16598 0.96296 -0.16841 0.96358 -0.16997 0.96543 C -0.17622 0.96913 -0.18698 0.97746 -0.19254 0.9824 C -0.19393 0.98456 -0.19445 0.98734 -0.19584 0.98919 C -0.19757 0.99135 -0.19983 0.99259 -0.20139 0.99475 C -0.20382 0.99907 -0.20747 1.00339 -0.21077 1.00802 C -0.21233 1.00987 -0.21441 1.01141 -0.21511 1.01327 C -0.21632 1.01512 -0.21702 1.01728 -0.21771 1.01913 C -0.21962 1.02037 -0.22101 1.02129 -0.2224 1.02283 C -0.22431 1.02623 -0.22986 1.03364 -0.22986 1.03395 C -0.23334 1.0429 -0.22986 1.03179 -0.23334 1.04691 C -0.23403 1.04845 -0.23403 1.04969 -0.2349 1.05123 C -0.2349 1.05277 -0.23594 1.05462 -0.23594 1.05648 C -0.2382 1.07222 -0.2349 1.04691 -0.23802 1.07098 C -0.2382 1.08024 -0.2382 1.07037 -0.2382 1.07932 L -0.2382 1.08024 " pathEditMode="relative" rAng="0" ptsTypes="AAAAAAAAAAAAAAAAAAAAAAAAAAAAAAA">
                                          <p:cBhvr>
                                            <p:cTn id="56" dur="2000" fill="hold"/>
                                            <p:tgtEl>
                                              <p:spTgt spid="39"/>
                                            </p:tgtEl>
                                            <p:attrNameLst>
                                              <p:attrName>ppt_x</p:attrName>
                                              <p:attrName>ppt_y</p:attrName>
                                            </p:attrNameLst>
                                          </p:cBhvr>
                                          <p:rCtr x="-30660" y="-9105"/>
                                        </p:animMotion>
                                      </p:childTnLst>
                                      <p:subTnLst>
                                        <p:audio>
                                          <p:cMediaNode>
                                            <p:cTn display="0" masterRel="sameClick">
                                              <p:stCondLst>
                                                <p:cond evt="begin" delay="0">
                                                  <p:tn val="55"/>
                                                </p:cond>
                                              </p:stCondLst>
                                              <p:endCondLst>
                                                <p:cond evt="onStopAudio" delay="0">
                                                  <p:tgtEl>
                                                    <p:sldTgt/>
                                                  </p:tgtEl>
                                                </p:cond>
                                              </p:endCondLst>
                                            </p:cTn>
                                            <p:tgtEl>
                                              <p:sndTgt r:embed="rId1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4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C1BDD1-2769-4F2D-9CB3-8DD94C8ADAB2}"/>
              </a:ext>
            </a:extLst>
          </p:cNvPr>
          <p:cNvSpPr/>
          <p:nvPr/>
        </p:nvSpPr>
        <p:spPr>
          <a:xfrm>
            <a:off x="106733" y="1718631"/>
            <a:ext cx="11949059" cy="2227204"/>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42" name="Graphic 41">
            <a:extLst>
              <a:ext uri="{FF2B5EF4-FFF2-40B4-BE49-F238E27FC236}">
                <a16:creationId xmlns:a16="http://schemas.microsoft.com/office/drawing/2014/main" id="{F01F3F08-FE9D-486B-8264-67C18849280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68228"/>
          <a:stretch/>
        </p:blipFill>
        <p:spPr>
          <a:xfrm>
            <a:off x="6696685" y="-998912"/>
            <a:ext cx="4917655" cy="710137"/>
          </a:xfrm>
          <a:prstGeom prst="rect">
            <a:avLst/>
          </a:prstGeom>
        </p:spPr>
      </p:pic>
      <p:sp>
        <p:nvSpPr>
          <p:cNvPr id="2" name="TextBox 1">
            <a:extLst>
              <a:ext uri="{FF2B5EF4-FFF2-40B4-BE49-F238E27FC236}">
                <a16:creationId xmlns:a16="http://schemas.microsoft.com/office/drawing/2014/main" id="{74C02A7F-E6D9-438C-A5E9-E75441EA3D3B}"/>
              </a:ext>
            </a:extLst>
          </p:cNvPr>
          <p:cNvSpPr txBox="1"/>
          <p:nvPr/>
        </p:nvSpPr>
        <p:spPr>
          <a:xfrm>
            <a:off x="268357" y="2027583"/>
            <a:ext cx="11678478" cy="1938992"/>
          </a:xfrm>
          <a:prstGeom prst="rect">
            <a:avLst/>
          </a:prstGeom>
          <a:noFill/>
        </p:spPr>
        <p:txBody>
          <a:bodyPr wrap="square" rtlCol="0">
            <a:spAutoFit/>
          </a:bodyPr>
          <a:lstStyle/>
          <a:p>
            <a:pPr algn="just"/>
            <a:r>
              <a:rPr lang="en-US" sz="4000" dirty="0"/>
              <a:t>3. </a:t>
            </a:r>
            <a:r>
              <a:rPr lang="vi-VN" sz="4000" dirty="0"/>
              <a:t>5 ca-bin chở tất cả 30 người. Biết rằng số người ở mỗi ca-bin như nhau. Hỏi mỗi ca-bin chở bao nhiêu người?</a:t>
            </a:r>
            <a:endParaRPr lang="en-US" sz="4000" dirty="0"/>
          </a:p>
        </p:txBody>
      </p:sp>
      <p:cxnSp>
        <p:nvCxnSpPr>
          <p:cNvPr id="6" name="Straight Connector 5">
            <a:extLst>
              <a:ext uri="{FF2B5EF4-FFF2-40B4-BE49-F238E27FC236}">
                <a16:creationId xmlns:a16="http://schemas.microsoft.com/office/drawing/2014/main" id="{61F1A2C6-BCE4-4BCB-A6D3-BCDC8BB35BBB}"/>
              </a:ext>
            </a:extLst>
          </p:cNvPr>
          <p:cNvCxnSpPr>
            <a:cxnSpLocks/>
          </p:cNvCxnSpPr>
          <p:nvPr/>
        </p:nvCxnSpPr>
        <p:spPr>
          <a:xfrm>
            <a:off x="964096" y="2604052"/>
            <a:ext cx="26935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504323-EA78-4E60-8FCD-5A7AA56CA175}"/>
              </a:ext>
            </a:extLst>
          </p:cNvPr>
          <p:cNvCxnSpPr>
            <a:cxnSpLocks/>
          </p:cNvCxnSpPr>
          <p:nvPr/>
        </p:nvCxnSpPr>
        <p:spPr>
          <a:xfrm flipV="1">
            <a:off x="5413601" y="2604052"/>
            <a:ext cx="1951295" cy="29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C9C729-709F-444F-BBCD-D0794B71C776}"/>
              </a:ext>
            </a:extLst>
          </p:cNvPr>
          <p:cNvCxnSpPr>
            <a:cxnSpLocks/>
          </p:cNvCxnSpPr>
          <p:nvPr/>
        </p:nvCxnSpPr>
        <p:spPr>
          <a:xfrm flipV="1">
            <a:off x="9897893" y="2596744"/>
            <a:ext cx="1951295" cy="29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836A69-C456-4291-8728-941B7A4FC8CC}"/>
              </a:ext>
            </a:extLst>
          </p:cNvPr>
          <p:cNvCxnSpPr>
            <a:cxnSpLocks/>
          </p:cNvCxnSpPr>
          <p:nvPr/>
        </p:nvCxnSpPr>
        <p:spPr>
          <a:xfrm>
            <a:off x="368735" y="3216320"/>
            <a:ext cx="5401161" cy="87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8E05B8-71CA-4D1C-AD42-72A60A0E6818}"/>
              </a:ext>
            </a:extLst>
          </p:cNvPr>
          <p:cNvCxnSpPr>
            <a:cxnSpLocks/>
          </p:cNvCxnSpPr>
          <p:nvPr/>
        </p:nvCxnSpPr>
        <p:spPr>
          <a:xfrm flipV="1">
            <a:off x="7475213" y="3227049"/>
            <a:ext cx="4252961" cy="149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7C1FD98-CCB8-417A-B198-6989DB1B9894}"/>
              </a:ext>
            </a:extLst>
          </p:cNvPr>
          <p:cNvCxnSpPr>
            <a:cxnSpLocks/>
          </p:cNvCxnSpPr>
          <p:nvPr/>
        </p:nvCxnSpPr>
        <p:spPr>
          <a:xfrm flipV="1">
            <a:off x="368735" y="3836955"/>
            <a:ext cx="2931056" cy="7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7D52BE2-21E6-48C7-B0E9-94FD4C9BD034}"/>
              </a:ext>
            </a:extLst>
          </p:cNvPr>
          <p:cNvPicPr>
            <a:picLocks noChangeAspect="1"/>
          </p:cNvPicPr>
          <p:nvPr/>
        </p:nvPicPr>
        <p:blipFill>
          <a:blip r:embed="rId4"/>
          <a:stretch>
            <a:fillRect/>
          </a:stretch>
        </p:blipFill>
        <p:spPr>
          <a:xfrm>
            <a:off x="-1" y="10116"/>
            <a:ext cx="3466083" cy="1589541"/>
          </a:xfrm>
          <a:prstGeom prst="rect">
            <a:avLst/>
          </a:prstGeom>
        </p:spPr>
      </p:pic>
    </p:spTree>
    <p:extLst>
      <p:ext uri="{BB962C8B-B14F-4D97-AF65-F5344CB8AC3E}">
        <p14:creationId xmlns:p14="http://schemas.microsoft.com/office/powerpoint/2010/main" val="169025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469</Words>
  <Application>Microsoft Office PowerPoint</Application>
  <PresentationFormat>Widescreen</PresentationFormat>
  <Paragraphs>83</Paragraphs>
  <Slides>12</Slides>
  <Notes>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12</vt:i4>
      </vt:variant>
    </vt:vector>
  </HeadingPairs>
  <TitlesOfParts>
    <vt:vector size="29" baseType="lpstr">
      <vt:lpstr>Arial</vt:lpstr>
      <vt:lpstr>Arial-Rounded</vt:lpstr>
      <vt:lpstr>Berkshire Swash</vt:lpstr>
      <vt:lpstr>Calibri</vt:lpstr>
      <vt:lpstr>Coiny</vt:lpstr>
      <vt:lpstr>iCiel Cadena</vt:lpstr>
      <vt:lpstr>Lato</vt:lpstr>
      <vt:lpstr>Livvic</vt:lpstr>
      <vt:lpstr>Open Sans</vt:lpstr>
      <vt:lpstr>Patrick Hand</vt:lpstr>
      <vt:lpstr>Roboto</vt:lpstr>
      <vt:lpstr>Roboto Condensed Light</vt:lpstr>
      <vt:lpstr>Times New Roman</vt:lpstr>
      <vt:lpstr>UVN Van Chuong Nang</vt:lpstr>
      <vt:lpstr>Weltkindertag! by Slidego</vt:lpstr>
      <vt:lpstr>1_Weltkindertag! by Slidego</vt:lpstr>
      <vt:lpstr>2_Weltkindertag! by Slidego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Lê Thị Khánh Ly (420000327)</cp:lastModifiedBy>
  <cp:revision>23</cp:revision>
  <dcterms:created xsi:type="dcterms:W3CDTF">2022-06-30T08:03:45Z</dcterms:created>
  <dcterms:modified xsi:type="dcterms:W3CDTF">2022-10-09T14:59:03Z</dcterms:modified>
</cp:coreProperties>
</file>