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8" r:id="rId3"/>
  </p:sldMasterIdLst>
  <p:notesMasterIdLst>
    <p:notesMasterId r:id="rId33"/>
  </p:notesMasterIdLst>
  <p:sldIdLst>
    <p:sldId id="1552" r:id="rId4"/>
    <p:sldId id="343" r:id="rId5"/>
    <p:sldId id="302" r:id="rId6"/>
    <p:sldId id="306" r:id="rId7"/>
    <p:sldId id="2636" r:id="rId8"/>
    <p:sldId id="2635" r:id="rId9"/>
    <p:sldId id="284" r:id="rId10"/>
    <p:sldId id="323" r:id="rId11"/>
    <p:sldId id="271" r:id="rId12"/>
    <p:sldId id="280" r:id="rId13"/>
    <p:sldId id="336" r:id="rId14"/>
    <p:sldId id="2638" r:id="rId15"/>
    <p:sldId id="2637" r:id="rId16"/>
    <p:sldId id="344" r:id="rId17"/>
    <p:sldId id="2639" r:id="rId18"/>
    <p:sldId id="262" r:id="rId19"/>
    <p:sldId id="339" r:id="rId20"/>
    <p:sldId id="338" r:id="rId21"/>
    <p:sldId id="261" r:id="rId22"/>
    <p:sldId id="263" r:id="rId23"/>
    <p:sldId id="314" r:id="rId24"/>
    <p:sldId id="315" r:id="rId25"/>
    <p:sldId id="2640" r:id="rId26"/>
    <p:sldId id="257" r:id="rId27"/>
    <p:sldId id="259" r:id="rId28"/>
    <p:sldId id="260" r:id="rId29"/>
    <p:sldId id="2641" r:id="rId30"/>
    <p:sldId id="2642"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8899-2B32-426F-8029-3E471E40B689}"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0DC3-A38D-4E12-96DB-79DC635B124A}" type="slidenum">
              <a:rPr lang="en-US" smtClean="0"/>
              <a:t>‹#›</a:t>
            </a:fld>
            <a:endParaRPr lang="en-US"/>
          </a:p>
        </p:txBody>
      </p:sp>
    </p:spTree>
    <p:extLst>
      <p:ext uri="{BB962C8B-B14F-4D97-AF65-F5344CB8AC3E}">
        <p14:creationId xmlns:p14="http://schemas.microsoft.com/office/powerpoint/2010/main" val="412492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79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srgbClr val="000000"/>
                </a:solidFill>
                <a:ea typeface="宋体" panose="02010600030101010101" pitchFamily="2" charset="-122"/>
              </a:rPr>
              <a:pPr>
                <a:defRPr/>
              </a:pPr>
              <a:t>8</a:t>
            </a:fld>
            <a:endParaRPr lang="zh-CN"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92456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91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81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93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70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5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29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621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85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395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795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6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6059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7464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25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20030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154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643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90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4231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5519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585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086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718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3929F-653B-4373-BB01-E0DB745E84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108" y="-154413"/>
            <a:ext cx="1208145" cy="1208145"/>
          </a:xfrm>
          <a:prstGeom prst="rect">
            <a:avLst/>
          </a:prstGeom>
        </p:spPr>
      </p:pic>
    </p:spTree>
    <p:extLst>
      <p:ext uri="{BB962C8B-B14F-4D97-AF65-F5344CB8AC3E}">
        <p14:creationId xmlns:p14="http://schemas.microsoft.com/office/powerpoint/2010/main" val="1666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30771547"/>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11258456"/>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5528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34433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1584420"/>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04553409"/>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12524380"/>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00272260"/>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13624865"/>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25386255"/>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84869137"/>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1937829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9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47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13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844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723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467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8" name="Picture 7">
            <a:extLst>
              <a:ext uri="{FF2B5EF4-FFF2-40B4-BE49-F238E27FC236}">
                <a16:creationId xmlns:a16="http://schemas.microsoft.com/office/drawing/2014/main" id="{9786CB03-10B2-4763-9CA3-09D20C71974B}"/>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1222514" y="284921"/>
            <a:ext cx="1072300" cy="1072300"/>
          </a:xfrm>
          <a:prstGeom prst="rect">
            <a:avLst/>
          </a:prstGeom>
        </p:spPr>
      </p:pic>
    </p:spTree>
    <p:extLst>
      <p:ext uri="{BB962C8B-B14F-4D97-AF65-F5344CB8AC3E}">
        <p14:creationId xmlns:p14="http://schemas.microsoft.com/office/powerpoint/2010/main" val="422230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0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A0480F-CBC5-46AC-B9E9-1FB2FB4C9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8971"/>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27/10/2022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034691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audio" Target="../media/audio5.wav"/><Relationship Id="rId12"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58.wmf"/><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54.png"/><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3.jpe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slideLayout" Target="../slideLayouts/slideLayout2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56.png"/><Relationship Id="rId5" Type="http://schemas.openxmlformats.org/officeDocument/2006/relationships/audio" Target="../media/audio3.wav"/><Relationship Id="rId15" Type="http://schemas.openxmlformats.org/officeDocument/2006/relationships/image" Target="../media/image58.wmf"/><Relationship Id="rId10"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55.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slideLayout" Target="../slideLayouts/slideLayout2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56.png"/><Relationship Id="rId5" Type="http://schemas.openxmlformats.org/officeDocument/2006/relationships/audio" Target="../media/audio3.wav"/><Relationship Id="rId15" Type="http://schemas.openxmlformats.org/officeDocument/2006/relationships/image" Target="../media/image58.wmf"/><Relationship Id="rId10"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55.png"/><Relationship Id="rId1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hyperlink" Target="https://blogtailieu.com/"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sv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9</a:t>
            </a:r>
            <a:endPar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44563" y="1970088"/>
            <a:ext cx="1006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Toán</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Khối</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lập</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phương</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khối</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hộp</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chữ</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nhật</a:t>
            </a:r>
            <a:endParaRPr kumimoji="0" lang="vi-VN" altLang="en-AI"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7" name="Picture 4" descr="Không có mô tả.">
            <a:extLst>
              <a:ext uri="{FF2B5EF4-FFF2-40B4-BE49-F238E27FC236}">
                <a16:creationId xmlns:a16="http://schemas.microsoft.com/office/drawing/2014/main" id="{A56BBD4C-4020-41BF-9D70-7875225C4A6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76811" y="532226"/>
            <a:ext cx="2456827"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B035603-71F2-42D5-BEC0-0F5176EFB57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46185" y="3520195"/>
            <a:ext cx="2468330" cy="176786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5364762-5D44-4792-B07E-083A7D32641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115763" y="3469535"/>
            <a:ext cx="2371880" cy="176786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D08D570-6D9E-4924-B24A-0B0587F2FA59}"/>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9288891" y="3288861"/>
            <a:ext cx="1925003" cy="1767860"/>
          </a:xfrm>
          <a:prstGeom prst="rect">
            <a:avLst/>
          </a:prstGeom>
        </p:spPr>
      </p:pic>
      <p:sp>
        <p:nvSpPr>
          <p:cNvPr id="8" name="Speech Bubble: Rectangle with Corners Rounded 7">
            <a:extLst>
              <a:ext uri="{FF2B5EF4-FFF2-40B4-BE49-F238E27FC236}">
                <a16:creationId xmlns:a16="http://schemas.microsoft.com/office/drawing/2014/main" id="{6EB792E5-3492-4A29-8316-EED447B38B6D}"/>
              </a:ext>
            </a:extLst>
          </p:cNvPr>
          <p:cNvSpPr/>
          <p:nvPr/>
        </p:nvSpPr>
        <p:spPr>
          <a:xfrm>
            <a:off x="759550" y="1743181"/>
            <a:ext cx="2641600" cy="1229100"/>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Tớ</a:t>
            </a:r>
            <a:r>
              <a:rPr lang="en-US" sz="3200" dirty="0"/>
              <a:t> </a:t>
            </a:r>
            <a:r>
              <a:rPr lang="en-US" sz="3200" dirty="0" err="1"/>
              <a:t>có</a:t>
            </a:r>
            <a:r>
              <a:rPr lang="en-US" sz="3200" dirty="0"/>
              <a:t> </a:t>
            </a:r>
            <a:r>
              <a:rPr lang="en-US" sz="3200" dirty="0" err="1"/>
              <a:t>đỉnh</a:t>
            </a:r>
            <a:r>
              <a:rPr lang="en-US" sz="3200" dirty="0"/>
              <a:t>, </a:t>
            </a:r>
            <a:r>
              <a:rPr lang="en-US" sz="3200" dirty="0" err="1"/>
              <a:t>cạnh</a:t>
            </a:r>
            <a:endParaRPr lang="en-US" sz="3200" dirty="0"/>
          </a:p>
        </p:txBody>
      </p:sp>
      <p:sp>
        <p:nvSpPr>
          <p:cNvPr id="30" name="Speech Bubble: Rectangle with Corners Rounded 29">
            <a:extLst>
              <a:ext uri="{FF2B5EF4-FFF2-40B4-BE49-F238E27FC236}">
                <a16:creationId xmlns:a16="http://schemas.microsoft.com/office/drawing/2014/main" id="{B75E40D1-C5AC-47B5-A892-391F60F07B50}"/>
              </a:ext>
            </a:extLst>
          </p:cNvPr>
          <p:cNvSpPr/>
          <p:nvPr/>
        </p:nvSpPr>
        <p:spPr>
          <a:xfrm>
            <a:off x="3939503" y="707525"/>
            <a:ext cx="4724399" cy="2071311"/>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Tớ</a:t>
            </a:r>
            <a:r>
              <a:rPr lang="en-US" sz="3200" dirty="0"/>
              <a:t> </a:t>
            </a:r>
            <a:r>
              <a:rPr lang="en-US" sz="3200" dirty="0" err="1"/>
              <a:t>cũng</a:t>
            </a:r>
            <a:r>
              <a:rPr lang="en-US" sz="3200" dirty="0"/>
              <a:t> </a:t>
            </a:r>
            <a:r>
              <a:rPr lang="en-US" sz="3200" dirty="0" err="1"/>
              <a:t>có</a:t>
            </a:r>
            <a:r>
              <a:rPr lang="en-US" sz="3200" dirty="0"/>
              <a:t> </a:t>
            </a:r>
            <a:r>
              <a:rPr lang="en-US" sz="3200" dirty="0" err="1"/>
              <a:t>đỉnh</a:t>
            </a:r>
            <a:r>
              <a:rPr lang="en-US" sz="3200" dirty="0"/>
              <a:t>, </a:t>
            </a:r>
            <a:r>
              <a:rPr lang="en-US" sz="3200" dirty="0" err="1"/>
              <a:t>cạnh</a:t>
            </a:r>
            <a:r>
              <a:rPr lang="en-US" sz="3200" dirty="0"/>
              <a:t> </a:t>
            </a:r>
            <a:r>
              <a:rPr lang="en-US" sz="3200" dirty="0" err="1"/>
              <a:t>và</a:t>
            </a:r>
            <a:r>
              <a:rPr lang="en-US" sz="3200" dirty="0"/>
              <a:t> </a:t>
            </a:r>
            <a:r>
              <a:rPr lang="en-US" sz="3200" dirty="0" err="1"/>
              <a:t>còn</a:t>
            </a:r>
            <a:r>
              <a:rPr lang="en-US" sz="3200" dirty="0"/>
              <a:t> </a:t>
            </a:r>
            <a:r>
              <a:rPr lang="en-US" sz="3200" dirty="0" err="1"/>
              <a:t>có</a:t>
            </a:r>
            <a:r>
              <a:rPr lang="en-US" sz="3200" dirty="0"/>
              <a:t> </a:t>
            </a:r>
            <a:r>
              <a:rPr lang="en-US" sz="3200" dirty="0" err="1"/>
              <a:t>cả</a:t>
            </a:r>
            <a:r>
              <a:rPr lang="en-US" sz="3200" dirty="0"/>
              <a:t> </a:t>
            </a:r>
            <a:r>
              <a:rPr lang="en-US" sz="3200" dirty="0" err="1"/>
              <a:t>mặt</a:t>
            </a:r>
            <a:r>
              <a:rPr lang="en-US" sz="3200" dirty="0"/>
              <a:t> </a:t>
            </a:r>
            <a:r>
              <a:rPr lang="en-US" sz="3200" dirty="0" err="1"/>
              <a:t>nữa</a:t>
            </a:r>
            <a:r>
              <a:rPr lang="en-US" sz="3200" dirty="0"/>
              <a:t> </a:t>
            </a:r>
            <a:r>
              <a:rPr lang="en-US" sz="3200" dirty="0" err="1"/>
              <a:t>cơ</a:t>
            </a:r>
            <a:r>
              <a:rPr lang="en-US" sz="3200" dirty="0"/>
              <a:t>! </a:t>
            </a:r>
            <a:r>
              <a:rPr lang="en-US" sz="3200" dirty="0" err="1"/>
              <a:t>Các</a:t>
            </a:r>
            <a:r>
              <a:rPr lang="en-US" sz="3200" dirty="0"/>
              <a:t> </a:t>
            </a:r>
            <a:r>
              <a:rPr lang="en-US" sz="3200" dirty="0" err="1"/>
              <a:t>mặt</a:t>
            </a:r>
            <a:r>
              <a:rPr lang="en-US" sz="3200" dirty="0"/>
              <a:t> </a:t>
            </a:r>
            <a:r>
              <a:rPr lang="en-US" sz="3200" dirty="0" err="1"/>
              <a:t>của</a:t>
            </a:r>
            <a:r>
              <a:rPr lang="en-US" sz="3200" dirty="0"/>
              <a:t> </a:t>
            </a:r>
            <a:r>
              <a:rPr lang="en-US" sz="3200" dirty="0" err="1"/>
              <a:t>tớ</a:t>
            </a:r>
            <a:r>
              <a:rPr lang="en-US" sz="3200" dirty="0"/>
              <a:t> </a:t>
            </a:r>
            <a:r>
              <a:rPr lang="en-US" sz="3200" dirty="0" err="1"/>
              <a:t>là</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a:t>
            </a:r>
          </a:p>
        </p:txBody>
      </p:sp>
      <p:sp>
        <p:nvSpPr>
          <p:cNvPr id="32" name="Speech Bubble: Rectangle with Corners Rounded 31">
            <a:extLst>
              <a:ext uri="{FF2B5EF4-FFF2-40B4-BE49-F238E27FC236}">
                <a16:creationId xmlns:a16="http://schemas.microsoft.com/office/drawing/2014/main" id="{7396AC3E-6953-4F4A-AEC9-BF464A1F581A}"/>
              </a:ext>
            </a:extLst>
          </p:cNvPr>
          <p:cNvSpPr/>
          <p:nvPr/>
        </p:nvSpPr>
        <p:spPr>
          <a:xfrm>
            <a:off x="9047321" y="1280160"/>
            <a:ext cx="2641600" cy="1498676"/>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Còn</a:t>
            </a:r>
            <a:r>
              <a:rPr lang="en-US" sz="3200" dirty="0"/>
              <a:t> </a:t>
            </a:r>
            <a:r>
              <a:rPr lang="en-US" sz="3200" dirty="0" err="1"/>
              <a:t>các</a:t>
            </a:r>
            <a:r>
              <a:rPr lang="en-US" sz="3200" dirty="0"/>
              <a:t> </a:t>
            </a:r>
            <a:r>
              <a:rPr lang="en-US" sz="3200" dirty="0" err="1"/>
              <a:t>mặt</a:t>
            </a:r>
            <a:r>
              <a:rPr lang="en-US" sz="3200" dirty="0"/>
              <a:t> </a:t>
            </a:r>
            <a:r>
              <a:rPr lang="en-US" sz="3200" dirty="0" err="1"/>
              <a:t>của</a:t>
            </a:r>
            <a:r>
              <a:rPr lang="en-US" sz="3200" dirty="0"/>
              <a:t> </a:t>
            </a:r>
            <a:r>
              <a:rPr lang="en-US" sz="3200" dirty="0" err="1"/>
              <a:t>tớ</a:t>
            </a:r>
            <a:r>
              <a:rPr lang="en-US" sz="3200" dirty="0"/>
              <a:t> </a:t>
            </a:r>
            <a:r>
              <a:rPr lang="en-US" sz="3200" dirty="0" err="1"/>
              <a:t>đều</a:t>
            </a:r>
            <a:r>
              <a:rPr lang="en-US" sz="3200" dirty="0"/>
              <a:t> </a:t>
            </a:r>
            <a:r>
              <a:rPr lang="en-US" sz="3200" dirty="0" err="1"/>
              <a:t>là</a:t>
            </a:r>
            <a:r>
              <a:rPr lang="en-US" sz="3200" dirty="0"/>
              <a:t> </a:t>
            </a:r>
            <a:r>
              <a:rPr lang="en-US" sz="3200" dirty="0" err="1"/>
              <a:t>hình</a:t>
            </a:r>
            <a:r>
              <a:rPr lang="en-US" sz="3200" dirty="0"/>
              <a:t> </a:t>
            </a:r>
            <a:r>
              <a:rPr lang="en-US" sz="3200" dirty="0" err="1"/>
              <a:t>vuông</a:t>
            </a:r>
            <a:endParaRPr lang="en-US" sz="3200" dirty="0"/>
          </a:p>
        </p:txBody>
      </p:sp>
      <p:grpSp>
        <p:nvGrpSpPr>
          <p:cNvPr id="33" name="Group 32">
            <a:extLst>
              <a:ext uri="{FF2B5EF4-FFF2-40B4-BE49-F238E27FC236}">
                <a16:creationId xmlns:a16="http://schemas.microsoft.com/office/drawing/2014/main" id="{943099F0-D1F6-40D6-B2FD-DD374018B1B4}"/>
              </a:ext>
            </a:extLst>
          </p:cNvPr>
          <p:cNvGrpSpPr>
            <a:grpSpLocks/>
          </p:cNvGrpSpPr>
          <p:nvPr/>
        </p:nvGrpSpPr>
        <p:grpSpPr bwMode="auto">
          <a:xfrm rot="21231203">
            <a:off x="979922" y="5627738"/>
            <a:ext cx="10238643" cy="715667"/>
            <a:chOff x="6035526" y="1478029"/>
            <a:chExt cx="6685313" cy="408623"/>
          </a:xfrm>
        </p:grpSpPr>
        <p:sp>
          <p:nvSpPr>
            <p:cNvPr id="34" name="Rounded Rectangular Callout 3">
              <a:extLst>
                <a:ext uri="{FF2B5EF4-FFF2-40B4-BE49-F238E27FC236}">
                  <a16:creationId xmlns:a16="http://schemas.microsoft.com/office/drawing/2014/main" id="{455378F2-8BC7-4D3C-8A63-901AB2F0468C}"/>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5" name="Rounded Rectangle 1">
              <a:extLst>
                <a:ext uri="{FF2B5EF4-FFF2-40B4-BE49-F238E27FC236}">
                  <a16:creationId xmlns:a16="http://schemas.microsoft.com/office/drawing/2014/main" id="{0A3DE147-52F4-43E9-B566-8A69BB0765A1}"/>
                </a:ext>
              </a:extLst>
            </p:cNvPr>
            <p:cNvSpPr>
              <a:spLocks noChangeArrowheads="1"/>
            </p:cNvSpPr>
            <p:nvPr/>
          </p:nvSpPr>
          <p:spPr bwMode="auto">
            <a:xfrm rot="391599">
              <a:off x="6037815" y="1519645"/>
              <a:ext cx="6683024" cy="272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200" b="1" dirty="0">
                  <a:effectLst/>
                  <a:ea typeface="Times New Roman" panose="02020603050405020304" pitchFamily="18" charset="0"/>
                  <a:cs typeface="Arial" panose="020B0604020202020204" pitchFamily="34" charset="0"/>
                </a:rPr>
                <a:t>Quan sát, chỉ và nêu mặt, đỉnh, cạnh của khối lập phương, hộp chữ nhật</a:t>
              </a:r>
              <a:endParaRPr kumimoji="0" lang="en-US" altLang="en-US" sz="2200" b="1" i="0" u="none" strike="noStrike" kern="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34F383D8-C01A-4425-A3AA-64540C4BB8A9}"/>
              </a:ext>
            </a:extLst>
          </p:cNvPr>
          <p:cNvSpPr/>
          <p:nvPr/>
        </p:nvSpPr>
        <p:spPr>
          <a:xfrm>
            <a:off x="1550590" y="1552129"/>
            <a:ext cx="2641600" cy="963989"/>
          </a:xfrm>
          <a:prstGeom prst="wedgeRoundRectCallout">
            <a:avLst>
              <a:gd name="adj1" fmla="val 37629"/>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cạnh</a:t>
            </a:r>
            <a:endParaRPr lang="en-US" sz="3200" dirty="0"/>
          </a:p>
        </p:txBody>
      </p:sp>
      <p:sp>
        <p:nvSpPr>
          <p:cNvPr id="29" name="Speech Bubble: Rectangle with Corners Rounded 28">
            <a:extLst>
              <a:ext uri="{FF2B5EF4-FFF2-40B4-BE49-F238E27FC236}">
                <a16:creationId xmlns:a16="http://schemas.microsoft.com/office/drawing/2014/main" id="{98F7A780-CAEB-4B7A-B36F-F70D95135DB8}"/>
              </a:ext>
            </a:extLst>
          </p:cNvPr>
          <p:cNvSpPr/>
          <p:nvPr/>
        </p:nvSpPr>
        <p:spPr>
          <a:xfrm>
            <a:off x="4432371" y="1279081"/>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đỉnh</a:t>
            </a:r>
            <a:endParaRPr lang="en-US" sz="3200" dirty="0"/>
          </a:p>
        </p:txBody>
      </p:sp>
      <p:sp>
        <p:nvSpPr>
          <p:cNvPr id="42" name="Speech Bubble: Rectangle with Corners Rounded 41">
            <a:extLst>
              <a:ext uri="{FF2B5EF4-FFF2-40B4-BE49-F238E27FC236}">
                <a16:creationId xmlns:a16="http://schemas.microsoft.com/office/drawing/2014/main" id="{0DEF6A4A-3295-4A1B-9B7A-79AA145588D7}"/>
              </a:ext>
            </a:extLst>
          </p:cNvPr>
          <p:cNvSpPr/>
          <p:nvPr/>
        </p:nvSpPr>
        <p:spPr>
          <a:xfrm>
            <a:off x="7448470" y="1462798"/>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mặt</a:t>
            </a:r>
            <a:endParaRPr lang="en-US" sz="3200" dirty="0"/>
          </a:p>
        </p:txBody>
      </p:sp>
      <p:grpSp>
        <p:nvGrpSpPr>
          <p:cNvPr id="5" name="Group 4">
            <a:extLst>
              <a:ext uri="{FF2B5EF4-FFF2-40B4-BE49-F238E27FC236}">
                <a16:creationId xmlns:a16="http://schemas.microsoft.com/office/drawing/2014/main" id="{F105239C-ACE4-4493-BB45-362EE1EFDB5C}"/>
              </a:ext>
            </a:extLst>
          </p:cNvPr>
          <p:cNvGrpSpPr/>
          <p:nvPr/>
        </p:nvGrpSpPr>
        <p:grpSpPr>
          <a:xfrm>
            <a:off x="3167379" y="2337455"/>
            <a:ext cx="5857240" cy="4100068"/>
            <a:chOff x="3167379" y="2337455"/>
            <a:chExt cx="5857240" cy="4100068"/>
          </a:xfrm>
        </p:grpSpPr>
        <p:pic>
          <p:nvPicPr>
            <p:cNvPr id="3" name="Picture 2" descr="A picture containing text, toy, doll&#10;&#10;Description automatically generated">
              <a:extLst>
                <a:ext uri="{FF2B5EF4-FFF2-40B4-BE49-F238E27FC236}">
                  <a16:creationId xmlns:a16="http://schemas.microsoft.com/office/drawing/2014/main" id="{8AFD6ED2-3984-40E3-B61F-E592D7EA1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4" name="TextBox 3">
              <a:extLst>
                <a:ext uri="{FF2B5EF4-FFF2-40B4-BE49-F238E27FC236}">
                  <a16:creationId xmlns:a16="http://schemas.microsoft.com/office/drawing/2014/main" id="{D9CFAD0D-E3D2-43B5-90FB-2AFA3FB0FF73}"/>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49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B915A0DB-8254-42D4-8AB6-E15F71FABE9E}"/>
              </a:ext>
            </a:extLst>
          </p:cNvPr>
          <p:cNvGrpSpPr/>
          <p:nvPr/>
        </p:nvGrpSpPr>
        <p:grpSpPr>
          <a:xfrm>
            <a:off x="596899" y="1378966"/>
            <a:ext cx="5857240" cy="4100068"/>
            <a:chOff x="3167379" y="2337455"/>
            <a:chExt cx="5857240" cy="4100068"/>
          </a:xfrm>
        </p:grpSpPr>
        <p:pic>
          <p:nvPicPr>
            <p:cNvPr id="14" name="Picture 13" descr="A picture containing text, toy, doll&#10;&#10;Description automatically generated">
              <a:extLst>
                <a:ext uri="{FF2B5EF4-FFF2-40B4-BE49-F238E27FC236}">
                  <a16:creationId xmlns:a16="http://schemas.microsoft.com/office/drawing/2014/main" id="{6B826E5C-383C-441A-ABB0-D3ACC592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15" name="TextBox 14">
              <a:extLst>
                <a:ext uri="{FF2B5EF4-FFF2-40B4-BE49-F238E27FC236}">
                  <a16:creationId xmlns:a16="http://schemas.microsoft.com/office/drawing/2014/main" id="{3B35C7D4-DA5C-4207-9C01-CABF40539CD8}"/>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11BD8F65-9606-40F5-93AC-E33A00D87BD3}"/>
              </a:ext>
            </a:extLst>
          </p:cNvPr>
          <p:cNvGrpSpPr>
            <a:grpSpLocks/>
          </p:cNvGrpSpPr>
          <p:nvPr/>
        </p:nvGrpSpPr>
        <p:grpSpPr bwMode="auto">
          <a:xfrm>
            <a:off x="6350000" y="1021132"/>
            <a:ext cx="5432742" cy="1409891"/>
            <a:chOff x="6035526" y="1478029"/>
            <a:chExt cx="6683757" cy="408623"/>
          </a:xfrm>
        </p:grpSpPr>
        <p:sp>
          <p:nvSpPr>
            <p:cNvPr id="17" name="Rounded Rectangular Callout 3">
              <a:extLst>
                <a:ext uri="{FF2B5EF4-FFF2-40B4-BE49-F238E27FC236}">
                  <a16:creationId xmlns:a16="http://schemas.microsoft.com/office/drawing/2014/main" id="{B1C4C3CD-2ADA-4F6B-9537-BFFC98C79378}"/>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9" name="Rounded Rectangle 1">
              <a:extLst>
                <a:ext uri="{FF2B5EF4-FFF2-40B4-BE49-F238E27FC236}">
                  <a16:creationId xmlns:a16="http://schemas.microsoft.com/office/drawing/2014/main" id="{E792F769-206C-457B-A4E4-656841E1E78C}"/>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0" name="Group 19">
            <a:extLst>
              <a:ext uri="{FF2B5EF4-FFF2-40B4-BE49-F238E27FC236}">
                <a16:creationId xmlns:a16="http://schemas.microsoft.com/office/drawing/2014/main" id="{54CF87E8-2C85-45D1-884F-BFEA9CD44254}"/>
              </a:ext>
            </a:extLst>
          </p:cNvPr>
          <p:cNvGrpSpPr>
            <a:grpSpLocks/>
          </p:cNvGrpSpPr>
          <p:nvPr/>
        </p:nvGrpSpPr>
        <p:grpSpPr bwMode="auto">
          <a:xfrm>
            <a:off x="6350000" y="3235166"/>
            <a:ext cx="5432742" cy="1409891"/>
            <a:chOff x="6035526" y="1478029"/>
            <a:chExt cx="6683757" cy="408623"/>
          </a:xfrm>
        </p:grpSpPr>
        <p:sp>
          <p:nvSpPr>
            <p:cNvPr id="21" name="Rounded Rectangular Callout 3">
              <a:extLst>
                <a:ext uri="{FF2B5EF4-FFF2-40B4-BE49-F238E27FC236}">
                  <a16:creationId xmlns:a16="http://schemas.microsoft.com/office/drawing/2014/main" id="{5BA05D12-79D1-454F-B763-B0D49360B53A}"/>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EE5EFC3-145C-4934-8F35-09ED170763A9}"/>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3" name="Oval 2">
            <a:extLst>
              <a:ext uri="{FF2B5EF4-FFF2-40B4-BE49-F238E27FC236}">
                <a16:creationId xmlns:a16="http://schemas.microsoft.com/office/drawing/2014/main" id="{D895F0EC-8C35-4131-9EC8-29478F1D0B43}"/>
              </a:ext>
            </a:extLst>
          </p:cNvPr>
          <p:cNvSpPr/>
          <p:nvPr/>
        </p:nvSpPr>
        <p:spPr>
          <a:xfrm>
            <a:off x="2235200" y="285793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556765-DC4C-4351-B877-D69296912576}"/>
              </a:ext>
            </a:extLst>
          </p:cNvPr>
          <p:cNvSpPr/>
          <p:nvPr/>
        </p:nvSpPr>
        <p:spPr>
          <a:xfrm>
            <a:off x="4898311" y="282358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40DCA2-3E73-432E-86AD-8D6A453AA31B}"/>
              </a:ext>
            </a:extLst>
          </p:cNvPr>
          <p:cNvSpPr/>
          <p:nvPr/>
        </p:nvSpPr>
        <p:spPr>
          <a:xfrm>
            <a:off x="4928791" y="403136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3D93860-4EEA-4A8A-8682-642865A4AEB1}"/>
              </a:ext>
            </a:extLst>
          </p:cNvPr>
          <p:cNvSpPr/>
          <p:nvPr/>
        </p:nvSpPr>
        <p:spPr>
          <a:xfrm>
            <a:off x="2236391" y="403909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5D82B0-2621-4031-8BD2-A182A355ED19}"/>
              </a:ext>
            </a:extLst>
          </p:cNvPr>
          <p:cNvSpPr/>
          <p:nvPr/>
        </p:nvSpPr>
        <p:spPr>
          <a:xfrm>
            <a:off x="1873012" y="324772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C03694-CA22-497C-9D16-4244A1924E77}"/>
              </a:ext>
            </a:extLst>
          </p:cNvPr>
          <p:cNvSpPr/>
          <p:nvPr/>
        </p:nvSpPr>
        <p:spPr>
          <a:xfrm>
            <a:off x="4530146" y="3242441"/>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C745018-2939-48E7-A51F-CB5E8D8048C3}"/>
              </a:ext>
            </a:extLst>
          </p:cNvPr>
          <p:cNvSpPr/>
          <p:nvPr/>
        </p:nvSpPr>
        <p:spPr>
          <a:xfrm>
            <a:off x="4530146" y="4473123"/>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DBAE7C7-F2D2-4513-9CD2-08784B19BA6A}"/>
              </a:ext>
            </a:extLst>
          </p:cNvPr>
          <p:cNvSpPr/>
          <p:nvPr/>
        </p:nvSpPr>
        <p:spPr>
          <a:xfrm>
            <a:off x="1841307" y="452909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5B2335-742E-475E-973B-32C661151D81}"/>
              </a:ext>
            </a:extLst>
          </p:cNvPr>
          <p:cNvGrpSpPr/>
          <p:nvPr/>
        </p:nvGrpSpPr>
        <p:grpSpPr>
          <a:xfrm>
            <a:off x="2235200" y="2914435"/>
            <a:ext cx="2775848" cy="1306352"/>
            <a:chOff x="2235200" y="2914435"/>
            <a:chExt cx="2775848" cy="1306352"/>
          </a:xfrm>
        </p:grpSpPr>
        <p:cxnSp>
          <p:nvCxnSpPr>
            <p:cNvPr id="5" name="Straight Connector 4">
              <a:extLst>
                <a:ext uri="{FF2B5EF4-FFF2-40B4-BE49-F238E27FC236}">
                  <a16:creationId xmlns:a16="http://schemas.microsoft.com/office/drawing/2014/main" id="{4522B1AD-6234-4ED4-B332-BDA45E07BC84}"/>
                </a:ext>
              </a:extLst>
            </p:cNvPr>
            <p:cNvCxnSpPr>
              <a:cxnSpLocks/>
              <a:stCxn id="3" idx="2"/>
              <a:endCxn id="26" idx="5"/>
            </p:cNvCxnSpPr>
            <p:nvPr/>
          </p:nvCxnSpPr>
          <p:spPr>
            <a:xfrm>
              <a:off x="2235200" y="2948780"/>
              <a:ext cx="2775848" cy="29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B3A0F-1FA6-4BDF-A277-944533E7765F}"/>
                </a:ext>
              </a:extLst>
            </p:cNvPr>
            <p:cNvCxnSpPr>
              <a:cxnSpLocks/>
              <a:endCxn id="28" idx="4"/>
            </p:cNvCxnSpPr>
            <p:nvPr/>
          </p:nvCxnSpPr>
          <p:spPr>
            <a:xfrm>
              <a:off x="2301240" y="2914435"/>
              <a:ext cx="1191" cy="1306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14910-512A-45ED-974E-A65ABD3D882E}"/>
                </a:ext>
              </a:extLst>
            </p:cNvPr>
            <p:cNvCxnSpPr>
              <a:cxnSpLocks/>
            </p:cNvCxnSpPr>
            <p:nvPr/>
          </p:nvCxnSpPr>
          <p:spPr>
            <a:xfrm flipH="1">
              <a:off x="4982308" y="2966214"/>
              <a:ext cx="23446" cy="1254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8E8939-9E3F-413C-83F8-1B0196289AAE}"/>
                </a:ext>
              </a:extLst>
            </p:cNvPr>
            <p:cNvCxnSpPr>
              <a:cxnSpLocks/>
              <a:endCxn id="27" idx="4"/>
            </p:cNvCxnSpPr>
            <p:nvPr/>
          </p:nvCxnSpPr>
          <p:spPr>
            <a:xfrm>
              <a:off x="2303276" y="4178117"/>
              <a:ext cx="2691555" cy="34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3617A6E-A530-4D1F-AAB3-D4746FFD9F1D}"/>
              </a:ext>
            </a:extLst>
          </p:cNvPr>
          <p:cNvGrpSpPr/>
          <p:nvPr/>
        </p:nvGrpSpPr>
        <p:grpSpPr>
          <a:xfrm>
            <a:off x="1892355" y="3345485"/>
            <a:ext cx="2723470" cy="1306352"/>
            <a:chOff x="2282284" y="2914435"/>
            <a:chExt cx="2723470" cy="1306352"/>
          </a:xfrm>
        </p:grpSpPr>
        <p:cxnSp>
          <p:nvCxnSpPr>
            <p:cNvPr id="58" name="Straight Connector 57">
              <a:extLst>
                <a:ext uri="{FF2B5EF4-FFF2-40B4-BE49-F238E27FC236}">
                  <a16:creationId xmlns:a16="http://schemas.microsoft.com/office/drawing/2014/main" id="{559CFF04-3024-444D-B85F-D3D9F562D46E}"/>
                </a:ext>
              </a:extLst>
            </p:cNvPr>
            <p:cNvCxnSpPr>
              <a:cxnSpLocks/>
              <a:stCxn id="29" idx="3"/>
              <a:endCxn id="30" idx="3"/>
            </p:cNvCxnSpPr>
            <p:nvPr/>
          </p:nvCxnSpPr>
          <p:spPr>
            <a:xfrm flipV="1">
              <a:off x="2282284" y="2966475"/>
              <a:ext cx="2657134" cy="52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DFCB87-CF81-4BC1-A3FF-75C0F924CA5F}"/>
                </a:ext>
              </a:extLst>
            </p:cNvPr>
            <p:cNvCxnSpPr>
              <a:cxnSpLocks/>
            </p:cNvCxnSpPr>
            <p:nvPr/>
          </p:nvCxnSpPr>
          <p:spPr>
            <a:xfrm>
              <a:off x="2301240" y="2914435"/>
              <a:ext cx="1191" cy="13063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982A85-7E93-4DA2-8963-27ED0E140F56}"/>
                </a:ext>
              </a:extLst>
            </p:cNvPr>
            <p:cNvCxnSpPr>
              <a:cxnSpLocks/>
            </p:cNvCxnSpPr>
            <p:nvPr/>
          </p:nvCxnSpPr>
          <p:spPr>
            <a:xfrm flipH="1">
              <a:off x="4982308" y="2966214"/>
              <a:ext cx="23446" cy="12545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B8CCF9-8697-4DE6-AD6A-A96CDF1686F5}"/>
                </a:ext>
              </a:extLst>
            </p:cNvPr>
            <p:cNvCxnSpPr>
              <a:cxnSpLocks/>
            </p:cNvCxnSpPr>
            <p:nvPr/>
          </p:nvCxnSpPr>
          <p:spPr>
            <a:xfrm>
              <a:off x="2303276" y="4178117"/>
              <a:ext cx="2691555" cy="349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59D218-92F5-4245-838E-0493CE2D88DB}"/>
              </a:ext>
            </a:extLst>
          </p:cNvPr>
          <p:cNvGrpSpPr/>
          <p:nvPr/>
        </p:nvGrpSpPr>
        <p:grpSpPr>
          <a:xfrm>
            <a:off x="1874021" y="3022568"/>
            <a:ext cx="445110" cy="1669703"/>
            <a:chOff x="2282284" y="2551084"/>
            <a:chExt cx="2723470" cy="1669703"/>
          </a:xfrm>
        </p:grpSpPr>
        <p:cxnSp>
          <p:nvCxnSpPr>
            <p:cNvPr id="71" name="Straight Connector 70">
              <a:extLst>
                <a:ext uri="{FF2B5EF4-FFF2-40B4-BE49-F238E27FC236}">
                  <a16:creationId xmlns:a16="http://schemas.microsoft.com/office/drawing/2014/main" id="{997EB8E0-30B7-4929-AF0A-3437FFD67D14}"/>
                </a:ext>
              </a:extLst>
            </p:cNvPr>
            <p:cNvCxnSpPr>
              <a:cxnSpLocks/>
            </p:cNvCxnSpPr>
            <p:nvPr/>
          </p:nvCxnSpPr>
          <p:spPr>
            <a:xfrm flipV="1">
              <a:off x="2282284" y="2551084"/>
              <a:ext cx="2177534" cy="42067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4F56FA-DCDE-4070-9989-70A4B1F260DF}"/>
                </a:ext>
              </a:extLst>
            </p:cNvPr>
            <p:cNvCxnSpPr>
              <a:cxnSpLocks/>
            </p:cNvCxnSpPr>
            <p:nvPr/>
          </p:nvCxnSpPr>
          <p:spPr>
            <a:xfrm>
              <a:off x="2301240" y="2914435"/>
              <a:ext cx="1191" cy="130635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BF3A6F-85BE-426D-978C-AA8791DBE786}"/>
                </a:ext>
              </a:extLst>
            </p:cNvPr>
            <p:cNvCxnSpPr>
              <a:cxnSpLocks/>
            </p:cNvCxnSpPr>
            <p:nvPr/>
          </p:nvCxnSpPr>
          <p:spPr>
            <a:xfrm flipH="1">
              <a:off x="4930281" y="2966214"/>
              <a:ext cx="75473" cy="78308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4BC679-83AC-473F-8120-15234D890657}"/>
                </a:ext>
              </a:extLst>
            </p:cNvPr>
            <p:cNvCxnSpPr>
              <a:cxnSpLocks/>
              <a:endCxn id="28" idx="4"/>
            </p:cNvCxnSpPr>
            <p:nvPr/>
          </p:nvCxnSpPr>
          <p:spPr>
            <a:xfrm flipV="1">
              <a:off x="2303277" y="3749303"/>
              <a:ext cx="2600296" cy="42881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2DD87FA-DC35-461C-BF3E-D3087CD50D51}"/>
              </a:ext>
            </a:extLst>
          </p:cNvPr>
          <p:cNvGrpSpPr/>
          <p:nvPr/>
        </p:nvGrpSpPr>
        <p:grpSpPr>
          <a:xfrm>
            <a:off x="4556419" y="2914435"/>
            <a:ext cx="473972" cy="1760224"/>
            <a:chOff x="2282284" y="2460563"/>
            <a:chExt cx="2900066" cy="1760224"/>
          </a:xfrm>
        </p:grpSpPr>
        <p:cxnSp>
          <p:nvCxnSpPr>
            <p:cNvPr id="85" name="Straight Connector 84">
              <a:extLst>
                <a:ext uri="{FF2B5EF4-FFF2-40B4-BE49-F238E27FC236}">
                  <a16:creationId xmlns:a16="http://schemas.microsoft.com/office/drawing/2014/main" id="{10A486CB-1B3B-4C50-B483-AEEEEB29E048}"/>
                </a:ext>
              </a:extLst>
            </p:cNvPr>
            <p:cNvCxnSpPr>
              <a:cxnSpLocks/>
              <a:endCxn id="26" idx="6"/>
            </p:cNvCxnSpPr>
            <p:nvPr/>
          </p:nvCxnSpPr>
          <p:spPr>
            <a:xfrm flipV="1">
              <a:off x="2282284" y="2460563"/>
              <a:ext cx="2900066" cy="511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3A721C-3D13-43FF-B5C5-9BCF5757412C}"/>
                </a:ext>
              </a:extLst>
            </p:cNvPr>
            <p:cNvCxnSpPr>
              <a:cxnSpLocks/>
              <a:stCxn id="30" idx="4"/>
            </p:cNvCxnSpPr>
            <p:nvPr/>
          </p:nvCxnSpPr>
          <p:spPr>
            <a:xfrm flipH="1">
              <a:off x="2302433" y="2970261"/>
              <a:ext cx="223171" cy="12505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8BB84-33BD-4194-9CFB-B461125EDC9C}"/>
                </a:ext>
              </a:extLst>
            </p:cNvPr>
            <p:cNvCxnSpPr>
              <a:cxnSpLocks/>
              <a:stCxn id="26" idx="5"/>
            </p:cNvCxnSpPr>
            <p:nvPr/>
          </p:nvCxnSpPr>
          <p:spPr>
            <a:xfrm flipH="1">
              <a:off x="4930292" y="2524801"/>
              <a:ext cx="133705" cy="122450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915095-4FE8-42D7-98DA-2F22103CF49D}"/>
                </a:ext>
              </a:extLst>
            </p:cNvPr>
            <p:cNvCxnSpPr>
              <a:cxnSpLocks/>
            </p:cNvCxnSpPr>
            <p:nvPr/>
          </p:nvCxnSpPr>
          <p:spPr>
            <a:xfrm flipV="1">
              <a:off x="2303277" y="3749303"/>
              <a:ext cx="2600296" cy="4288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AFAE3F1-4A3D-4CD5-9C25-872B4FDFE789}"/>
              </a:ext>
            </a:extLst>
          </p:cNvPr>
          <p:cNvGrpSpPr/>
          <p:nvPr/>
        </p:nvGrpSpPr>
        <p:grpSpPr>
          <a:xfrm>
            <a:off x="1919442" y="2897801"/>
            <a:ext cx="3100581" cy="487028"/>
            <a:chOff x="2250159" y="3726029"/>
            <a:chExt cx="3100581" cy="487028"/>
          </a:xfrm>
        </p:grpSpPr>
        <p:cxnSp>
          <p:nvCxnSpPr>
            <p:cNvPr id="100" name="Straight Connector 99">
              <a:extLst>
                <a:ext uri="{FF2B5EF4-FFF2-40B4-BE49-F238E27FC236}">
                  <a16:creationId xmlns:a16="http://schemas.microsoft.com/office/drawing/2014/main" id="{0ACEB96F-0D53-4FA6-A390-9B68CA88725F}"/>
                </a:ext>
              </a:extLst>
            </p:cNvPr>
            <p:cNvCxnSpPr>
              <a:cxnSpLocks/>
            </p:cNvCxnSpPr>
            <p:nvPr/>
          </p:nvCxnSpPr>
          <p:spPr>
            <a:xfrm>
              <a:off x="2589206" y="3754368"/>
              <a:ext cx="2703738" cy="2997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49AFA1-E082-484F-97BB-8EEFB2596EAE}"/>
                </a:ext>
              </a:extLst>
            </p:cNvPr>
            <p:cNvCxnSpPr>
              <a:cxnSpLocks/>
            </p:cNvCxnSpPr>
            <p:nvPr/>
          </p:nvCxnSpPr>
          <p:spPr>
            <a:xfrm flipH="1">
              <a:off x="2250159" y="3726029"/>
              <a:ext cx="404540" cy="46519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0B0B6A-613C-4F6F-BAB6-35C850506791}"/>
                </a:ext>
              </a:extLst>
            </p:cNvPr>
            <p:cNvCxnSpPr>
              <a:cxnSpLocks/>
              <a:stCxn id="26" idx="5"/>
              <a:endCxn id="30" idx="5"/>
            </p:cNvCxnSpPr>
            <p:nvPr/>
          </p:nvCxnSpPr>
          <p:spPr>
            <a:xfrm flipH="1">
              <a:off x="4982575" y="3785483"/>
              <a:ext cx="368165" cy="418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60600A-34B2-4865-8843-2B553A461EAB}"/>
                </a:ext>
              </a:extLst>
            </p:cNvPr>
            <p:cNvCxnSpPr>
              <a:cxnSpLocks/>
            </p:cNvCxnSpPr>
            <p:nvPr/>
          </p:nvCxnSpPr>
          <p:spPr>
            <a:xfrm>
              <a:off x="2303276" y="4178117"/>
              <a:ext cx="2691555" cy="34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4207368-B755-4251-9E5E-A268CAD06955}"/>
              </a:ext>
            </a:extLst>
          </p:cNvPr>
          <p:cNvGrpSpPr/>
          <p:nvPr/>
        </p:nvGrpSpPr>
        <p:grpSpPr>
          <a:xfrm>
            <a:off x="1910467" y="4168923"/>
            <a:ext cx="3100583" cy="487028"/>
            <a:chOff x="2250159" y="3726029"/>
            <a:chExt cx="3100583" cy="487028"/>
          </a:xfrm>
        </p:grpSpPr>
        <p:cxnSp>
          <p:nvCxnSpPr>
            <p:cNvPr id="107" name="Straight Connector 106">
              <a:extLst>
                <a:ext uri="{FF2B5EF4-FFF2-40B4-BE49-F238E27FC236}">
                  <a16:creationId xmlns:a16="http://schemas.microsoft.com/office/drawing/2014/main" id="{484AEC18-3B24-44F7-88DB-F7E174C88A02}"/>
                </a:ext>
              </a:extLst>
            </p:cNvPr>
            <p:cNvCxnSpPr>
              <a:cxnSpLocks/>
            </p:cNvCxnSpPr>
            <p:nvPr/>
          </p:nvCxnSpPr>
          <p:spPr>
            <a:xfrm flipV="1">
              <a:off x="2589206" y="3749084"/>
              <a:ext cx="2657134" cy="528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FD412E0-867C-4CC3-A08D-04ED683B954E}"/>
                </a:ext>
              </a:extLst>
            </p:cNvPr>
            <p:cNvCxnSpPr>
              <a:cxnSpLocks/>
            </p:cNvCxnSpPr>
            <p:nvPr/>
          </p:nvCxnSpPr>
          <p:spPr>
            <a:xfrm flipH="1">
              <a:off x="2250159" y="3726029"/>
              <a:ext cx="404540" cy="4651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36B86C-2191-4A8D-9BC1-1CE1D179CCC9}"/>
                </a:ext>
              </a:extLst>
            </p:cNvPr>
            <p:cNvCxnSpPr>
              <a:cxnSpLocks/>
              <a:endCxn id="31" idx="4"/>
            </p:cNvCxnSpPr>
            <p:nvPr/>
          </p:nvCxnSpPr>
          <p:spPr>
            <a:xfrm flipH="1">
              <a:off x="4935878" y="3785483"/>
              <a:ext cx="414864" cy="4264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4BCBA3-E505-465F-88F1-54F43F18705E}"/>
                </a:ext>
              </a:extLst>
            </p:cNvPr>
            <p:cNvCxnSpPr>
              <a:cxnSpLocks/>
            </p:cNvCxnSpPr>
            <p:nvPr/>
          </p:nvCxnSpPr>
          <p:spPr>
            <a:xfrm>
              <a:off x="2303276" y="4178117"/>
              <a:ext cx="2691555" cy="349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21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down)">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down)">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wipe(down)">
                                      <p:cBhvr>
                                        <p:cTn id="107" dur="500"/>
                                        <p:tgtEl>
                                          <p:spTgt spid="8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down)">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06"/>
                                        </p:tgtEl>
                                        <p:attrNameLst>
                                          <p:attrName>style.visibility</p:attrName>
                                        </p:attrNameLst>
                                      </p:cBhvr>
                                      <p:to>
                                        <p:strVal val="visible"/>
                                      </p:to>
                                    </p:set>
                                    <p:animEffect transition="in" filter="wipe(down)">
                                      <p:cBhvr>
                                        <p:cTn id="11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77BB465-04C4-47D6-B6D9-8E04D7DEC01E}"/>
              </a:ext>
            </a:extLst>
          </p:cNvPr>
          <p:cNvPicPr>
            <a:picLocks noChangeAspect="1"/>
          </p:cNvPicPr>
          <p:nvPr/>
        </p:nvPicPr>
        <p:blipFill>
          <a:blip r:embed="rId4"/>
          <a:stretch>
            <a:fillRect/>
          </a:stretch>
        </p:blipFill>
        <p:spPr>
          <a:xfrm>
            <a:off x="1271586" y="1683809"/>
            <a:ext cx="3545205" cy="3490382"/>
          </a:xfrm>
          <a:prstGeom prst="rect">
            <a:avLst/>
          </a:prstGeom>
        </p:spPr>
      </p:pic>
      <p:grpSp>
        <p:nvGrpSpPr>
          <p:cNvPr id="20" name="Group 19">
            <a:extLst>
              <a:ext uri="{FF2B5EF4-FFF2-40B4-BE49-F238E27FC236}">
                <a16:creationId xmlns:a16="http://schemas.microsoft.com/office/drawing/2014/main" id="{4F90AD7C-57E7-4183-8FC2-2F6F4D2EA6CA}"/>
              </a:ext>
            </a:extLst>
          </p:cNvPr>
          <p:cNvGrpSpPr>
            <a:grpSpLocks/>
          </p:cNvGrpSpPr>
          <p:nvPr/>
        </p:nvGrpSpPr>
        <p:grpSpPr bwMode="auto">
          <a:xfrm>
            <a:off x="5313680" y="1102319"/>
            <a:ext cx="5432742" cy="1409891"/>
            <a:chOff x="6035526" y="1478029"/>
            <a:chExt cx="6683757" cy="408623"/>
          </a:xfrm>
        </p:grpSpPr>
        <p:sp>
          <p:nvSpPr>
            <p:cNvPr id="21" name="Rounded Rectangular Callout 3">
              <a:extLst>
                <a:ext uri="{FF2B5EF4-FFF2-40B4-BE49-F238E27FC236}">
                  <a16:creationId xmlns:a16="http://schemas.microsoft.com/office/drawing/2014/main" id="{A49258D1-C4A2-439A-B441-397B974DF4B7}"/>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44406D2-2A11-4193-B87C-C106703AAE9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lập phương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3" name="Group 22">
            <a:extLst>
              <a:ext uri="{FF2B5EF4-FFF2-40B4-BE49-F238E27FC236}">
                <a16:creationId xmlns:a16="http://schemas.microsoft.com/office/drawing/2014/main" id="{146CD031-5E1F-46CD-97A8-E0033EC25173}"/>
              </a:ext>
            </a:extLst>
          </p:cNvPr>
          <p:cNvGrpSpPr>
            <a:grpSpLocks/>
          </p:cNvGrpSpPr>
          <p:nvPr/>
        </p:nvGrpSpPr>
        <p:grpSpPr bwMode="auto">
          <a:xfrm>
            <a:off x="4906648" y="3293375"/>
            <a:ext cx="5432742" cy="1409891"/>
            <a:chOff x="6035526" y="1478029"/>
            <a:chExt cx="6683757" cy="408623"/>
          </a:xfrm>
        </p:grpSpPr>
        <p:sp>
          <p:nvSpPr>
            <p:cNvPr id="24" name="Rounded Rectangular Callout 3">
              <a:extLst>
                <a:ext uri="{FF2B5EF4-FFF2-40B4-BE49-F238E27FC236}">
                  <a16:creationId xmlns:a16="http://schemas.microsoft.com/office/drawing/2014/main" id="{620F0762-D4C7-4514-B891-87D4308077DD}"/>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5" name="Rounded Rectangle 1">
              <a:extLst>
                <a:ext uri="{FF2B5EF4-FFF2-40B4-BE49-F238E27FC236}">
                  <a16:creationId xmlns:a16="http://schemas.microsoft.com/office/drawing/2014/main" id="{29B7D1C2-A614-4EE2-A843-ACC972CD0AD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lập phương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7" name="Oval 6">
            <a:extLst>
              <a:ext uri="{FF2B5EF4-FFF2-40B4-BE49-F238E27FC236}">
                <a16:creationId xmlns:a16="http://schemas.microsoft.com/office/drawing/2014/main" id="{56DE4C0B-4623-4C2D-8A5B-25C0AA7FC247}"/>
              </a:ext>
            </a:extLst>
          </p:cNvPr>
          <p:cNvSpPr/>
          <p:nvPr/>
        </p:nvSpPr>
        <p:spPr>
          <a:xfrm>
            <a:off x="2830878" y="1905542"/>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2428AE-E5C0-439F-B9A7-E5194BC471B7}"/>
              </a:ext>
            </a:extLst>
          </p:cNvPr>
          <p:cNvSpPr/>
          <p:nvPr/>
        </p:nvSpPr>
        <p:spPr>
          <a:xfrm>
            <a:off x="4371181" y="1866071"/>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B41992-81CB-4995-A761-093C4E26F59A}"/>
              </a:ext>
            </a:extLst>
          </p:cNvPr>
          <p:cNvSpPr/>
          <p:nvPr/>
        </p:nvSpPr>
        <p:spPr>
          <a:xfrm>
            <a:off x="4371181" y="3464076"/>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1E15F49-FDB6-4C6E-A542-BC280EC19D0D}"/>
              </a:ext>
            </a:extLst>
          </p:cNvPr>
          <p:cNvSpPr/>
          <p:nvPr/>
        </p:nvSpPr>
        <p:spPr>
          <a:xfrm>
            <a:off x="2828691" y="3429000"/>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997FC8-70E6-454B-A9B0-FFC29C24BFF8}"/>
              </a:ext>
            </a:extLst>
          </p:cNvPr>
          <p:cNvSpPr/>
          <p:nvPr/>
        </p:nvSpPr>
        <p:spPr>
          <a:xfrm>
            <a:off x="2117491"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C8BC088-89C2-4E76-84C1-3E9063E9A865}"/>
              </a:ext>
            </a:extLst>
          </p:cNvPr>
          <p:cNvSpPr/>
          <p:nvPr/>
        </p:nvSpPr>
        <p:spPr>
          <a:xfrm>
            <a:off x="3655064"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1344FB8-CED1-4D6B-824A-E8630D8D48D5}"/>
              </a:ext>
            </a:extLst>
          </p:cNvPr>
          <p:cNvSpPr/>
          <p:nvPr/>
        </p:nvSpPr>
        <p:spPr>
          <a:xfrm>
            <a:off x="3632632"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F6BAEEF-FCAC-42C6-8780-0B66CF3ED6BB}"/>
              </a:ext>
            </a:extLst>
          </p:cNvPr>
          <p:cNvSpPr/>
          <p:nvPr/>
        </p:nvSpPr>
        <p:spPr>
          <a:xfrm>
            <a:off x="2138406"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B5CF96B-692A-4650-AD4F-ECE7C9DF4993}"/>
              </a:ext>
            </a:extLst>
          </p:cNvPr>
          <p:cNvGrpSpPr/>
          <p:nvPr/>
        </p:nvGrpSpPr>
        <p:grpSpPr>
          <a:xfrm>
            <a:off x="2142836" y="2404622"/>
            <a:ext cx="1551490" cy="1642313"/>
            <a:chOff x="2281856" y="3189495"/>
            <a:chExt cx="1669382" cy="1023562"/>
          </a:xfrm>
        </p:grpSpPr>
        <p:cxnSp>
          <p:nvCxnSpPr>
            <p:cNvPr id="37" name="Straight Connector 36">
              <a:extLst>
                <a:ext uri="{FF2B5EF4-FFF2-40B4-BE49-F238E27FC236}">
                  <a16:creationId xmlns:a16="http://schemas.microsoft.com/office/drawing/2014/main" id="{61813ABC-BC60-4264-8866-959924942DD7}"/>
                </a:ext>
              </a:extLst>
            </p:cNvPr>
            <p:cNvCxnSpPr>
              <a:cxnSpLocks/>
            </p:cNvCxnSpPr>
            <p:nvPr/>
          </p:nvCxnSpPr>
          <p:spPr>
            <a:xfrm>
              <a:off x="2313608" y="3215155"/>
              <a:ext cx="1578786" cy="26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FD145C-6B3F-45FA-8031-CE2E15BE92DD}"/>
                </a:ext>
              </a:extLst>
            </p:cNvPr>
            <p:cNvCxnSpPr>
              <a:cxnSpLocks/>
              <a:stCxn id="32" idx="0"/>
              <a:endCxn id="35" idx="3"/>
            </p:cNvCxnSpPr>
            <p:nvPr/>
          </p:nvCxnSpPr>
          <p:spPr>
            <a:xfrm flipH="1">
              <a:off x="2281856" y="3189495"/>
              <a:ext cx="16146" cy="10166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7157A1-DA8F-4FF1-A1B9-A965D00F2547}"/>
                </a:ext>
              </a:extLst>
            </p:cNvPr>
            <p:cNvCxnSpPr>
              <a:cxnSpLocks/>
              <a:endCxn id="34" idx="4"/>
            </p:cNvCxnSpPr>
            <p:nvPr/>
          </p:nvCxnSpPr>
          <p:spPr>
            <a:xfrm flipH="1">
              <a:off x="3912587" y="3209943"/>
              <a:ext cx="18457" cy="1003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48052F-788B-40A7-ABA9-6177C77B772D}"/>
                </a:ext>
              </a:extLst>
            </p:cNvPr>
            <p:cNvCxnSpPr>
              <a:cxnSpLocks/>
              <a:stCxn id="35" idx="5"/>
              <a:endCxn id="34" idx="5"/>
            </p:cNvCxnSpPr>
            <p:nvPr/>
          </p:nvCxnSpPr>
          <p:spPr>
            <a:xfrm>
              <a:off x="2343471" y="4200892"/>
              <a:ext cx="160776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BBDA2F-E3A5-47BF-843C-459F95476F67}"/>
              </a:ext>
            </a:extLst>
          </p:cNvPr>
          <p:cNvGrpSpPr/>
          <p:nvPr/>
        </p:nvGrpSpPr>
        <p:grpSpPr>
          <a:xfrm>
            <a:off x="2896222" y="1872979"/>
            <a:ext cx="1557368" cy="1642313"/>
            <a:chOff x="2275531" y="3189495"/>
            <a:chExt cx="1675707" cy="1023562"/>
          </a:xfrm>
        </p:grpSpPr>
        <p:cxnSp>
          <p:nvCxnSpPr>
            <p:cNvPr id="58" name="Straight Connector 57">
              <a:extLst>
                <a:ext uri="{FF2B5EF4-FFF2-40B4-BE49-F238E27FC236}">
                  <a16:creationId xmlns:a16="http://schemas.microsoft.com/office/drawing/2014/main" id="{E0E659E3-1174-4FFD-865F-9B3383CFA897}"/>
                </a:ext>
              </a:extLst>
            </p:cNvPr>
            <p:cNvCxnSpPr>
              <a:cxnSpLocks/>
            </p:cNvCxnSpPr>
            <p:nvPr/>
          </p:nvCxnSpPr>
          <p:spPr>
            <a:xfrm>
              <a:off x="2303275" y="3223074"/>
              <a:ext cx="1578786" cy="2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05A65-7CD7-428D-812C-8DA5CA9FF931}"/>
                </a:ext>
              </a:extLst>
            </p:cNvPr>
            <p:cNvCxnSpPr>
              <a:cxnSpLocks/>
            </p:cNvCxnSpPr>
            <p:nvPr/>
          </p:nvCxnSpPr>
          <p:spPr>
            <a:xfrm flipH="1">
              <a:off x="2281856" y="3189495"/>
              <a:ext cx="16146" cy="10166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9FE78D-B5A1-4DD3-833C-FD3AEDFDA521}"/>
                </a:ext>
              </a:extLst>
            </p:cNvPr>
            <p:cNvCxnSpPr>
              <a:cxnSpLocks/>
            </p:cNvCxnSpPr>
            <p:nvPr/>
          </p:nvCxnSpPr>
          <p:spPr>
            <a:xfrm flipH="1">
              <a:off x="3912588" y="3209943"/>
              <a:ext cx="18457" cy="1003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9A9E9C-6F9E-470C-A029-B794BBD148A2}"/>
                </a:ext>
              </a:extLst>
            </p:cNvPr>
            <p:cNvCxnSpPr>
              <a:cxnSpLocks/>
              <a:stCxn id="31" idx="5"/>
            </p:cNvCxnSpPr>
            <p:nvPr/>
          </p:nvCxnSpPr>
          <p:spPr>
            <a:xfrm>
              <a:off x="2275531" y="4200891"/>
              <a:ext cx="167570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864BB77-CDA1-4892-8C5B-D43FC0493D7B}"/>
              </a:ext>
            </a:extLst>
          </p:cNvPr>
          <p:cNvGrpSpPr/>
          <p:nvPr/>
        </p:nvGrpSpPr>
        <p:grpSpPr>
          <a:xfrm>
            <a:off x="2104176" y="1980024"/>
            <a:ext cx="804366" cy="2052654"/>
            <a:chOff x="2210189" y="3090523"/>
            <a:chExt cx="1478035" cy="1115630"/>
          </a:xfrm>
        </p:grpSpPr>
        <p:cxnSp>
          <p:nvCxnSpPr>
            <p:cNvPr id="64" name="Straight Connector 63">
              <a:extLst>
                <a:ext uri="{FF2B5EF4-FFF2-40B4-BE49-F238E27FC236}">
                  <a16:creationId xmlns:a16="http://schemas.microsoft.com/office/drawing/2014/main" id="{54E4608F-0A51-4764-89A7-E2EE0B1885B9}"/>
                </a:ext>
              </a:extLst>
            </p:cNvPr>
            <p:cNvCxnSpPr>
              <a:cxnSpLocks/>
              <a:stCxn id="32" idx="2"/>
              <a:endCxn id="7" idx="7"/>
            </p:cNvCxnSpPr>
            <p:nvPr/>
          </p:nvCxnSpPr>
          <p:spPr>
            <a:xfrm flipV="1">
              <a:off x="2210185" y="3090524"/>
              <a:ext cx="1470209" cy="270444"/>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BBE610F7-4249-478C-AB9C-AF847EFCC38B}"/>
                </a:ext>
              </a:extLst>
            </p:cNvPr>
            <p:cNvCxnSpPr>
              <a:cxnSpLocks/>
              <a:stCxn id="32" idx="0"/>
            </p:cNvCxnSpPr>
            <p:nvPr/>
          </p:nvCxnSpPr>
          <p:spPr>
            <a:xfrm flipH="1">
              <a:off x="2281860" y="3324746"/>
              <a:ext cx="21672" cy="881407"/>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30E3024C-E412-4642-B672-6E0F7DB1B563}"/>
                </a:ext>
              </a:extLst>
            </p:cNvPr>
            <p:cNvCxnSpPr>
              <a:cxnSpLocks/>
              <a:endCxn id="31" idx="5"/>
            </p:cNvCxnSpPr>
            <p:nvPr/>
          </p:nvCxnSpPr>
          <p:spPr>
            <a:xfrm flipH="1">
              <a:off x="3676379" y="3111009"/>
              <a:ext cx="11845" cy="858752"/>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id="{4883B57D-44F0-405E-B894-B9D25599633C}"/>
                </a:ext>
              </a:extLst>
            </p:cNvPr>
            <p:cNvCxnSpPr>
              <a:cxnSpLocks/>
              <a:endCxn id="31" idx="5"/>
            </p:cNvCxnSpPr>
            <p:nvPr/>
          </p:nvCxnSpPr>
          <p:spPr>
            <a:xfrm flipV="1">
              <a:off x="2275531" y="3969762"/>
              <a:ext cx="1400844" cy="231130"/>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grpSp>
      <p:grpSp>
        <p:nvGrpSpPr>
          <p:cNvPr id="81" name="Group 80">
            <a:extLst>
              <a:ext uri="{FF2B5EF4-FFF2-40B4-BE49-F238E27FC236}">
                <a16:creationId xmlns:a16="http://schemas.microsoft.com/office/drawing/2014/main" id="{4D8463FB-51BA-4DD1-95DB-F10730664116}"/>
              </a:ext>
            </a:extLst>
          </p:cNvPr>
          <p:cNvGrpSpPr/>
          <p:nvPr/>
        </p:nvGrpSpPr>
        <p:grpSpPr>
          <a:xfrm>
            <a:off x="3637519" y="1921673"/>
            <a:ext cx="804367" cy="2052652"/>
            <a:chOff x="2210185" y="3090524"/>
            <a:chExt cx="1478035" cy="1115629"/>
          </a:xfrm>
        </p:grpSpPr>
        <p:cxnSp>
          <p:nvCxnSpPr>
            <p:cNvPr id="82" name="Straight Connector 81">
              <a:extLst>
                <a:ext uri="{FF2B5EF4-FFF2-40B4-BE49-F238E27FC236}">
                  <a16:creationId xmlns:a16="http://schemas.microsoft.com/office/drawing/2014/main" id="{20FCD787-33DD-416D-B841-4DA400303BBE}"/>
                </a:ext>
              </a:extLst>
            </p:cNvPr>
            <p:cNvCxnSpPr>
              <a:cxnSpLocks/>
            </p:cNvCxnSpPr>
            <p:nvPr/>
          </p:nvCxnSpPr>
          <p:spPr>
            <a:xfrm flipV="1">
              <a:off x="2210185" y="3090524"/>
              <a:ext cx="1470209" cy="270444"/>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id="{045D0E45-B80B-4AF6-A73D-4D01B5F1DCBE}"/>
                </a:ext>
              </a:extLst>
            </p:cNvPr>
            <p:cNvCxnSpPr>
              <a:cxnSpLocks/>
            </p:cNvCxnSpPr>
            <p:nvPr/>
          </p:nvCxnSpPr>
          <p:spPr>
            <a:xfrm flipH="1">
              <a:off x="2281859" y="3324746"/>
              <a:ext cx="21672" cy="881407"/>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id="{6A086A9D-88F0-4C9B-95A9-83C538CF038B}"/>
                </a:ext>
              </a:extLst>
            </p:cNvPr>
            <p:cNvCxnSpPr>
              <a:cxnSpLocks/>
            </p:cNvCxnSpPr>
            <p:nvPr/>
          </p:nvCxnSpPr>
          <p:spPr>
            <a:xfrm flipH="1">
              <a:off x="3676375" y="3111009"/>
              <a:ext cx="11845" cy="858752"/>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5" name="Straight Connector 84">
              <a:extLst>
                <a:ext uri="{FF2B5EF4-FFF2-40B4-BE49-F238E27FC236}">
                  <a16:creationId xmlns:a16="http://schemas.microsoft.com/office/drawing/2014/main" id="{33E78817-AEB1-4CDD-A477-3D90CB64A8CC}"/>
                </a:ext>
              </a:extLst>
            </p:cNvPr>
            <p:cNvCxnSpPr>
              <a:cxnSpLocks/>
            </p:cNvCxnSpPr>
            <p:nvPr/>
          </p:nvCxnSpPr>
          <p:spPr>
            <a:xfrm flipV="1">
              <a:off x="2275531" y="3969761"/>
              <a:ext cx="1400845" cy="231130"/>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grpSp>
      <p:grpSp>
        <p:nvGrpSpPr>
          <p:cNvPr id="91" name="Group 90">
            <a:extLst>
              <a:ext uri="{FF2B5EF4-FFF2-40B4-BE49-F238E27FC236}">
                <a16:creationId xmlns:a16="http://schemas.microsoft.com/office/drawing/2014/main" id="{7240B1BF-013D-4969-A90F-81097E1CCC08}"/>
              </a:ext>
            </a:extLst>
          </p:cNvPr>
          <p:cNvGrpSpPr/>
          <p:nvPr/>
        </p:nvGrpSpPr>
        <p:grpSpPr>
          <a:xfrm>
            <a:off x="2214818" y="1918949"/>
            <a:ext cx="2198603" cy="537019"/>
            <a:chOff x="2250160" y="3688008"/>
            <a:chExt cx="2198603" cy="537019"/>
          </a:xfrm>
        </p:grpSpPr>
        <p:cxnSp>
          <p:nvCxnSpPr>
            <p:cNvPr id="92" name="Straight Connector 91">
              <a:extLst>
                <a:ext uri="{FF2B5EF4-FFF2-40B4-BE49-F238E27FC236}">
                  <a16:creationId xmlns:a16="http://schemas.microsoft.com/office/drawing/2014/main" id="{60678498-DA69-4F07-A250-CACB23B7D46D}"/>
                </a:ext>
              </a:extLst>
            </p:cNvPr>
            <p:cNvCxnSpPr>
              <a:cxnSpLocks/>
              <a:stCxn id="7" idx="0"/>
              <a:endCxn id="27" idx="2"/>
            </p:cNvCxnSpPr>
            <p:nvPr/>
          </p:nvCxnSpPr>
          <p:spPr>
            <a:xfrm>
              <a:off x="2959260" y="3688008"/>
              <a:ext cx="1489503" cy="2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E03BC1-F880-4B87-AB5D-14A95BFF5E51}"/>
                </a:ext>
              </a:extLst>
            </p:cNvPr>
            <p:cNvCxnSpPr>
              <a:cxnSpLocks/>
              <a:stCxn id="7" idx="0"/>
            </p:cNvCxnSpPr>
            <p:nvPr/>
          </p:nvCxnSpPr>
          <p:spPr>
            <a:xfrm flipH="1">
              <a:off x="2250160" y="3688008"/>
              <a:ext cx="709100" cy="503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5B0AD4-FA74-4E03-A11A-5A252DAAF2E1}"/>
                </a:ext>
              </a:extLst>
            </p:cNvPr>
            <p:cNvCxnSpPr>
              <a:cxnSpLocks/>
            </p:cNvCxnSpPr>
            <p:nvPr/>
          </p:nvCxnSpPr>
          <p:spPr>
            <a:xfrm flipH="1">
              <a:off x="3732553" y="3751192"/>
              <a:ext cx="693672" cy="473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92ED3E3-6622-452F-BBA2-338E0ADE4328}"/>
                </a:ext>
              </a:extLst>
            </p:cNvPr>
            <p:cNvCxnSpPr>
              <a:cxnSpLocks/>
              <a:endCxn id="33" idx="6"/>
            </p:cNvCxnSpPr>
            <p:nvPr/>
          </p:nvCxnSpPr>
          <p:spPr>
            <a:xfrm>
              <a:off x="2303276" y="4178117"/>
              <a:ext cx="1530970" cy="27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1564A408-4BE9-4007-987B-AD12C656B77B}"/>
              </a:ext>
            </a:extLst>
          </p:cNvPr>
          <p:cNvGrpSpPr/>
          <p:nvPr/>
        </p:nvGrpSpPr>
        <p:grpSpPr>
          <a:xfrm>
            <a:off x="2153285" y="3501673"/>
            <a:ext cx="2300305" cy="512829"/>
            <a:chOff x="2208578" y="3712198"/>
            <a:chExt cx="2300305" cy="512829"/>
          </a:xfrm>
        </p:grpSpPr>
        <p:cxnSp>
          <p:nvCxnSpPr>
            <p:cNvPr id="97" name="Straight Connector 96">
              <a:extLst>
                <a:ext uri="{FF2B5EF4-FFF2-40B4-BE49-F238E27FC236}">
                  <a16:creationId xmlns:a16="http://schemas.microsoft.com/office/drawing/2014/main" id="{C817C432-0EC7-4E4B-8075-DCE73731D437}"/>
                </a:ext>
              </a:extLst>
            </p:cNvPr>
            <p:cNvCxnSpPr>
              <a:cxnSpLocks/>
            </p:cNvCxnSpPr>
            <p:nvPr/>
          </p:nvCxnSpPr>
          <p:spPr>
            <a:xfrm>
              <a:off x="2966543" y="3712198"/>
              <a:ext cx="1542340" cy="22108"/>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D4BD918-12F5-4476-8AF7-6F4966576FA6}"/>
                </a:ext>
              </a:extLst>
            </p:cNvPr>
            <p:cNvCxnSpPr>
              <a:cxnSpLocks/>
              <a:stCxn id="31" idx="5"/>
            </p:cNvCxnSpPr>
            <p:nvPr/>
          </p:nvCxnSpPr>
          <p:spPr>
            <a:xfrm flipH="1">
              <a:off x="2250161" y="3753300"/>
              <a:ext cx="720544" cy="437926"/>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790AA1E-807C-4A07-9991-114658ED05CB}"/>
                </a:ext>
              </a:extLst>
            </p:cNvPr>
            <p:cNvCxnSpPr>
              <a:cxnSpLocks/>
              <a:stCxn id="30" idx="3"/>
            </p:cNvCxnSpPr>
            <p:nvPr/>
          </p:nvCxnSpPr>
          <p:spPr>
            <a:xfrm flipH="1">
              <a:off x="3732554" y="3775280"/>
              <a:ext cx="731238" cy="44974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C2BCB76-9484-4A79-BE99-4EB0463D73AD}"/>
                </a:ext>
              </a:extLst>
            </p:cNvPr>
            <p:cNvCxnSpPr>
              <a:cxnSpLocks/>
              <a:stCxn id="35" idx="3"/>
            </p:cNvCxnSpPr>
            <p:nvPr/>
          </p:nvCxnSpPr>
          <p:spPr>
            <a:xfrm>
              <a:off x="2208578" y="4197764"/>
              <a:ext cx="1625668" cy="735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8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wipe(down)">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down)">
                                      <p:cBhvr>
                                        <p:cTn id="81" dur="500"/>
                                        <p:tgtEl>
                                          <p:spTgt spid="8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down)">
                                      <p:cBhvr>
                                        <p:cTn id="86" dur="500"/>
                                        <p:tgtEl>
                                          <p:spTgt spid="9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wipe(down)">
                                      <p:cBhvr>
                                        <p:cTn id="9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30" grpId="0" animBg="1"/>
      <p:bldP spid="31" grpId="0" animBg="1"/>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410052"/>
            <a:ext cx="8307661" cy="1630057"/>
            <a:chOff x="6035526" y="1478029"/>
            <a:chExt cx="6683757" cy="4086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16348"/>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hộp chữ nhật có 8 đỉnh, 6 mặt và 12 cạnh</a:t>
              </a:r>
              <a:endParaRPr lang="en-US" sz="3200" dirty="0">
                <a:effectLst/>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2767114"/>
            <a:ext cx="7838744" cy="1301988"/>
            <a:chOff x="6035526" y="1473276"/>
            <a:chExt cx="6683757" cy="451289"/>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73276"/>
              <a:ext cx="6194527" cy="4512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khối</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hộp</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đều</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026" name="Picture 2" descr="Lý thuyết hình hộp chữ nhật. hình lập phương toán 5">
            <a:extLst>
              <a:ext uri="{FF2B5EF4-FFF2-40B4-BE49-F238E27FC236}">
                <a16:creationId xmlns:a16="http://schemas.microsoft.com/office/drawing/2014/main" id="{DC78110B-F889-4438-AD88-BB74D76A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36" y="2793746"/>
            <a:ext cx="3406283" cy="25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410052"/>
            <a:ext cx="8307661" cy="1630057"/>
            <a:chOff x="6035526" y="1478029"/>
            <a:chExt cx="6683757" cy="4086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16348"/>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Khối lập phương đều có 8 đỉnh, 6 mặt và 12 cạnh.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2780826"/>
            <a:ext cx="7838744" cy="1234149"/>
            <a:chOff x="6035526" y="1478029"/>
            <a:chExt cx="6683757" cy="427775"/>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92038"/>
              <a:ext cx="6194527" cy="4137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2800" b="1" i="1" dirty="0">
                  <a:effectLst/>
                  <a:ea typeface="Times New Roman" panose="02020603050405020304" pitchFamily="18" charset="0"/>
                  <a:cs typeface="Arial" panose="020B0604020202020204" pitchFamily="34" charset="0"/>
                </a:rPr>
                <a:t>Khối lập phương có mặt đều là hình vuông.</a:t>
              </a:r>
              <a:endParaRPr lang="en-US" sz="2800" dirty="0">
                <a:effectLst/>
                <a:ea typeface="Times New Roman" panose="020206030504050203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130DF5C-C018-4C67-A2BF-CD20C12C1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07" y="2799818"/>
            <a:ext cx="2985091" cy="2686582"/>
          </a:xfrm>
          <a:prstGeom prst="rect">
            <a:avLst/>
          </a:prstGeom>
        </p:spPr>
      </p:pic>
    </p:spTree>
    <p:extLst>
      <p:ext uri="{BB962C8B-B14F-4D97-AF65-F5344CB8AC3E}">
        <p14:creationId xmlns:p14="http://schemas.microsoft.com/office/powerpoint/2010/main" val="12082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6236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Hoạt</a:t>
            </a:r>
            <a:r>
              <a:rPr lang="en-US" sz="8000" dirty="0">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 </a:t>
            </a: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động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5D811B75-5EE0-4346-B7CF-B3B56AE24752}"/>
              </a:ext>
            </a:extLst>
          </p:cNvPr>
          <p:cNvSpPr/>
          <p:nvPr/>
        </p:nvSpPr>
        <p:spPr>
          <a:xfrm>
            <a:off x="603058" y="571195"/>
            <a:ext cx="847022" cy="70788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 name="TextBox 1">
            <a:extLst>
              <a:ext uri="{FF2B5EF4-FFF2-40B4-BE49-F238E27FC236}">
                <a16:creationId xmlns:a16="http://schemas.microsoft.com/office/drawing/2014/main" id="{B2A5447D-72C2-4B42-8CC0-C0874A1573F3}"/>
              </a:ext>
            </a:extLst>
          </p:cNvPr>
          <p:cNvSpPr txBox="1"/>
          <p:nvPr/>
        </p:nvSpPr>
        <p:spPr>
          <a:xfrm>
            <a:off x="1361440" y="654262"/>
            <a:ext cx="9469120" cy="3901837"/>
          </a:xfrm>
          <a:prstGeom prst="rect">
            <a:avLst/>
          </a:prstGeom>
          <a:noFill/>
        </p:spPr>
        <p:txBody>
          <a:bodyPr wrap="square" rtlCol="0">
            <a:spAutoFit/>
          </a:bodyPr>
          <a:lstStyle/>
          <a:p>
            <a:pPr>
              <a:lnSpc>
                <a:spcPct val="150000"/>
              </a:lnSpc>
            </a:pP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vẽ</a:t>
            </a:r>
            <a:r>
              <a:rPr lang="en-US" sz="2400" dirty="0">
                <a:latin typeface="Arial" panose="020B0604020202020204" pitchFamily="34" charset="0"/>
                <a:cs typeface="Arial" panose="020B0604020202020204" pitchFamily="34" charset="0"/>
              </a:rPr>
              <a:t>.</a:t>
            </a:r>
          </a:p>
          <a:p>
            <a:pPr>
              <a:lnSpc>
                <a:spcPct val="150000"/>
              </a:lnSpc>
            </a:pPr>
            <a:r>
              <a:rPr lang="vi-VN" sz="2400" dirty="0">
                <a:latin typeface="Arial" panose="020B0604020202020204" pitchFamily="34" charset="0"/>
                <a:cs typeface="Arial" panose="020B0604020202020204" pitchFamily="34" charset="0"/>
              </a:rPr>
              <a:t>a.Có mấy cạnh tô màu xanh?</a:t>
            </a:r>
          </a:p>
          <a:p>
            <a:pPr>
              <a:lnSpc>
                <a:spcPct val="150000"/>
              </a:lnSpc>
            </a:pPr>
            <a:r>
              <a:rPr lang="vi-VN" sz="2400" dirty="0">
                <a:latin typeface="Arial" panose="020B0604020202020204" pitchFamily="34" charset="0"/>
                <a:cs typeface="Arial" panose="020B0604020202020204" pitchFamily="34" charset="0"/>
              </a:rPr>
              <a:t>b/ Chọn câu trả lời đúng:</a:t>
            </a:r>
          </a:p>
          <a:p>
            <a:pPr>
              <a:lnSpc>
                <a:spcPct val="150000"/>
              </a:lnSpc>
            </a:pPr>
            <a:r>
              <a:rPr lang="vi-VN" sz="2400" dirty="0">
                <a:latin typeface="Arial" panose="020B0604020202020204" pitchFamily="34" charset="0"/>
                <a:cs typeface="Arial" panose="020B0604020202020204" pitchFamily="34" charset="0"/>
              </a:rPr>
              <a:t>Người ta lắp một tấm gỗ vừa khít mặt trước của khung sắt đó, Miếng gỗ cần lắp có dạng hình gì?</a:t>
            </a:r>
          </a:p>
          <a:p>
            <a:pPr>
              <a:lnSpc>
                <a:spcPct val="150000"/>
              </a:lnSpc>
            </a:pPr>
            <a:r>
              <a:rPr lang="vi-VN" sz="2400" dirty="0">
                <a:latin typeface="Arial" panose="020B0604020202020204" pitchFamily="34" charset="0"/>
                <a:cs typeface="Arial" panose="020B0604020202020204" pitchFamily="34" charset="0"/>
              </a:rPr>
              <a:t>A. Hình tròn. B. Hình tam giác. C. Hình chữ nhật</a:t>
            </a:r>
          </a:p>
        </p:txBody>
      </p:sp>
      <p:pic>
        <p:nvPicPr>
          <p:cNvPr id="4" name="Picture 3">
            <a:extLst>
              <a:ext uri="{FF2B5EF4-FFF2-40B4-BE49-F238E27FC236}">
                <a16:creationId xmlns:a16="http://schemas.microsoft.com/office/drawing/2014/main" id="{D4EBD616-FE28-4D29-AB1E-05850D9BC697}"/>
              </a:ext>
            </a:extLst>
          </p:cNvPr>
          <p:cNvPicPr>
            <a:picLocks noChangeAspect="1"/>
          </p:cNvPicPr>
          <p:nvPr/>
        </p:nvPicPr>
        <p:blipFill>
          <a:blip r:embed="rId4"/>
          <a:stretch>
            <a:fillRect/>
          </a:stretch>
        </p:blipFill>
        <p:spPr>
          <a:xfrm>
            <a:off x="7426960" y="1183589"/>
            <a:ext cx="2729230" cy="1837682"/>
          </a:xfrm>
          <a:prstGeom prst="rect">
            <a:avLst/>
          </a:prstGeom>
        </p:spPr>
      </p:pic>
      <p:pic>
        <p:nvPicPr>
          <p:cNvPr id="90" name="Content Placeholder 118">
            <a:extLst>
              <a:ext uri="{FF2B5EF4-FFF2-40B4-BE49-F238E27FC236}">
                <a16:creationId xmlns:a16="http://schemas.microsoft.com/office/drawing/2014/main" id="{693815AC-91BD-4497-8DDC-90C2C5AFAA96}"/>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4774568" y="4426426"/>
            <a:ext cx="3830955" cy="2452370"/>
          </a:xfrm>
          <a:prstGeom prst="rect">
            <a:avLst/>
          </a:prstGeom>
          <a:noFill/>
          <a:ln w="9525">
            <a:noFill/>
          </a:ln>
        </p:spPr>
      </p:pic>
      <p:sp>
        <p:nvSpPr>
          <p:cNvPr id="5" name="Rectangle: Rounded Corners 4">
            <a:extLst>
              <a:ext uri="{FF2B5EF4-FFF2-40B4-BE49-F238E27FC236}">
                <a16:creationId xmlns:a16="http://schemas.microsoft.com/office/drawing/2014/main" id="{D36E6112-2F41-40F8-9E04-B76C77F8F44B}"/>
              </a:ext>
            </a:extLst>
          </p:cNvPr>
          <p:cNvSpPr/>
          <p:nvPr/>
        </p:nvSpPr>
        <p:spPr>
          <a:xfrm>
            <a:off x="5455920" y="6374130"/>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
        <p:nvSpPr>
          <p:cNvPr id="91" name="Rectangle: Rounded Corners 90">
            <a:extLst>
              <a:ext uri="{FF2B5EF4-FFF2-40B4-BE49-F238E27FC236}">
                <a16:creationId xmlns:a16="http://schemas.microsoft.com/office/drawing/2014/main" id="{B7111F5D-150C-4187-A260-B74BAFF7C08E}"/>
              </a:ext>
            </a:extLst>
          </p:cNvPr>
          <p:cNvSpPr/>
          <p:nvPr/>
        </p:nvSpPr>
        <p:spPr>
          <a:xfrm>
            <a:off x="5622952" y="1807265"/>
            <a:ext cx="1550008" cy="499029"/>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4 </a:t>
            </a:r>
            <a:r>
              <a:rPr kumimoji="0" lang="en-US" sz="2600" b="1" i="0" u="none" strike="noStrike" kern="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cạnh</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D811896-77EF-4B8F-A546-C895B201DE2A}"/>
              </a:ext>
            </a:extLst>
          </p:cNvPr>
          <p:cNvSpPr/>
          <p:nvPr/>
        </p:nvSpPr>
        <p:spPr>
          <a:xfrm>
            <a:off x="7498080" y="1645921"/>
            <a:ext cx="1778000" cy="1243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518BC-CAC8-4796-8927-366113549491}"/>
              </a:ext>
            </a:extLst>
          </p:cNvPr>
          <p:cNvSpPr/>
          <p:nvPr/>
        </p:nvSpPr>
        <p:spPr>
          <a:xfrm>
            <a:off x="5622952" y="4094480"/>
            <a:ext cx="381608" cy="469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randombar(horizontal)">
                                      <p:cBhvr>
                                        <p:cTn id="25" dur="500"/>
                                        <p:tgtEl>
                                          <p:spTgt spid="91"/>
                                        </p:tgtEl>
                                      </p:cBhvr>
                                    </p:animEffect>
                                  </p:childTnLst>
                                </p:cTn>
                              </p:par>
                              <p:par>
                                <p:cTn id="26" presetID="14" presetClass="entr" presetSubtype="10" fill="hold" nodeType="withEffect">
                                  <p:stCondLst>
                                    <p:cond delay="0"/>
                                  </p:stCondLst>
                                  <p:childTnLst>
                                    <p:set>
                                      <p:cBhvr>
                                        <p:cTn id="27" dur="1" fill="hold">
                                          <p:stCondLst>
                                            <p:cond delay="0"/>
                                          </p:stCondLst>
                                        </p:cTn>
                                        <p:tgtEl>
                                          <p:spTgt spid="91">
                                            <p:txEl>
                                              <p:pRg st="0" end="0"/>
                                            </p:txEl>
                                          </p:spTgt>
                                        </p:tgtEl>
                                        <p:attrNameLst>
                                          <p:attrName>style.visibility</p:attrName>
                                        </p:attrNameLst>
                                      </p:cBhvr>
                                      <p:to>
                                        <p:strVal val="visible"/>
                                      </p:to>
                                    </p:set>
                                    <p:animEffect transition="in" filter="randombar(horizontal)">
                                      <p:cBhvr>
                                        <p:cTn id="28" dur="500"/>
                                        <p:tgtEl>
                                          <p:spTgt spid="9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1"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98CCB544-2A5E-4191-8AAA-6CE56AD7270B}"/>
              </a:ext>
            </a:extLst>
          </p:cNvPr>
          <p:cNvGrpSpPr/>
          <p:nvPr/>
        </p:nvGrpSpPr>
        <p:grpSpPr>
          <a:xfrm>
            <a:off x="975360" y="615063"/>
            <a:ext cx="1651499" cy="746812"/>
            <a:chOff x="-2807389" y="130495"/>
            <a:chExt cx="13458543" cy="674946"/>
          </a:xfrm>
        </p:grpSpPr>
        <p:sp>
          <p:nvSpPr>
            <p:cNvPr id="32" name="Rectangle: Rounded Corners 31">
              <a:extLst>
                <a:ext uri="{FF2B5EF4-FFF2-40B4-BE49-F238E27FC236}">
                  <a16:creationId xmlns:a16="http://schemas.microsoft.com/office/drawing/2014/main" id="{613BDAF4-E913-403C-89FD-60CB8F4FE32A}"/>
                </a:ext>
              </a:extLst>
            </p:cNvPr>
            <p:cNvSpPr/>
            <p:nvPr/>
          </p:nvSpPr>
          <p:spPr>
            <a:xfrm>
              <a:off x="1917020" y="130495"/>
              <a:ext cx="8734134" cy="674946"/>
            </a:xfrm>
            <a:prstGeom prst="roundRect">
              <a:avLst>
                <a:gd name="adj" fmla="val 47434"/>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endParaRPr kumimoji="0" lang="en-US" sz="3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59B7EF5-C2BA-4457-9E78-7130408169BA}"/>
                </a:ext>
              </a:extLst>
            </p:cNvPr>
            <p:cNvSpPr/>
            <p:nvPr/>
          </p:nvSpPr>
          <p:spPr>
            <a:xfrm>
              <a:off x="-2807389" y="165675"/>
              <a:ext cx="5921673" cy="63976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grpSp>
      <p:sp>
        <p:nvSpPr>
          <p:cNvPr id="34" name="Rectangle: Rounded Corners 33">
            <a:extLst>
              <a:ext uri="{FF2B5EF4-FFF2-40B4-BE49-F238E27FC236}">
                <a16:creationId xmlns:a16="http://schemas.microsoft.com/office/drawing/2014/main" id="{DEBE4910-93C5-4E66-A41A-2ED82790D52B}"/>
              </a:ext>
            </a:extLst>
          </p:cNvPr>
          <p:cNvSpPr/>
          <p:nvPr/>
        </p:nvSpPr>
        <p:spPr>
          <a:xfrm>
            <a:off x="2626859" y="715266"/>
            <a:ext cx="8478021" cy="1286253"/>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noProof="0" dirty="0">
                <a:solidFill>
                  <a:srgbClr val="000066"/>
                </a:solidFill>
                <a:latin typeface="Arial" panose="020B0604020202020204" pitchFamily="34" charset="0"/>
                <a:cs typeface="Arial" panose="020B0604020202020204" pitchFamily="34" charset="0"/>
              </a:rPr>
              <a:t>Ở </a:t>
            </a:r>
            <a:r>
              <a:rPr lang="en-US" sz="2600" b="1" kern="0" noProof="0" dirty="0" err="1">
                <a:solidFill>
                  <a:srgbClr val="000066"/>
                </a:solidFill>
                <a:latin typeface="Arial" panose="020B0604020202020204" pitchFamily="34" charset="0"/>
                <a:cs typeface="Arial" panose="020B0604020202020204" pitchFamily="34" charset="0"/>
              </a:rPr>
              <a:t>gần</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mỗi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đỉnh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của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một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chiếc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hộp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gỗ</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dạng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khối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lập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phương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bông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hoa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như</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hình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vẽ</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đã</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tất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cả</a:t>
            </a:r>
            <a:r>
              <a:rPr lang="en-US" sz="2600" b="1" kern="0" noProof="0" dirty="0">
                <a:solidFill>
                  <a:srgbClr val="000066"/>
                </a:solidFill>
                <a:latin typeface="Arial" panose="020B0604020202020204" pitchFamily="34" charset="0"/>
                <a:cs typeface="Arial" panose="020B0604020202020204" pitchFamily="34" charset="0"/>
              </a:rPr>
              <a:t>…?... b</a:t>
            </a:r>
            <a:r>
              <a:rPr lang="en-US" sz="2600" b="1" kern="0" dirty="0" err="1">
                <a:solidFill>
                  <a:srgbClr val="000066"/>
                </a:solidFill>
                <a:latin typeface="Arial" panose="020B0604020202020204" pitchFamily="34" charset="0"/>
                <a:cs typeface="Arial" panose="020B0604020202020204" pitchFamily="34" charset="0"/>
              </a:rPr>
              <a:t>ông</a:t>
            </a:r>
            <a:r>
              <a:rPr lang="en-US" sz="2600" b="1" kern="0" dirty="0">
                <a:solidFill>
                  <a:srgbClr val="000066"/>
                </a:solidFill>
                <a:latin typeface="Arial" panose="020B0604020202020204" pitchFamily="34" charset="0"/>
                <a:cs typeface="Arial" panose="020B0604020202020204" pitchFamily="34" charset="0"/>
              </a:rPr>
              <a:t> </a:t>
            </a:r>
            <a:r>
              <a:rPr lang="en-US" sz="2600" b="1" kern="0" dirty="0" err="1">
                <a:solidFill>
                  <a:srgbClr val="000066"/>
                </a:solidFill>
                <a:latin typeface="Arial" panose="020B0604020202020204" pitchFamily="34" charset="0"/>
                <a:cs typeface="Arial" panose="020B0604020202020204" pitchFamily="34" charset="0"/>
              </a:rPr>
              <a:t>hoa</a:t>
            </a:r>
            <a:r>
              <a:rPr lang="en-US" sz="2600" b="1" kern="0" dirty="0">
                <a:solidFill>
                  <a:srgbClr val="000066"/>
                </a:solidFill>
                <a:latin typeface="Arial" panose="020B0604020202020204" pitchFamily="34" charset="0"/>
                <a:cs typeface="Arial" panose="020B0604020202020204" pitchFamily="34" charset="0"/>
              </a:rPr>
              <a:t>.</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DB1DEC5-9B9F-4674-9204-4D0974C41263}"/>
              </a:ext>
            </a:extLst>
          </p:cNvPr>
          <p:cNvPicPr>
            <a:picLocks noChangeAspect="1"/>
          </p:cNvPicPr>
          <p:nvPr/>
        </p:nvPicPr>
        <p:blipFill>
          <a:blip r:embed="rId4"/>
          <a:stretch>
            <a:fillRect/>
          </a:stretch>
        </p:blipFill>
        <p:spPr>
          <a:xfrm>
            <a:off x="8381682" y="2481737"/>
            <a:ext cx="2652078" cy="2743006"/>
          </a:xfrm>
          <a:prstGeom prst="rect">
            <a:avLst/>
          </a:prstGeom>
        </p:spPr>
      </p:pic>
      <p:grpSp>
        <p:nvGrpSpPr>
          <p:cNvPr id="5" name="Group 4">
            <a:extLst>
              <a:ext uri="{FF2B5EF4-FFF2-40B4-BE49-F238E27FC236}">
                <a16:creationId xmlns:a16="http://schemas.microsoft.com/office/drawing/2014/main" id="{69263594-9AB9-4B75-BCD2-586D92C72E20}"/>
              </a:ext>
            </a:extLst>
          </p:cNvPr>
          <p:cNvGrpSpPr/>
          <p:nvPr/>
        </p:nvGrpSpPr>
        <p:grpSpPr>
          <a:xfrm>
            <a:off x="1568213" y="2210717"/>
            <a:ext cx="4175147" cy="1502611"/>
            <a:chOff x="1568213" y="2210717"/>
            <a:chExt cx="4175147" cy="1502611"/>
          </a:xfrm>
        </p:grpSpPr>
        <p:sp>
          <p:nvSpPr>
            <p:cNvPr id="84" name="Rectangle: Rounded Corners 83">
              <a:extLst>
                <a:ext uri="{FF2B5EF4-FFF2-40B4-BE49-F238E27FC236}">
                  <a16:creationId xmlns:a16="http://schemas.microsoft.com/office/drawing/2014/main" id="{331ACBC9-5FA4-4E51-BB9F-4AF2940C0A0E}"/>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184BD9-C130-4193-9E7B-F10BB7F54D90}"/>
                </a:ext>
              </a:extLst>
            </p:cNvPr>
            <p:cNvSpPr txBox="1"/>
            <p:nvPr/>
          </p:nvSpPr>
          <p:spPr>
            <a:xfrm>
              <a:off x="1581333" y="2328333"/>
              <a:ext cx="4162027"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Chiếc hộp gỗ có dạng khối lập phương: gồm 8 đỉnh</a:t>
              </a:r>
              <a:endParaRPr kumimoji="0" lang="en-US" altLang="en-US" sz="2800" b="1" i="0" u="none" strike="noStrike" kern="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endParaRPr>
            </a:p>
            <a:p>
              <a:endParaRPr lang="en-US" sz="2800" dirty="0">
                <a:solidFill>
                  <a:schemeClr val="bg1"/>
                </a:solidFill>
              </a:endParaRPr>
            </a:p>
          </p:txBody>
        </p:sp>
      </p:grpSp>
      <p:grpSp>
        <p:nvGrpSpPr>
          <p:cNvPr id="88" name="Group 87">
            <a:extLst>
              <a:ext uri="{FF2B5EF4-FFF2-40B4-BE49-F238E27FC236}">
                <a16:creationId xmlns:a16="http://schemas.microsoft.com/office/drawing/2014/main" id="{05945257-5E6D-4132-991C-4E7DF725EB6D}"/>
              </a:ext>
            </a:extLst>
          </p:cNvPr>
          <p:cNvGrpSpPr/>
          <p:nvPr/>
        </p:nvGrpSpPr>
        <p:grpSpPr>
          <a:xfrm>
            <a:off x="1531146" y="3556419"/>
            <a:ext cx="4175147" cy="824916"/>
            <a:chOff x="1568213" y="2210717"/>
            <a:chExt cx="4175147" cy="1286253"/>
          </a:xfrm>
        </p:grpSpPr>
        <p:sp>
          <p:nvSpPr>
            <p:cNvPr id="89" name="Rectangle: Rounded Corners 88">
              <a:extLst>
                <a:ext uri="{FF2B5EF4-FFF2-40B4-BE49-F238E27FC236}">
                  <a16:creationId xmlns:a16="http://schemas.microsoft.com/office/drawing/2014/main" id="{2DBE4397-8FE4-4EC5-8F98-B3EABDDFFFE9}"/>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84B0127B-8EA6-41D5-9A83-F1E6834EFEF5}"/>
                </a:ext>
              </a:extLst>
            </p:cNvPr>
            <p:cNvSpPr txBox="1"/>
            <p:nvPr/>
          </p:nvSpPr>
          <p:spPr>
            <a:xfrm>
              <a:off x="1581333" y="2328333"/>
              <a:ext cx="4162027" cy="815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Mỗi đỉnh có: 4 bông hoa</a:t>
              </a:r>
            </a:p>
          </p:txBody>
        </p:sp>
      </p:grpSp>
      <p:grpSp>
        <p:nvGrpSpPr>
          <p:cNvPr id="92" name="Group 91">
            <a:extLst>
              <a:ext uri="{FF2B5EF4-FFF2-40B4-BE49-F238E27FC236}">
                <a16:creationId xmlns:a16="http://schemas.microsoft.com/office/drawing/2014/main" id="{DAEC8AC5-6B1B-4663-AAE1-68E445F862C6}"/>
              </a:ext>
            </a:extLst>
          </p:cNvPr>
          <p:cNvGrpSpPr/>
          <p:nvPr/>
        </p:nvGrpSpPr>
        <p:grpSpPr>
          <a:xfrm>
            <a:off x="1555093" y="4628583"/>
            <a:ext cx="4175147" cy="1186196"/>
            <a:chOff x="1568213" y="2210717"/>
            <a:chExt cx="4175147" cy="1286253"/>
          </a:xfrm>
        </p:grpSpPr>
        <p:sp>
          <p:nvSpPr>
            <p:cNvPr id="93" name="Rectangle: Rounded Corners 92">
              <a:extLst>
                <a:ext uri="{FF2B5EF4-FFF2-40B4-BE49-F238E27FC236}">
                  <a16:creationId xmlns:a16="http://schemas.microsoft.com/office/drawing/2014/main" id="{235826C4-ED91-410C-9DA2-8DDF745C8A2C}"/>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3299F148-531C-421E-B9A2-BE943A1CE1D2}"/>
                </a:ext>
              </a:extLst>
            </p:cNvPr>
            <p:cNvSpPr txBox="1"/>
            <p:nvPr/>
          </p:nvSpPr>
          <p:spPr>
            <a:xfrm>
              <a:off x="1581333" y="2328333"/>
              <a:ext cx="4162027" cy="10345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Bác Hà đã chạm tất cả: </a:t>
              </a:r>
            </a:p>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8 x 3 = 24 bông hoa</a:t>
              </a:r>
            </a:p>
          </p:txBody>
        </p:sp>
      </p:grpSp>
      <p:sp>
        <p:nvSpPr>
          <p:cNvPr id="6" name="Rectangle: Rounded Corners 5">
            <a:extLst>
              <a:ext uri="{FF2B5EF4-FFF2-40B4-BE49-F238E27FC236}">
                <a16:creationId xmlns:a16="http://schemas.microsoft.com/office/drawing/2014/main" id="{FF39E6F0-1429-43CE-A599-5BC05E3AFEC3}"/>
              </a:ext>
            </a:extLst>
          </p:cNvPr>
          <p:cNvSpPr/>
          <p:nvPr/>
        </p:nvSpPr>
        <p:spPr>
          <a:xfrm>
            <a:off x="7579360" y="1575680"/>
            <a:ext cx="599440" cy="425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24</a:t>
            </a:r>
          </a:p>
        </p:txBody>
      </p:sp>
    </p:spTree>
    <p:extLst>
      <p:ext uri="{BB962C8B-B14F-4D97-AF65-F5344CB8AC3E}">
        <p14:creationId xmlns:p14="http://schemas.microsoft.com/office/powerpoint/2010/main" val="755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barn(inVertical)">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barn(inVertical)">
                                      <p:cBhvr>
                                        <p:cTn id="30" dur="5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216275" y="2678430"/>
            <a:ext cx="6485890" cy="13220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KHỞI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4833257"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98BA5B-C2B5-4876-8609-CE78F84615D8}"/>
              </a:ext>
            </a:extLst>
          </p:cNvPr>
          <p:cNvCxnSpPr>
            <a:cxnSpLocks/>
          </p:cNvCxnSpPr>
          <p:nvPr/>
        </p:nvCxnSpPr>
        <p:spPr>
          <a:xfrm flipV="1">
            <a:off x="7358743" y="1186543"/>
            <a:ext cx="3537857"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1C87EE-3080-4F30-9D56-585B8DE68D6E}"/>
              </a:ext>
            </a:extLst>
          </p:cNvPr>
          <p:cNvCxnSpPr>
            <a:cxnSpLocks/>
          </p:cNvCxnSpPr>
          <p:nvPr/>
        </p:nvCxnSpPr>
        <p:spPr>
          <a:xfrm flipV="1">
            <a:off x="631372" y="1757891"/>
            <a:ext cx="145868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05779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Vận</a:t>
            </a:r>
            <a:r>
              <a:rPr kumimoji="0" lang="en-US" sz="8000" b="0" i="0" u="none" strike="noStrike" kern="1200" cap="none" spc="0" normalizeH="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 </a:t>
            </a:r>
            <a:r>
              <a:rPr kumimoji="0" lang="en-US" sz="8000" b="0" i="0" u="none" strike="noStrike" kern="1200" cap="none" spc="0" normalizeH="0" noProof="0" dirty="0" err="1">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dụng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extLst>
      <p:ext uri="{BB962C8B-B14F-4D97-AF65-F5344CB8AC3E}">
        <p14:creationId xmlns:p14="http://schemas.microsoft.com/office/powerpoint/2010/main" val="40332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lang="vi-VN" sz="2400" b="1" dirty="0">
                <a:solidFill>
                  <a:srgbClr val="FF0000"/>
                </a:solidFill>
                <a:latin typeface="Tahoma" pitchFamily="34" charset="0"/>
                <a:cs typeface="Tahoma" pitchFamily="34" charset="0"/>
              </a:rPr>
              <a:t>bể cá cảnh, bể nước</a:t>
            </a:r>
            <a:r>
              <a:rPr lang="en-US" sz="2400" b="1" dirty="0">
                <a:solidFill>
                  <a:srgbClr val="FF0000"/>
                </a:solidFill>
                <a:latin typeface="Tahoma" pitchFamily="34" charset="0"/>
                <a:cs typeface="Tahoma" pitchFamily="34" charset="0"/>
              </a:rPr>
              <a:t>,</a:t>
            </a:r>
            <a:r>
              <a:rPr lang="vi-VN" sz="2400" b="1" dirty="0">
                <a:solidFill>
                  <a:srgbClr val="FF0000"/>
                </a:solidFill>
                <a:latin typeface="Tahoma" pitchFamily="34" charset="0"/>
                <a:cs typeface="Tahoma" pitchFamily="34" charset="0"/>
              </a:rPr>
              <a:t> thùng </a:t>
            </a:r>
            <a:r>
              <a:rPr lang="en-US" sz="2400" b="1" dirty="0" err="1">
                <a:solidFill>
                  <a:srgbClr val="FF0000"/>
                </a:solidFill>
                <a:latin typeface="Tahoma" pitchFamily="34" charset="0"/>
                <a:cs typeface="Tahoma" pitchFamily="34" charset="0"/>
              </a:rPr>
              <a:t>giấy</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ru</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bích</a:t>
            </a:r>
            <a:r>
              <a:rPr lang="en-US" sz="2400" b="1" dirty="0">
                <a:solidFill>
                  <a:srgbClr val="FF0000"/>
                </a:solidFill>
                <a:latin typeface="Tahoma" pitchFamily="34" charset="0"/>
                <a:cs typeface="Tahoma" pitchFamily="34" charset="0"/>
              </a:rPr>
              <a:t>…..</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698957" y="1022385"/>
            <a:ext cx="9822483" cy="1446550"/>
          </a:xfrm>
          <a:prstGeom prst="rect">
            <a:avLst/>
          </a:prstGeom>
          <a:noFill/>
        </p:spPr>
        <p:txBody>
          <a:bodyPr wrap="square" lIns="91440" tIns="45720" rIns="91440" bIns="45720">
            <a:spAutoFit/>
          </a:bodyPr>
          <a:lstStyle/>
          <a:p>
            <a:pPr lvl="0" algn="ctr"/>
            <a:r>
              <a:rPr lang="en-US" sz="4400" b="1" dirty="0">
                <a:ln w="0"/>
                <a:solidFill>
                  <a:srgbClr val="00B050"/>
                </a:solidFill>
                <a:latin typeface="Arial" panose="020B0604020202020204" pitchFamily="34" charset="0"/>
                <a:cs typeface="Arial" panose="020B0604020202020204" pitchFamily="34" charset="0"/>
              </a:rPr>
              <a:t>1. </a:t>
            </a:r>
            <a:r>
              <a:rPr lang="vi-VN" sz="4400" b="1" dirty="0">
                <a:ln w="0"/>
                <a:solidFill>
                  <a:srgbClr val="00B050"/>
                </a:solidFill>
                <a:latin typeface="Arial" panose="020B0604020202020204" pitchFamily="34" charset="0"/>
                <a:cs typeface="Arial" panose="020B0604020202020204" pitchFamily="34" charset="0"/>
              </a:rPr>
              <a:t>Tìm và nêu các đồ vật có hình khối lập phương, khối hộp chữ nhật</a:t>
            </a:r>
            <a:endParaRPr kumimoji="0" lang="en-US" sz="4400" b="1" i="0" u="none" strike="noStrike" kern="1200" cap="none" spc="0" normalizeH="0" baseline="0" noProof="0" dirty="0">
              <a:ln w="0"/>
              <a:solidFill>
                <a:srgbClr val="00B050"/>
              </a:solidFill>
              <a:effectLst/>
              <a:uLnTx/>
              <a:uFillTx/>
              <a:latin typeface="Arial" panose="020B0604020202020204" pitchFamily="34" charset="0"/>
              <a:cs typeface="Arial" panose="020B0604020202020204" pitchFamily="34"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1097317" y="1022385"/>
            <a:ext cx="7709259" cy="2123658"/>
          </a:xfrm>
          <a:prstGeom prst="rect">
            <a:avLst/>
          </a:prstGeom>
          <a:noFill/>
        </p:spPr>
        <p:txBody>
          <a:bodyPr wrap="square" lIns="91440" tIns="45720" rIns="91440" bIns="45720">
            <a:spAutoFit/>
          </a:bodyPr>
          <a:lstStyle/>
          <a:p>
            <a:pPr lvl="0" algn="ctr"/>
            <a:r>
              <a:rPr lang="en-US" sz="4400" b="1" dirty="0">
                <a:ln w="0"/>
                <a:solidFill>
                  <a:srgbClr val="00B050"/>
                </a:solidFill>
                <a:latin typeface="Arial" panose="020B0604020202020204" pitchFamily="34" charset="0"/>
                <a:cs typeface="Arial" panose="020B0604020202020204" pitchFamily="34" charset="0"/>
              </a:rPr>
              <a:t>2. </a:t>
            </a:r>
            <a:r>
              <a:rPr lang="en-US" sz="4400" b="1" dirty="0" err="1">
                <a:ln w="0"/>
                <a:solidFill>
                  <a:srgbClr val="00B050"/>
                </a:solidFill>
                <a:latin typeface="Arial" panose="020B0604020202020204" pitchFamily="34" charset="0"/>
                <a:cs typeface="Arial" panose="020B0604020202020204" pitchFamily="34" charset="0"/>
              </a:rPr>
              <a:t>Chỉ</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và</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nêu</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các</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đỉnh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cạnh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mặt</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của</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các</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khối</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hình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khối</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lập</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phương</a:t>
            </a:r>
            <a:endParaRPr kumimoji="0" lang="en-US" sz="4400" b="1" i="0" u="none" strike="noStrike" kern="1200" cap="none" spc="0" normalizeH="0" baseline="0" noProof="0" dirty="0">
              <a:ln w="0"/>
              <a:solidFill>
                <a:srgbClr val="00B050"/>
              </a:solidFill>
              <a:effectLst/>
              <a:uLnTx/>
              <a:uFillTx/>
              <a:latin typeface="Arial" panose="020B0604020202020204" pitchFamily="34" charset="0"/>
              <a:ea typeface="+mn-ea"/>
              <a:cs typeface="Arial" panose="020B0604020202020204" pitchFamily="34"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1F25FBEB-3F45-4B05-9E95-20A3413785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49785" y="1486315"/>
            <a:ext cx="2985091" cy="2686582"/>
          </a:xfrm>
          <a:prstGeom prst="rect">
            <a:avLst/>
          </a:prstGeom>
        </p:spPr>
      </p:pic>
    </p:spTree>
    <p:extLst>
      <p:ext uri="{BB962C8B-B14F-4D97-AF65-F5344CB8AC3E}">
        <p14:creationId xmlns:p14="http://schemas.microsoft.com/office/powerpoint/2010/main" val="125706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851254" y="1393059"/>
            <a:ext cx="7741883" cy="1200329"/>
          </a:xfrm>
          <a:prstGeom prst="rect">
            <a:avLst/>
          </a:prstGeom>
          <a:noFill/>
        </p:spPr>
        <p:txBody>
          <a:bodyPr wrap="square" lIns="91440" tIns="45720" rIns="91440" bIns="45720">
            <a:spAutoFit/>
          </a:bodyPr>
          <a:lstStyle/>
          <a:p>
            <a:pPr lvl="0" algn="ctr"/>
            <a:r>
              <a:rPr lang="en-US" sz="3600" b="1" dirty="0">
                <a:ln w="0"/>
                <a:solidFill>
                  <a:srgbClr val="00B050"/>
                </a:solidFill>
                <a:cs typeface="Arial" panose="020B0604020202020204" pitchFamily="34" charset="0"/>
              </a:rPr>
              <a:t>3</a:t>
            </a:r>
            <a:r>
              <a:rPr lang="vi-VN" sz="3600" b="1" dirty="0">
                <a:ln w="0"/>
                <a:solidFill>
                  <a:srgbClr val="00B050"/>
                </a:solidFill>
                <a:cs typeface="Arial" panose="020B0604020202020204" pitchFamily="34" charset="0"/>
              </a:rPr>
              <a:t>. Chỉ và nêu các đỉnh, cạnh, mặt của các khối hình </a:t>
            </a:r>
            <a:r>
              <a:rPr lang="en-US" sz="3600" b="1" dirty="0" err="1">
                <a:ln w="0"/>
                <a:solidFill>
                  <a:srgbClr val="00B050"/>
                </a:solidFill>
                <a:cs typeface="Arial" panose="020B0604020202020204" pitchFamily="34" charset="0"/>
              </a:rPr>
              <a:t>hộp</a:t>
            </a:r>
            <a:r>
              <a:rPr lang="en-US" sz="3600" b="1" dirty="0">
                <a:ln w="0"/>
                <a:solidFill>
                  <a:srgbClr val="00B050"/>
                </a:solidFill>
                <a:cs typeface="Arial" panose="020B0604020202020204" pitchFamily="34" charset="0"/>
              </a:rPr>
              <a:t> </a:t>
            </a:r>
            <a:r>
              <a:rPr lang="en-US" sz="3600" b="1" dirty="0" err="1">
                <a:ln w="0"/>
                <a:solidFill>
                  <a:srgbClr val="00B050"/>
                </a:solidFill>
                <a:cs typeface="Arial" panose="020B0604020202020204" pitchFamily="34" charset="0"/>
              </a:rPr>
              <a:t>chữ</a:t>
            </a:r>
            <a:r>
              <a:rPr lang="en-US" sz="3600" b="1" dirty="0">
                <a:ln w="0"/>
                <a:solidFill>
                  <a:srgbClr val="00B050"/>
                </a:solidFill>
                <a:cs typeface="Arial" panose="020B0604020202020204" pitchFamily="34" charset="0"/>
              </a:rPr>
              <a:t> </a:t>
            </a:r>
            <a:r>
              <a:rPr lang="en-US" sz="3600" b="1" dirty="0" err="1">
                <a:ln w="0"/>
                <a:solidFill>
                  <a:srgbClr val="00B050"/>
                </a:solidFill>
                <a:cs typeface="Arial" panose="020B0604020202020204" pitchFamily="34" charset="0"/>
              </a:rPr>
              <a:t>nhật</a:t>
            </a:r>
            <a:endParaRPr lang="vi-VN" sz="3600" b="1" dirty="0">
              <a:ln w="0"/>
              <a:solidFill>
                <a:srgbClr val="00B050"/>
              </a:solidFill>
              <a:cs typeface="Arial" panose="020B0604020202020204" pitchFamily="34"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0" name="Picture 2" descr="Lý thuyết hình hộp chữ nhật. hình lập phương toán 5">
            <a:extLst>
              <a:ext uri="{FF2B5EF4-FFF2-40B4-BE49-F238E27FC236}">
                <a16:creationId xmlns:a16="http://schemas.microsoft.com/office/drawing/2014/main" id="{89312170-4CF4-490A-ACCC-E2851232DB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83600" y="1706995"/>
            <a:ext cx="2952466" cy="21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37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411605" y="3672205"/>
            <a:ext cx="9170670" cy="29309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TẠM BIỆT VÀ</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HẸN GẶP LẠI</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6" presetClass="emph" presetSubtype="0" fill="hold" grpId="1" nodeType="afterEffect">
                                  <p:stCondLst>
                                    <p:cond delay="0"/>
                                  </p:stCondLst>
                                  <p:iterate type="lt">
                                    <p:tmPct val="4000"/>
                                  </p:iterate>
                                  <p:childTnLst>
                                    <p:set>
                                      <p:cBhvr override="childStyle">
                                        <p:cTn id="13" dur="3000" fill="hold"/>
                                        <p:tgtEl>
                                          <p:spTgt spid="8"/>
                                        </p:tgtEl>
                                        <p:attrNameLst>
                                          <p:attrName>style.color</p:attrName>
                                        </p:attrNameLst>
                                      </p:cBhvr>
                                      <p:to>
                                        <p:clrVal>
                                          <a:schemeClr val="accent2"/>
                                        </p:clrVal>
                                      </p:to>
                                    </p:set>
                                    <p:set>
                                      <p:cBhvr>
                                        <p:cTn id="14" dur="3000" fill="hold"/>
                                        <p:tgtEl>
                                          <p:spTgt spid="8"/>
                                        </p:tgtEl>
                                        <p:attrNameLst>
                                          <p:attrName>fillcolor</p:attrName>
                                        </p:attrNameLst>
                                      </p:cBhvr>
                                      <p:to>
                                        <p:clrVal>
                                          <a:schemeClr val="accent2"/>
                                        </p:clrVal>
                                      </p:to>
                                    </p:set>
                                    <p:set>
                                      <p:cBhvr>
                                        <p:cTn id="15" dur="3000" fill="hold"/>
                                        <p:tgtEl>
                                          <p:spTgt spid="8"/>
                                        </p:tgtEl>
                                        <p:attrNameLst>
                                          <p:attrName>fill.type</p:attrName>
                                        </p:attrNameLst>
                                      </p:cBhvr>
                                      <p:to>
                                        <p:strVal val="solid"/>
                                      </p:to>
                                    </p:set>
                                  </p:childTnLst>
                                </p:cTn>
                              </p:par>
                              <p:par>
                                <p:cTn id="16" presetID="32" presetClass="emph" presetSubtype="0" repeatCount="indefinite" fill="hold" grpId="2" nodeType="withEffect">
                                  <p:stCondLst>
                                    <p:cond delay="0"/>
                                  </p:stCondLst>
                                  <p:iterate type="lt">
                                    <p:tmPct val="0"/>
                                  </p:iterate>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Graphic 11">
            <a:extLst>
              <a:ext uri="{FF2B5EF4-FFF2-40B4-BE49-F238E27FC236}">
                <a16:creationId xmlns:a16="http://schemas.microsoft.com/office/drawing/2014/main" id="{A7B590B8-EF38-4057-B133-D9C57798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4826" y="1801275"/>
            <a:ext cx="3394881" cy="3255448"/>
          </a:xfrm>
          <a:prstGeom prst="rect">
            <a:avLst/>
          </a:prstGeom>
        </p:spPr>
      </p:pic>
      <p:sp>
        <p:nvSpPr>
          <p:cNvPr id="13" name="TextBox 12">
            <a:extLst>
              <a:ext uri="{FF2B5EF4-FFF2-40B4-BE49-F238E27FC236}">
                <a16:creationId xmlns:a16="http://schemas.microsoft.com/office/drawing/2014/main" id="{10A312D2-230A-454C-B0C6-DCB6BBDFAF44}"/>
              </a:ext>
            </a:extLst>
          </p:cNvPr>
          <p:cNvSpPr txBox="1"/>
          <p:nvPr/>
        </p:nvSpPr>
        <p:spPr>
          <a:xfrm>
            <a:off x="1286868" y="1886624"/>
            <a:ext cx="6314365"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D8387"/>
                </a:solidFill>
                <a:effectLst/>
                <a:uLnTx/>
                <a:uFillTx/>
                <a:latin typeface="+mj-lt"/>
                <a:ea typeface="+mn-ea"/>
                <a:cs typeface="+mn-cs"/>
              </a:rPr>
              <a:t>Vì</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mãi</a:t>
            </a:r>
            <a:r>
              <a:rPr kumimoji="0" lang="en-US" sz="4000" b="1" i="0" u="none" strike="noStrike" kern="1200" cap="none" spc="0" normalizeH="0" baseline="0" noProof="0" dirty="0">
                <a:ln>
                  <a:noFill/>
                </a:ln>
                <a:solidFill>
                  <a:srgbClr val="1D8387"/>
                </a:solidFill>
                <a:effectLst/>
                <a:uLnTx/>
                <a:uFillTx/>
                <a:latin typeface="+mj-lt"/>
                <a:ea typeface="+mn-ea"/>
                <a:cs typeface="+mn-cs"/>
              </a:rPr>
              <a:t> ham </a:t>
            </a:r>
            <a:r>
              <a:rPr kumimoji="0" lang="en-US" sz="4000" b="1" i="0" u="none" strike="noStrike" kern="1200" cap="none" spc="0" normalizeH="0" baseline="0" noProof="0" dirty="0" err="1">
                <a:ln>
                  <a:noFill/>
                </a:ln>
                <a:solidFill>
                  <a:srgbClr val="1D8387"/>
                </a:solidFill>
                <a:effectLst/>
                <a:uLnTx/>
                <a:uFillTx/>
                <a:latin typeface="+mj-lt"/>
                <a:ea typeface="+mn-ea"/>
                <a:cs typeface="+mn-cs"/>
              </a:rPr>
              <a:t>chơi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nên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bị</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lạc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mất</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rồi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Các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bạn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hãy</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giúp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vượt</a:t>
            </a:r>
            <a:r>
              <a:rPr kumimoji="0" lang="en-US" sz="4000" b="1" i="0" u="none" strike="noStrike" kern="1200" cap="none" spc="0" normalizeH="0" baseline="0" noProof="0" dirty="0">
                <a:ln>
                  <a:noFill/>
                </a:ln>
                <a:solidFill>
                  <a:srgbClr val="1D8387"/>
                </a:solidFill>
                <a:effectLst/>
                <a:uLnTx/>
                <a:uFillTx/>
                <a:latin typeface="+mj-lt"/>
                <a:ea typeface="+mn-ea"/>
                <a:cs typeface="+mn-cs"/>
              </a:rPr>
              <a:t> qua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thử</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thách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để</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gặp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được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nhé</a:t>
            </a:r>
            <a:r>
              <a:rPr kumimoji="0" lang="en-US" sz="4000" b="1" i="0" u="none" strike="noStrike" kern="1200" cap="none" spc="0" normalizeH="0" baseline="0" noProof="0" dirty="0">
                <a:ln>
                  <a:noFill/>
                </a:ln>
                <a:solidFill>
                  <a:srgbClr val="1D8387"/>
                </a:solidFill>
                <a:effectLst/>
                <a:uLnTx/>
                <a:uFillTx/>
                <a:latin typeface="+mj-lt"/>
                <a:ea typeface="+mn-ea"/>
                <a:cs typeface="+mn-cs"/>
              </a:rPr>
              <a:t>!</a:t>
            </a:r>
          </a:p>
        </p:txBody>
      </p:sp>
    </p:spTree>
    <p:extLst>
      <p:ext uri="{BB962C8B-B14F-4D97-AF65-F5344CB8AC3E}">
        <p14:creationId xmlns:p14="http://schemas.microsoft.com/office/powerpoint/2010/main" val="21476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lvl="0" algn="ctr" defTabSz="457200">
              <a:defRPr/>
            </a:pPr>
            <a:r>
              <a:rPr lang="vi-VN" sz="3200" b="1" dirty="0">
                <a:solidFill>
                  <a:srgbClr val="1D8387"/>
                </a:solidFill>
              </a:rPr>
              <a:t>Kể tên các hình có dạng khối hộp </a:t>
            </a:r>
            <a:r>
              <a:rPr lang="en-US" sz="3200" b="1" dirty="0" err="1">
                <a:solidFill>
                  <a:srgbClr val="1D8387"/>
                </a:solidFill>
              </a:rPr>
              <a:t>chữ</a:t>
            </a:r>
            <a:r>
              <a:rPr lang="en-US" sz="3200" b="1" dirty="0">
                <a:solidFill>
                  <a:srgbClr val="1D8387"/>
                </a:solidFill>
              </a:rPr>
              <a:t> </a:t>
            </a:r>
            <a:r>
              <a:rPr lang="en-US" sz="3200" b="1" dirty="0" err="1">
                <a:solidFill>
                  <a:srgbClr val="1D8387"/>
                </a:solidFill>
              </a:rPr>
              <a:t>nhật</a:t>
            </a:r>
            <a:r>
              <a:rPr lang="en-US" sz="3200" b="1" dirty="0">
                <a:solidFill>
                  <a:srgbClr val="1D8387"/>
                </a:solidFill>
              </a:rPr>
              <a:t> </a:t>
            </a:r>
            <a:r>
              <a:rPr lang="vi-VN" sz="3200" b="1" dirty="0">
                <a:solidFill>
                  <a:srgbClr val="1D8387"/>
                </a:solidFill>
              </a:rPr>
              <a:t>mình đã quan sát và sưu tầm được</a:t>
            </a:r>
            <a:endParaRPr kumimoji="0" lang="en-US" sz="3200" b="1" i="0" u="none" strike="noStrike" kern="1200" cap="none" spc="0" normalizeH="0" baseline="0" noProof="0" dirty="0">
              <a:ln>
                <a:noFill/>
              </a:ln>
              <a:solidFill>
                <a:srgbClr val="1D8387"/>
              </a:solidFill>
              <a:effectLst/>
              <a:uLnTx/>
              <a:uFillTx/>
              <a:latin typeface="Calibri"/>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720002" y="3132043"/>
            <a:ext cx="7917518"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Cái</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vali,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tủ</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quần</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áo</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quyển</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sách</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viên</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gạch</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9737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D8387"/>
                </a:solidFill>
                <a:effectLst/>
                <a:uLnTx/>
                <a:uFillTx/>
                <a:latin typeface="Arial" panose="020B0604020202020204" pitchFamily="34" charset="0"/>
                <a:ea typeface="+mn-ea"/>
                <a:cs typeface="+mn-cs"/>
              </a:rPr>
              <a:t>Kể tên các hình có dạng khối </a:t>
            </a:r>
            <a:r>
              <a:rPr kumimoji="0" lang="en-US" sz="3200" b="1" i="0" u="none" strike="noStrike" kern="1200" cap="none" spc="0" normalizeH="0" baseline="0" noProof="0" dirty="0" err="1">
                <a:ln>
                  <a:noFill/>
                </a:ln>
                <a:solidFill>
                  <a:srgbClr val="1D8387"/>
                </a:solidFill>
                <a:effectLst/>
                <a:uLnTx/>
                <a:uFillTx/>
                <a:latin typeface="Arial" panose="020B0604020202020204" pitchFamily="34" charset="0"/>
                <a:ea typeface="+mn-ea"/>
                <a:cs typeface="+mn-cs"/>
              </a:rPr>
              <a:t>lập</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phương</a:t>
            </a:r>
            <a:r>
              <a:rPr kumimoji="0" lang="vi-VN" sz="3200" b="1" i="0" u="none" strike="noStrike" kern="1200" cap="none" spc="0" normalizeH="0" baseline="0" noProof="0" dirty="0">
                <a:ln>
                  <a:noFill/>
                </a:ln>
                <a:solidFill>
                  <a:srgbClr val="1D8387"/>
                </a:solidFill>
                <a:effectLst/>
                <a:uLnTx/>
                <a:uFillTx/>
                <a:latin typeface="Arial" panose="020B0604020202020204" pitchFamily="34" charset="0"/>
                <a:ea typeface="+mn-ea"/>
                <a:cs typeface="+mn-cs"/>
              </a:rPr>
              <a:t> mình đã quan sát và sưu tầm được</a:t>
            </a:r>
            <a:endParaRPr kumimoji="0" lang="en-US" sz="3200" b="1" i="0" u="none" strike="noStrike" kern="1200" cap="none" spc="0" normalizeH="0" baseline="0" noProof="0" dirty="0">
              <a:ln>
                <a:noFill/>
              </a:ln>
              <a:solidFill>
                <a:srgbClr val="1D8387"/>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448560" y="3132043"/>
            <a:ext cx="7363122"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4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4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ru</a:t>
            </a:r>
            <a:r>
              <a:rPr kumimoji="0" lang="en-US" sz="4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bích</a:t>
            </a:r>
            <a:r>
              <a:rPr kumimoji="0" lang="en-US" sz="4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400" b="0"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xúc</a:t>
            </a:r>
            <a:r>
              <a:rPr kumimoji="0" lang="en-US" sz="4400" b="0"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xắc</a:t>
            </a:r>
            <a:r>
              <a:rPr kumimoji="0" lang="en-US" sz="4400" b="0"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hộp</a:t>
            </a:r>
            <a:r>
              <a:rPr kumimoji="0" lang="en-US" sz="4400" b="0"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quà</a:t>
            </a:r>
            <a:r>
              <a:rPr kumimoji="0" lang="en-US" sz="4400" b="0"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3">
            <a:extLst>
              <a:ext uri="{FF2B5EF4-FFF2-40B4-BE49-F238E27FC236}">
                <a16:creationId xmlns:a16="http://schemas.microsoft.com/office/drawing/2014/main" id="{5A36B16B-2A4A-4DCD-B1AB-EDC30437C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Graphic 6">
            <a:extLst>
              <a:ext uri="{FF2B5EF4-FFF2-40B4-BE49-F238E27FC236}">
                <a16:creationId xmlns:a16="http://schemas.microsoft.com/office/drawing/2014/main" id="{FC29D82F-79AB-478F-AB80-BCA4CFA26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612896" y="2622549"/>
            <a:ext cx="4005457" cy="3579878"/>
          </a:xfrm>
          <a:prstGeom prst="rect">
            <a:avLst/>
          </a:prstGeom>
        </p:spPr>
      </p:pic>
      <p:sp>
        <p:nvSpPr>
          <p:cNvPr id="6" name="TextBox 5">
            <a:extLst>
              <a:ext uri="{FF2B5EF4-FFF2-40B4-BE49-F238E27FC236}">
                <a16:creationId xmlns:a16="http://schemas.microsoft.com/office/drawing/2014/main" id="{D53E7A5B-69B9-435F-9910-3C89D9AA87FA}"/>
              </a:ext>
            </a:extLst>
          </p:cNvPr>
          <p:cNvSpPr txBox="1"/>
          <p:nvPr/>
        </p:nvSpPr>
        <p:spPr>
          <a:xfrm>
            <a:off x="1320593" y="1299110"/>
            <a:ext cx="49468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6662"/>
                </a:solidFill>
                <a:effectLst/>
                <a:uLnTx/>
                <a:uFillTx/>
                <a:latin typeface="Coiny" panose="02000903060500060000" pitchFamily="2" charset="0"/>
                <a:ea typeface="+mn-ea"/>
                <a:cs typeface="+mn-cs"/>
              </a:rPr>
              <a:t>Ôi,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Voi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của</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đây</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rồi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6494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3" presetID="4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578485" y="-843280"/>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434263" y="-391089"/>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869690"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50" name="圆角矩形 1"/>
          <p:cNvSpPr/>
          <p:nvPr/>
        </p:nvSpPr>
        <p:spPr>
          <a:xfrm>
            <a:off x="2007235" y="35623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2022</a:t>
            </a:r>
          </a:p>
        </p:txBody>
      </p:sp>
      <p:sp>
        <p:nvSpPr>
          <p:cNvPr id="14" name="Text Box 13"/>
          <p:cNvSpPr txBox="1"/>
          <p:nvPr/>
        </p:nvSpPr>
        <p:spPr>
          <a:xfrm>
            <a:off x="4892675" y="1337310"/>
            <a:ext cx="248920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pic>
        <p:nvPicPr>
          <p:cNvPr id="5" name="Picture 4">
            <a:extLst>
              <a:ext uri="{FF2B5EF4-FFF2-40B4-BE49-F238E27FC236}">
                <a16:creationId xmlns:a16="http://schemas.microsoft.com/office/drawing/2014/main" id="{6B5C6633-0477-4F23-A274-B1A68C068995}"/>
              </a:ext>
            </a:extLst>
          </p:cNvPr>
          <p:cNvPicPr>
            <a:picLocks noChangeAspect="1"/>
          </p:cNvPicPr>
          <p:nvPr/>
        </p:nvPicPr>
        <p:blipFill>
          <a:blip r:embed="rId9"/>
          <a:stretch>
            <a:fillRect/>
          </a:stretch>
        </p:blipFill>
        <p:spPr>
          <a:xfrm>
            <a:off x="1299679" y="2628683"/>
            <a:ext cx="9675191" cy="695004"/>
          </a:xfrm>
          <a:prstGeom prst="rect">
            <a:avLst/>
          </a:prstGeom>
        </p:spPr>
      </p:pic>
      <p:pic>
        <p:nvPicPr>
          <p:cNvPr id="8" name="Picture 7">
            <a:extLst>
              <a:ext uri="{FF2B5EF4-FFF2-40B4-BE49-F238E27FC236}">
                <a16:creationId xmlns:a16="http://schemas.microsoft.com/office/drawing/2014/main" id="{86D48E8E-6DFA-4F80-B55F-423A9D2BE23F}"/>
              </a:ext>
            </a:extLst>
          </p:cNvPr>
          <p:cNvPicPr>
            <a:picLocks noChangeAspect="1"/>
          </p:cNvPicPr>
          <p:nvPr/>
        </p:nvPicPr>
        <p:blipFill>
          <a:blip r:embed="rId10"/>
          <a:stretch>
            <a:fillRect/>
          </a:stretch>
        </p:blipFill>
        <p:spPr>
          <a:xfrm>
            <a:off x="2530522" y="3449835"/>
            <a:ext cx="7699915"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2000"/>
                                        <p:tgtEl>
                                          <p:spTgt spid="12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2000"/>
                                        <p:tgtEl>
                                          <p:spTgt spid="120"/>
                                        </p:tgtEl>
                                        <p:attrNameLst>
                                          <p:attrName>ppt_x</p:attrName>
                                        </p:attrNameLst>
                                      </p:cBhvr>
                                      <p:tavLst>
                                        <p:tav tm="0">
                                          <p:val>
                                            <p:strVal val="#ppt_x+1"/>
                                          </p:val>
                                        </p:tav>
                                        <p:tav tm="100000">
                                          <p:val>
                                            <p:strVal val="#ppt_x"/>
                                          </p:val>
                                        </p:tav>
                                      </p:tavLst>
                                    </p:anim>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911"/>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33528" y="1298233"/>
            <a:ext cx="11582399" cy="4591317"/>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308657" y="1866415"/>
            <a:ext cx="1687085" cy="973318"/>
          </a:xfrm>
          <a:prstGeom prst="rect">
            <a:avLst/>
          </a:prstGeom>
          <a:noFill/>
          <a:ln w="9525">
            <a:noFill/>
          </a:ln>
        </p:spPr>
      </p:pic>
      <p:sp>
        <p:nvSpPr>
          <p:cNvPr id="2" name="Rounded Rectangle 1"/>
          <p:cNvSpPr/>
          <p:nvPr/>
        </p:nvSpPr>
        <p:spPr>
          <a:xfrm>
            <a:off x="4362823" y="463081"/>
            <a:ext cx="40386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YÊU CẦU CẦN ĐẠT</a:t>
            </a:r>
          </a:p>
        </p:txBody>
      </p:sp>
      <p:pic>
        <p:nvPicPr>
          <p:cNvPr id="71687" name="图片 71686" descr="11"/>
          <p:cNvPicPr>
            <a:picLocks noChangeAspect="1"/>
          </p:cNvPicPr>
          <p:nvPr/>
        </p:nvPicPr>
        <p:blipFill>
          <a:blip r:embed="rId5"/>
          <a:stretch>
            <a:fillRect/>
          </a:stretch>
        </p:blipFill>
        <p:spPr>
          <a:xfrm>
            <a:off x="3352560" y="4442807"/>
            <a:ext cx="8196311" cy="1542154"/>
          </a:xfrm>
          <a:prstGeom prst="rect">
            <a:avLst/>
          </a:prstGeom>
          <a:noFill/>
          <a:ln w="9525">
            <a:noFill/>
          </a:ln>
        </p:spPr>
      </p:pic>
      <p:pic>
        <p:nvPicPr>
          <p:cNvPr id="71689" name="图片 71688" descr="9"/>
          <p:cNvPicPr>
            <a:picLocks noChangeAspect="1"/>
          </p:cNvPicPr>
          <p:nvPr/>
        </p:nvPicPr>
        <p:blipFill>
          <a:blip r:embed="rId6"/>
          <a:stretch>
            <a:fillRect/>
          </a:stretch>
        </p:blipFill>
        <p:spPr>
          <a:xfrm>
            <a:off x="3597067" y="1615181"/>
            <a:ext cx="6808888" cy="1258002"/>
          </a:xfrm>
          <a:prstGeom prst="rect">
            <a:avLst/>
          </a:prstGeom>
          <a:noFill/>
          <a:ln w="9525">
            <a:noFill/>
          </a:ln>
        </p:spPr>
      </p:pic>
      <p:pic>
        <p:nvPicPr>
          <p:cNvPr id="71690" name="图片 71689" descr="10"/>
          <p:cNvPicPr>
            <a:picLocks noChangeAspect="1"/>
          </p:cNvPicPr>
          <p:nvPr/>
        </p:nvPicPr>
        <p:blipFill>
          <a:blip r:embed="rId7"/>
          <a:stretch>
            <a:fillRect/>
          </a:stretch>
        </p:blipFill>
        <p:spPr>
          <a:xfrm>
            <a:off x="3276600" y="2957841"/>
            <a:ext cx="7189933" cy="1484965"/>
          </a:xfrm>
          <a:prstGeom prst="rect">
            <a:avLst/>
          </a:prstGeom>
          <a:noFill/>
          <a:ln w="9525">
            <a:noFill/>
          </a:ln>
        </p:spPr>
      </p:pic>
      <p:sp>
        <p:nvSpPr>
          <p:cNvPr id="10" name="Flowchart: Connector 9"/>
          <p:cNvSpPr/>
          <p:nvPr/>
        </p:nvSpPr>
        <p:spPr>
          <a:xfrm>
            <a:off x="3184751" y="1718741"/>
            <a:ext cx="953434" cy="973317"/>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1</a:t>
            </a:r>
          </a:p>
        </p:txBody>
      </p:sp>
      <p:sp>
        <p:nvSpPr>
          <p:cNvPr id="17" name="Flowchart: Connector 16"/>
          <p:cNvSpPr/>
          <p:nvPr/>
        </p:nvSpPr>
        <p:spPr>
          <a:xfrm>
            <a:off x="3184750" y="3112566"/>
            <a:ext cx="889033" cy="978258"/>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a:t>
            </a:r>
          </a:p>
        </p:txBody>
      </p:sp>
      <p:sp>
        <p:nvSpPr>
          <p:cNvPr id="18" name="Flowchart: Connector 17"/>
          <p:cNvSpPr/>
          <p:nvPr/>
        </p:nvSpPr>
        <p:spPr>
          <a:xfrm>
            <a:off x="3109976" y="4597531"/>
            <a:ext cx="974182" cy="95956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3</a:t>
            </a:r>
          </a:p>
        </p:txBody>
      </p:sp>
      <p:sp>
        <p:nvSpPr>
          <p:cNvPr id="12" name="TextBox 11">
            <a:extLst>
              <a:ext uri="{FF2B5EF4-FFF2-40B4-BE49-F238E27FC236}">
                <a16:creationId xmlns:a16="http://schemas.microsoft.com/office/drawing/2014/main" id="{14D6E081-CADE-4A19-BD93-3179B3C4CB82}"/>
              </a:ext>
            </a:extLst>
          </p:cNvPr>
          <p:cNvSpPr txBox="1"/>
          <p:nvPr/>
        </p:nvSpPr>
        <p:spPr>
          <a:xfrm>
            <a:off x="4073784" y="1634083"/>
            <a:ext cx="6103093" cy="1004699"/>
          </a:xfrm>
          <a:prstGeom prst="rect">
            <a:avLst/>
          </a:prstGeom>
          <a:noFill/>
        </p:spPr>
        <p:txBody>
          <a:bodyPr wrap="square">
            <a:spAutoFit/>
          </a:bodyPr>
          <a:lstStyle/>
          <a:p>
            <a:pPr indent="228600" algn="just">
              <a:lnSpc>
                <a:spcPct val="130000"/>
              </a:lnSpc>
              <a:spcBef>
                <a:spcPts val="300"/>
              </a:spcBef>
              <a:spcAft>
                <a:spcPts val="300"/>
              </a:spcAft>
            </a:pPr>
            <a:r>
              <a:rPr lang="vi-VN" sz="2400" dirty="0">
                <a:solidFill>
                  <a:srgbClr val="000000"/>
                </a:solidFill>
                <a:effectLst/>
                <a:latin typeface="Times New Roman" panose="02020603050405020304" pitchFamily="18" charset="0"/>
                <a:ea typeface="Calibri" panose="020F0502020204030204" pitchFamily="34" charset="0"/>
              </a:rPr>
              <a:t>Nhận biết được các yếu tố cơ bàn c</a:t>
            </a:r>
            <a:r>
              <a:rPr lang="nl-NL" sz="2400" dirty="0">
                <a:solidFill>
                  <a:srgbClr val="000000"/>
                </a:solidFill>
                <a:effectLst/>
                <a:latin typeface="Times New Roman" panose="02020603050405020304" pitchFamily="18" charset="0"/>
                <a:ea typeface="Calibri" panose="020F0502020204030204" pitchFamily="34" charset="0"/>
              </a:rPr>
              <a:t>ủ</a:t>
            </a:r>
            <a:r>
              <a:rPr lang="vi-VN" sz="2400" dirty="0">
                <a:solidFill>
                  <a:srgbClr val="000000"/>
                </a:solidFill>
                <a:effectLst/>
                <a:latin typeface="Times New Roman" panose="02020603050405020304" pitchFamily="18" charset="0"/>
                <a:ea typeface="Calibri" panose="020F0502020204030204" pitchFamily="34" charset="0"/>
              </a:rPr>
              <a:t>a kh</a:t>
            </a:r>
            <a:r>
              <a:rPr lang="nl-NL" sz="2400" dirty="0">
                <a:solidFill>
                  <a:srgbClr val="000000"/>
                </a:solidFill>
                <a:effectLst/>
                <a:latin typeface="Times New Roman" panose="02020603050405020304" pitchFamily="18" charset="0"/>
                <a:ea typeface="Calibri" panose="020F0502020204030204" pitchFamily="34" charset="0"/>
              </a:rPr>
              <a:t>ố</a:t>
            </a:r>
            <a:r>
              <a:rPr lang="vi-VN" sz="2400" dirty="0">
                <a:solidFill>
                  <a:srgbClr val="000000"/>
                </a:solidFill>
                <a:effectLst/>
                <a:latin typeface="Times New Roman" panose="02020603050405020304" pitchFamily="18" charset="0"/>
                <a:ea typeface="Calibri" panose="020F0502020204030204" pitchFamily="34" charset="0"/>
              </a:rPr>
              <a:t>i lập phương, k</a:t>
            </a:r>
            <a:r>
              <a:rPr lang="vi-VN" sz="2400" u="none" strike="noStrike" dirty="0">
                <a:solidFill>
                  <a:srgbClr val="000000"/>
                </a:solidFill>
                <a:effectLst/>
                <a:latin typeface="Times New Roman" panose="02020603050405020304" pitchFamily="18" charset="0"/>
                <a:ea typeface="Calibri" panose="020F0502020204030204" pitchFamily="34" charset="0"/>
                <a:hlinkClick r:id="rId8"/>
              </a:rPr>
              <a:t>hối </a:t>
            </a:r>
            <a:r>
              <a:rPr lang="vi-VN" sz="2400" strike="noStrike" dirty="0">
                <a:solidFill>
                  <a:srgbClr val="000000"/>
                </a:solidFill>
                <a:effectLst/>
                <a:latin typeface="Times New Roman" panose="02020603050405020304" pitchFamily="18" charset="0"/>
                <a:ea typeface="Calibri" panose="020F0502020204030204" pitchFamily="34" charset="0"/>
                <a:hlinkClick r:id="rId8"/>
              </a:rPr>
              <a:t>hộp chữ nhật là đỉnh,</a:t>
            </a:r>
            <a:r>
              <a:rPr lang="vi-VN" sz="2400" dirty="0">
                <a:solidFill>
                  <a:srgbClr val="000000"/>
                </a:solidFill>
                <a:effectLst/>
                <a:latin typeface="Times New Roman" panose="02020603050405020304" pitchFamily="18" charset="0"/>
                <a:ea typeface="Calibri" panose="020F0502020204030204" pitchFamily="34" charset="0"/>
              </a:rPr>
              <a:t> mặt, cạnh</a:t>
            </a:r>
            <a:r>
              <a:rPr lang="vi-VN" sz="2400" dirty="0">
                <a:effectLst/>
                <a:latin typeface="Times New Roman" panose="02020603050405020304" pitchFamily="18" charset="0"/>
                <a:ea typeface="Calibri" panose="020F0502020204030204" pitchFamily="34" charset="0"/>
              </a:rPr>
              <a:t> </a:t>
            </a:r>
            <a:endParaRPr lang="en-SG" sz="2400" dirty="0">
              <a:effectLst/>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3ABBFBFA-F5FA-4307-BDC3-737AB68838B2}"/>
              </a:ext>
            </a:extLst>
          </p:cNvPr>
          <p:cNvSpPr txBox="1"/>
          <p:nvPr/>
        </p:nvSpPr>
        <p:spPr>
          <a:xfrm>
            <a:off x="3984289" y="3063813"/>
            <a:ext cx="6110342" cy="1004699"/>
          </a:xfrm>
          <a:prstGeom prst="rect">
            <a:avLst/>
          </a:prstGeom>
          <a:noFill/>
        </p:spPr>
        <p:txBody>
          <a:bodyPr wrap="square">
            <a:spAutoFit/>
          </a:bodyPr>
          <a:lstStyle/>
          <a:p>
            <a:pPr indent="228600" algn="just">
              <a:lnSpc>
                <a:spcPct val="130000"/>
              </a:lnSpc>
              <a:spcBef>
                <a:spcPts val="300"/>
              </a:spcBef>
              <a:spcAft>
                <a:spcPts val="300"/>
              </a:spcAft>
            </a:pPr>
            <a:r>
              <a:rPr lang="vi-VN" sz="2400" u="none" strike="noStrike" dirty="0">
                <a:solidFill>
                  <a:srgbClr val="000000"/>
                </a:solidFill>
                <a:effectLst/>
                <a:latin typeface="Times New Roman" panose="02020603050405020304" pitchFamily="18" charset="0"/>
                <a:ea typeface="Calibri" panose="020F0502020204030204" pitchFamily="34" charset="0"/>
                <a:hlinkClick r:id="rId8"/>
              </a:rPr>
              <a:t> </a:t>
            </a:r>
            <a:r>
              <a:rPr lang="vi-VN" sz="2400" strike="noStrike" dirty="0">
                <a:solidFill>
                  <a:srgbClr val="000000"/>
                </a:solidFill>
                <a:effectLst/>
                <a:latin typeface="Times New Roman" panose="02020603050405020304" pitchFamily="18" charset="0"/>
                <a:ea typeface="Calibri" panose="020F0502020204030204" pitchFamily="34" charset="0"/>
                <a:hlinkClick r:id="rId8"/>
              </a:rPr>
              <a:t>Đếm được số lượng đ</a:t>
            </a:r>
            <a:r>
              <a:rPr lang="en-US" sz="2400" dirty="0">
                <a:solidFill>
                  <a:srgbClr val="000000"/>
                </a:solidFill>
                <a:effectLst/>
                <a:latin typeface="Times New Roman" panose="02020603050405020304" pitchFamily="18" charset="0"/>
                <a:ea typeface="Calibri" panose="020F0502020204030204" pitchFamily="34" charset="0"/>
              </a:rPr>
              <a:t>ỉ</a:t>
            </a:r>
            <a:r>
              <a:rPr lang="vi-VN" sz="2400" dirty="0">
                <a:solidFill>
                  <a:srgbClr val="000000"/>
                </a:solidFill>
                <a:effectLst/>
                <a:latin typeface="Times New Roman" panose="02020603050405020304" pitchFamily="18" charset="0"/>
                <a:ea typeface="Calibri" panose="020F0502020204030204" pitchFamily="34" charset="0"/>
              </a:rPr>
              <a:t>nh, mặt, cạnh của khối lập phương, </a:t>
            </a:r>
            <a:r>
              <a:rPr lang="vi-VN" sz="2400" strike="noStrike" dirty="0">
                <a:solidFill>
                  <a:srgbClr val="000000"/>
                </a:solidFill>
                <a:effectLst/>
                <a:latin typeface="Times New Roman" panose="02020603050405020304" pitchFamily="18" charset="0"/>
                <a:ea typeface="Calibri" panose="020F0502020204030204" pitchFamily="34" charset="0"/>
                <a:hlinkClick r:id="rId8"/>
              </a:rPr>
              <a:t>khối hộp chữ nhật</a:t>
            </a:r>
            <a:endParaRPr lang="en-SG" sz="2400" dirty="0">
              <a:effectLst/>
              <a:latin typeface="Times New Roman" panose="02020603050405020304" pitchFamily="18" charset="0"/>
              <a:ea typeface="Calibri" panose="020F0502020204030204" pitchFamily="34" charset="0"/>
            </a:endParaRPr>
          </a:p>
        </p:txBody>
      </p:sp>
      <p:sp>
        <p:nvSpPr>
          <p:cNvPr id="19" name="TextBox 18">
            <a:extLst>
              <a:ext uri="{FF2B5EF4-FFF2-40B4-BE49-F238E27FC236}">
                <a16:creationId xmlns:a16="http://schemas.microsoft.com/office/drawing/2014/main" id="{70ECD647-3D4B-41ED-ABF4-5026344F5BA0}"/>
              </a:ext>
            </a:extLst>
          </p:cNvPr>
          <p:cNvSpPr txBox="1"/>
          <p:nvPr/>
        </p:nvSpPr>
        <p:spPr>
          <a:xfrm>
            <a:off x="3765176" y="4648153"/>
            <a:ext cx="7562625" cy="1004699"/>
          </a:xfrm>
          <a:prstGeom prst="rect">
            <a:avLst/>
          </a:prstGeom>
          <a:noFill/>
        </p:spPr>
        <p:txBody>
          <a:bodyPr wrap="square">
            <a:spAutoFit/>
          </a:bodyPr>
          <a:lstStyle/>
          <a:p>
            <a:pPr marL="228600">
              <a:lnSpc>
                <a:spcPct val="130000"/>
              </a:lnSpc>
              <a:spcBef>
                <a:spcPts val="300"/>
              </a:spcBef>
              <a:spcAft>
                <a:spcPts val="0"/>
              </a:spcAft>
            </a:pPr>
            <a:r>
              <a:rPr lang="nl-NL" sz="2400" dirty="0">
                <a:effectLst/>
                <a:latin typeface="Times New Roman" panose="02020603050405020304" pitchFamily="18" charset="0"/>
                <a:ea typeface="Calibri" panose="020F0502020204030204" pitchFamily="34" charset="0"/>
              </a:rPr>
              <a:t>HS nêu các đồ vật có hình khối lập phương , khối hộp chữ nhật. Chỉ và nêu các đỉnh , cạnh, mặt của các khối hình.</a:t>
            </a:r>
            <a:endParaRPr lang="en-SG"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8116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92EEFF21-77A8-4965-A9C5-3BFA509A1D9F}"/>
              </a:ext>
            </a:extLst>
          </p:cNvPr>
          <p:cNvPicPr>
            <a:picLocks noChangeAspect="1"/>
          </p:cNvPicPr>
          <p:nvPr/>
        </p:nvPicPr>
        <p:blipFill>
          <a:blip r:embed="rId8"/>
          <a:stretch>
            <a:fillRect/>
          </a:stretch>
        </p:blipFill>
        <p:spPr>
          <a:xfrm>
            <a:off x="3365523" y="2465748"/>
            <a:ext cx="5688061"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1008</Words>
  <Application>Microsoft Office PowerPoint</Application>
  <PresentationFormat>Widescreen</PresentationFormat>
  <Paragraphs>147</Paragraphs>
  <Slides>29</Slides>
  <Notes>11</Notes>
  <HiddenSlides>0</HiddenSlides>
  <MMClips>5</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29</vt:i4>
      </vt:variant>
    </vt:vector>
  </HeadingPairs>
  <TitlesOfParts>
    <vt:vector size="48" baseType="lpstr">
      <vt:lpstr>.VnBlack</vt:lpstr>
      <vt:lpstr>Arial</vt:lpstr>
      <vt:lpstr>Calibri</vt:lpstr>
      <vt:lpstr>Calibri Light</vt:lpstr>
      <vt:lpstr>Coiny</vt:lpstr>
      <vt:lpstr>Fredoka One</vt:lpstr>
      <vt:lpstr>HP001 4 hàng</vt:lpstr>
      <vt:lpstr>Quicksand</vt:lpstr>
      <vt:lpstr>Quicksand Medium</vt:lpstr>
      <vt:lpstr>Tahoma</vt:lpstr>
      <vt:lpstr>Times New Roman</vt:lpstr>
      <vt:lpstr>UTM Avo</vt:lpstr>
      <vt:lpstr>UVN Van Chuong Nang</vt:lpstr>
      <vt:lpstr>Wingdings</vt:lpstr>
      <vt:lpstr>Zilla Slab</vt:lpstr>
      <vt:lpstr>印品黑体</vt:lpstr>
      <vt:lpstr>1_Office Theme</vt:lpstr>
      <vt:lpstr>2_Office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44</cp:revision>
  <dcterms:created xsi:type="dcterms:W3CDTF">2022-07-14T04:05:20Z</dcterms:created>
  <dcterms:modified xsi:type="dcterms:W3CDTF">2022-10-27T06:11:38Z</dcterms:modified>
</cp:coreProperties>
</file>