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</p:sldMasterIdLst>
  <p:notesMasterIdLst>
    <p:notesMasterId r:id="rId23"/>
  </p:notesMasterIdLst>
  <p:sldIdLst>
    <p:sldId id="257" r:id="rId4"/>
    <p:sldId id="258" r:id="rId5"/>
    <p:sldId id="276" r:id="rId6"/>
    <p:sldId id="260" r:id="rId7"/>
    <p:sldId id="274" r:id="rId8"/>
    <p:sldId id="275" r:id="rId9"/>
    <p:sldId id="261" r:id="rId10"/>
    <p:sldId id="262" r:id="rId11"/>
    <p:sldId id="263" r:id="rId12"/>
    <p:sldId id="264" r:id="rId13"/>
    <p:sldId id="266" r:id="rId14"/>
    <p:sldId id="267" r:id="rId15"/>
    <p:sldId id="268" r:id="rId16"/>
    <p:sldId id="277" r:id="rId17"/>
    <p:sldId id="270" r:id="rId18"/>
    <p:sldId id="271" r:id="rId19"/>
    <p:sldId id="272" r:id="rId20"/>
    <p:sldId id="273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-732" y="-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3D8B7C-2649-4837-8A8C-310E41721CA5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009E5-7A87-436A-98B6-D0D8723DF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37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235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737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491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036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456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817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508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332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020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36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051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36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306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0AEB15-B0D4-49CA-A138-10A793C6CC4D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5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0235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eaLnBrk="1" hangingPunct="1"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 eaLnBrk="1" hangingPunct="1">
                <a:defRPr/>
              </a:pPr>
              <a:t>6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36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542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578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069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B011-0E9E-4BA4-B04F-C08E3862E949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937E-A971-4FB6-BA1A-D5263C3C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25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B011-0E9E-4BA4-B04F-C08E3862E949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937E-A971-4FB6-BA1A-D5263C3C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3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B011-0E9E-4BA4-B04F-C08E3862E949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937E-A971-4FB6-BA1A-D5263C3C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53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105005848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99446515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54459194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81981738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02616251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91772501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308620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74739802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B011-0E9E-4BA4-B04F-C08E3862E949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937E-A971-4FB6-BA1A-D5263C3C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032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30803978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93380307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66686396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84096493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356725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265713-CA12-4B50-9C8C-A8D7DF05D603}" type="datetimeFigureOut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11/25/2022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D218121-347E-4EE5-8DE8-6D2AC1AE24FC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224615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25248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7765600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2830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0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B011-0E9E-4BA4-B04F-C08E3862E949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937E-A971-4FB6-BA1A-D5263C3C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558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1993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5638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9492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5788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88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1374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178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677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418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B011-0E9E-4BA4-B04F-C08E3862E949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937E-A971-4FB6-BA1A-D5263C3C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91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B011-0E9E-4BA4-B04F-C08E3862E949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937E-A971-4FB6-BA1A-D5263C3C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07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B011-0E9E-4BA4-B04F-C08E3862E949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937E-A971-4FB6-BA1A-D5263C3C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1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B011-0E9E-4BA4-B04F-C08E3862E949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937E-A971-4FB6-BA1A-D5263C3C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68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B011-0E9E-4BA4-B04F-C08E3862E949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937E-A971-4FB6-BA1A-D5263C3C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02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B011-0E9E-4BA4-B04F-C08E3862E949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937E-A971-4FB6-BA1A-D5263C3C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98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CB011-0E9E-4BA4-B04F-C08E3862E949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6937E-A971-4FB6-BA1A-D5263C3C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4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30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>
    <p:random/>
  </p:transition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068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2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audio" Target="NUL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3.wdp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5.png"/><Relationship Id="rId9" Type="http://schemas.openxmlformats.org/officeDocument/2006/relationships/image" Target="../media/image16.png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8.jp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42.png"/><Relationship Id="rId5" Type="http://schemas.openxmlformats.org/officeDocument/2006/relationships/image" Target="../media/image31.png"/><Relationship Id="rId10" Type="http://schemas.openxmlformats.org/officeDocument/2006/relationships/image" Target="../media/image41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2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audio" Target="NUL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microsoft.com/office/2007/relationships/hdphoto" Target="../media/hdphoto3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5.png"/><Relationship Id="rId9" Type="http://schemas.openxmlformats.org/officeDocument/2006/relationships/image" Target="../media/image16.png"/><Relationship Id="rId1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2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audio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16" y="157398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3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EB7B0B3-2914-4A5B-9729-6A46691004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19160" y="0"/>
            <a:ext cx="4118268" cy="1554480"/>
          </a:xfrm>
          <a:prstGeom prst="rect">
            <a:avLst/>
          </a:prstGeom>
        </p:spPr>
      </p:pic>
      <p:pic>
        <p:nvPicPr>
          <p:cNvPr id="6" name="Picture 5" descr="A group of red mushrooms&#10;&#10;Description automatically generated with medium confidence">
            <a:extLst>
              <a:ext uri="{FF2B5EF4-FFF2-40B4-BE49-F238E27FC236}">
                <a16:creationId xmlns="" xmlns:a16="http://schemas.microsoft.com/office/drawing/2014/main" id="{16FEA443-62BA-40DB-905F-42209B8E5BA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70" y="3869272"/>
            <a:ext cx="3657607" cy="30053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FEDFE6C-FF18-4536-A271-2447A2FF09AB}"/>
              </a:ext>
            </a:extLst>
          </p:cNvPr>
          <p:cNvSpPr txBox="1"/>
          <p:nvPr/>
        </p:nvSpPr>
        <p:spPr>
          <a:xfrm>
            <a:off x="4691074" y="1338363"/>
            <a:ext cx="3376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31378" y="2181260"/>
            <a:ext cx="78561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tập 1</a:t>
            </a:r>
            <a:endParaRPr lang="en-US" sz="4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Mở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nhà.</a:t>
            </a:r>
          </a:p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Biện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91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xmlns="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xmlns="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xmlns="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xmlns="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xmlns="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B8DED3D-ABC6-47A7-8671-16ACF73AA9D2}"/>
              </a:ext>
            </a:extLst>
          </p:cNvPr>
          <p:cNvSpPr txBox="1"/>
          <p:nvPr/>
        </p:nvSpPr>
        <p:spPr>
          <a:xfrm>
            <a:off x="1449238" y="579924"/>
            <a:ext cx="9592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dirty="0"/>
              <a:t>Bài 2: Đọc đoạn văn SGK và trả lời câu hỏi</a:t>
            </a:r>
            <a:r>
              <a:rPr lang="nl-NL" sz="3600" dirty="0"/>
              <a:t>. </a:t>
            </a:r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19AF07F-EACB-470C-B480-6AAC7E9B8ED3}"/>
              </a:ext>
            </a:extLst>
          </p:cNvPr>
          <p:cNvSpPr txBox="1"/>
          <p:nvPr/>
        </p:nvSpPr>
        <p:spPr>
          <a:xfrm>
            <a:off x="762008" y="1690350"/>
            <a:ext cx="5147733" cy="12741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dirty="0" err="1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200" dirty="0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buồm</a:t>
            </a:r>
            <a:r>
              <a:rPr lang="en-US" sz="3200" dirty="0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dirty="0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200" dirty="0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3200" dirty="0" err="1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3200" dirty="0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dirty="0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dirty="0">
              <a:solidFill>
                <a:srgbClr val="0033CC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DB50DF4-90AA-4AEE-A52B-E68E83CDFDE4}"/>
              </a:ext>
            </a:extLst>
          </p:cNvPr>
          <p:cNvSpPr txBox="1"/>
          <p:nvPr/>
        </p:nvSpPr>
        <p:spPr>
          <a:xfrm>
            <a:off x="6527487" y="1555751"/>
            <a:ext cx="4885605" cy="12741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err="1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sông </a:t>
            </a:r>
            <a:r>
              <a:rPr lang="en-US" sz="3200" dirty="0" err="1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nhấp</a:t>
            </a:r>
            <a:r>
              <a:rPr lang="en-US" sz="3200" dirty="0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nháy</a:t>
            </a:r>
            <a:r>
              <a:rPr lang="en-US" sz="3200" dirty="0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dirty="0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dirty="0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 smtClean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dirty="0">
              <a:solidFill>
                <a:srgbClr val="0033CC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9594D16-5DFE-463D-ACC4-00F489D755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117" y="3119888"/>
            <a:ext cx="4152872" cy="3199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322DC504-5F3E-46B5-A808-A17E31020EDC}"/>
              </a:ext>
            </a:extLst>
          </p:cNvPr>
          <p:cNvSpPr/>
          <p:nvPr/>
        </p:nvSpPr>
        <p:spPr>
          <a:xfrm>
            <a:off x="4566593" y="3554984"/>
            <a:ext cx="30061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68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xmlns="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xmlns="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xmlns="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xmlns="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xmlns="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8" name="Picture 17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xmlns="" id="{43721BA8-96AC-4EFF-9484-BEF2D38C1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xmlns="" id="{05A5A95E-4DDB-413F-914A-8DE4F7A49429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xmlns="" id="{0D07C800-5743-4444-8B86-A7F1F6490E35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61B0905-909A-47A4-B21B-AA7ED5974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xmlns="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xmlns="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xmlns="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xmlns="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xmlns="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xmlns="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24" name="Picture 23" descr="A picture containing metalware&#10;&#10;Description automatically generated">
            <a:extLst>
              <a:ext uri="{FF2B5EF4-FFF2-40B4-BE49-F238E27FC236}">
                <a16:creationId xmlns:a16="http://schemas.microsoft.com/office/drawing/2014/main" xmlns="" id="{69BBBCAE-0178-4FEC-B7C5-79BC23E5B9B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21420" y="1303826"/>
            <a:ext cx="674451" cy="457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CF9FCF8-7E6C-42C5-AE53-848C18905B10}"/>
              </a:ext>
            </a:extLst>
          </p:cNvPr>
          <p:cNvSpPr txBox="1"/>
          <p:nvPr/>
        </p:nvSpPr>
        <p:spPr>
          <a:xfrm>
            <a:off x="3554328" y="1065834"/>
            <a:ext cx="77498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l-NL" sz="3200" dirty="0">
                <a:solidFill>
                  <a:srgbClr val="7030A0"/>
                </a:solidFill>
              </a:rPr>
              <a:t>Cánh buồm trên sông được so sánh với con bướm nhỏ</a:t>
            </a:r>
            <a:r>
              <a:rPr lang="nl-NL" sz="3200" dirty="0"/>
              <a:t>.</a:t>
            </a:r>
            <a:endParaRPr lang="vi-VN" sz="3200" dirty="0">
              <a:solidFill>
                <a:srgbClr val="9900CC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xmlns="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pic>
        <p:nvPicPr>
          <p:cNvPr id="35" name="Picture 34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xmlns="" id="{FA252F38-3F78-49E6-B76C-15D75FB30A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  <p:pic>
        <p:nvPicPr>
          <p:cNvPr id="37" name="Picture 36" descr="A picture containing metalware&#10;&#10;Description automatically generated">
            <a:extLst>
              <a:ext uri="{FF2B5EF4-FFF2-40B4-BE49-F238E27FC236}">
                <a16:creationId xmlns:a16="http://schemas.microsoft.com/office/drawing/2014/main" xmlns="" id="{79F664B7-8B5C-412B-9AB8-E16D4B70A8F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01892" y="2565435"/>
            <a:ext cx="674451" cy="4572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645EB38A-F3D5-48FC-A078-43E1D83A0F02}"/>
              </a:ext>
            </a:extLst>
          </p:cNvPr>
          <p:cNvSpPr txBox="1"/>
          <p:nvPr/>
        </p:nvSpPr>
        <p:spPr>
          <a:xfrm>
            <a:off x="3497276" y="2501648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l-NL" sz="3200" dirty="0">
                <a:solidFill>
                  <a:srgbClr val="7030A0"/>
                </a:solidFill>
              </a:rPr>
              <a:t>Nước sông nhấp nháy được ví với sao </a:t>
            </a:r>
            <a:r>
              <a:rPr lang="nl-NL" sz="3200" dirty="0" smtClean="0">
                <a:solidFill>
                  <a:srgbClr val="7030A0"/>
                </a:solidFill>
              </a:rPr>
              <a:t>bay.</a:t>
            </a:r>
            <a:endParaRPr lang="vi-VN" sz="3200" dirty="0">
              <a:solidFill>
                <a:srgbClr val="7030A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10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xmlns="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xmlns="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xmlns="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xmlns="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xmlns="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xmlns="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xmlns="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pic>
        <p:nvPicPr>
          <p:cNvPr id="35" name="Picture 34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xmlns="" id="{FA252F38-3F78-49E6-B76C-15D75FB30A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969" y="234677"/>
            <a:ext cx="8723420" cy="540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921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3" y="110030"/>
            <a:ext cx="971686" cy="733527"/>
          </a:xfrm>
          <a:prstGeom prst="ellipse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201782" y="457539"/>
            <a:ext cx="9496698" cy="919401"/>
          </a:xfrm>
          <a:prstGeom prst="roundRect">
            <a:avLst/>
          </a:prstGeom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400" b="1" smtClean="0">
                <a:solidFill>
                  <a:srgbClr val="0070C0"/>
                </a:solidFill>
              </a:rPr>
              <a:t>Bài 3</a:t>
            </a:r>
            <a:r>
              <a:rPr lang="en-US" sz="2400" b="1" smtClean="0">
                <a:solidFill>
                  <a:srgbClr val="0070C0"/>
                </a:solidFill>
              </a:rPr>
              <a:t>: </a:t>
            </a:r>
            <a:r>
              <a:rPr lang="vi-VN" sz="2400" b="1" dirty="0" smtClean="0">
                <a:solidFill>
                  <a:srgbClr val="0070C0"/>
                </a:solidFill>
              </a:rPr>
              <a:t>Tìm </a:t>
            </a:r>
            <a:r>
              <a:rPr lang="vi-VN" sz="2400" b="1" dirty="0">
                <a:solidFill>
                  <a:srgbClr val="0070C0"/>
                </a:solidFill>
              </a:rPr>
              <a:t>hình ảnh so sánh trong các đoạn thơ dưới đây. Nêu tác dụng của hình ảnh so sánh</a:t>
            </a:r>
            <a:r>
              <a:rPr lang="vi-VN" sz="2400" b="1" dirty="0" smtClean="0">
                <a:solidFill>
                  <a:srgbClr val="0070C0"/>
                </a:solidFill>
              </a:rPr>
              <a:t>.</a:t>
            </a:r>
            <a:endParaRPr lang="vi-VN" sz="2400" dirty="0">
              <a:solidFill>
                <a:srgbClr val="0070C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89688" y="1538258"/>
            <a:ext cx="3732436" cy="2145268"/>
            <a:chOff x="1727838" y="1538258"/>
            <a:chExt cx="3732436" cy="2145268"/>
          </a:xfrm>
        </p:grpSpPr>
        <p:sp>
          <p:nvSpPr>
            <p:cNvPr id="6" name="Rounded Rectangle 5"/>
            <p:cNvSpPr/>
            <p:nvPr/>
          </p:nvSpPr>
          <p:spPr>
            <a:xfrm>
              <a:off x="1727838" y="1538258"/>
              <a:ext cx="3732436" cy="2145268"/>
            </a:xfrm>
            <a:prstGeom prst="roundRect">
              <a:avLst/>
            </a:prstGeom>
            <a:solidFill>
              <a:srgbClr val="FDE1E6"/>
            </a:solidFill>
            <a:ln w="57150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Cau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cao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cao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mãi</a:t>
              </a:r>
              <a:endParaRPr lang="en-US" sz="2400" dirty="0" smtClean="0">
                <a:solidFill>
                  <a:srgbClr val="002060"/>
                </a:solidFill>
                <a:latin typeface="Nunito Black" pitchFamily="2" charset="0"/>
              </a:endParaRPr>
            </a:p>
            <a:p>
              <a:pPr>
                <a:defRPr/>
              </a:pP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Tàu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vươn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giữa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trời</a:t>
              </a:r>
              <a:endParaRPr lang="en-US" sz="2400" dirty="0" smtClean="0">
                <a:solidFill>
                  <a:srgbClr val="002060"/>
                </a:solidFill>
                <a:latin typeface="Nunito Black" pitchFamily="2" charset="0"/>
              </a:endParaRPr>
            </a:p>
            <a:p>
              <a:pPr>
                <a:defRPr/>
              </a:pP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Như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tay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xoè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rộng</a:t>
              </a:r>
              <a:endParaRPr lang="en-US" sz="2400" dirty="0" smtClean="0">
                <a:solidFill>
                  <a:srgbClr val="002060"/>
                </a:solidFill>
                <a:latin typeface="Nunito Black" pitchFamily="2" charset="0"/>
              </a:endParaRPr>
            </a:p>
            <a:p>
              <a:pPr>
                <a:defRPr/>
              </a:pP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Hứng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làn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mưa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rơi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.</a:t>
              </a:r>
            </a:p>
            <a:p>
              <a:pPr algn="r">
                <a:defRPr/>
              </a:pP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	(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Ngô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Viết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Dinh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)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727838" y="1538258"/>
              <a:ext cx="367445" cy="542206"/>
              <a:chOff x="754994" y="2637019"/>
              <a:chExt cx="362831" cy="542206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754994" y="2637019"/>
                <a:ext cx="340448" cy="542206"/>
              </a:xfrm>
              <a:prstGeom prst="ellipse">
                <a:avLst/>
              </a:prstGeom>
              <a:noFill/>
              <a:ln w="57150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dirty="0" smtClean="0">
                    <a:solidFill>
                      <a:srgbClr val="FF0000"/>
                    </a:solidFill>
                    <a:latin typeface="Nunito Black" pitchFamily="2" charset="0"/>
                  </a:rPr>
                  <a:t>1</a:t>
                </a:r>
              </a:p>
            </p:txBody>
          </p:sp>
          <p:sp>
            <p:nvSpPr>
              <p:cNvPr id="2" name="Oval 1"/>
              <p:cNvSpPr/>
              <p:nvPr/>
            </p:nvSpPr>
            <p:spPr>
              <a:xfrm>
                <a:off x="809897" y="2772616"/>
                <a:ext cx="307928" cy="231841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1310896" y="3952422"/>
            <a:ext cx="4645767" cy="2145268"/>
            <a:chOff x="1310896" y="3952422"/>
            <a:chExt cx="4645767" cy="2145268"/>
          </a:xfrm>
        </p:grpSpPr>
        <p:sp>
          <p:nvSpPr>
            <p:cNvPr id="11" name="Rounded Rectangle 10"/>
            <p:cNvSpPr/>
            <p:nvPr/>
          </p:nvSpPr>
          <p:spPr>
            <a:xfrm>
              <a:off x="1310896" y="3952422"/>
              <a:ext cx="4645767" cy="2145268"/>
            </a:xfrm>
            <a:prstGeom prst="roundRect">
              <a:avLst/>
            </a:prstGeom>
            <a:solidFill>
              <a:srgbClr val="C6E8F8"/>
            </a:solidFill>
            <a:ln w="57150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Sương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trắng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viền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quanh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núi</a:t>
              </a:r>
              <a:endParaRPr lang="en-US" sz="2400" dirty="0" smtClean="0">
                <a:solidFill>
                  <a:srgbClr val="002060"/>
                </a:solidFill>
                <a:latin typeface="Nunito Black" pitchFamily="2" charset="0"/>
              </a:endParaRPr>
            </a:p>
            <a:p>
              <a:pPr>
                <a:defRPr/>
              </a:pP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Như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một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chiếc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khăn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bông</a:t>
              </a:r>
              <a:endParaRPr lang="en-US" sz="2400" dirty="0" smtClean="0">
                <a:solidFill>
                  <a:srgbClr val="002060"/>
                </a:solidFill>
                <a:latin typeface="Nunito Black" pitchFamily="2" charset="0"/>
              </a:endParaRPr>
            </a:p>
            <a:p>
              <a:pPr>
                <a:defRPr/>
              </a:pP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 Ồ,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núi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ngủ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lười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không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!</a:t>
              </a:r>
            </a:p>
            <a:p>
              <a:pPr>
                <a:defRPr/>
              </a:pP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Giờ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mới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đang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rửa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mặt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.</a:t>
              </a:r>
            </a:p>
            <a:p>
              <a:pPr algn="r">
                <a:defRPr/>
              </a:pP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	(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Thanh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Hào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)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310896" y="3960455"/>
              <a:ext cx="363342" cy="542206"/>
              <a:chOff x="754994" y="2637019"/>
              <a:chExt cx="362831" cy="542206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754994" y="2637019"/>
                <a:ext cx="340448" cy="542206"/>
              </a:xfrm>
              <a:prstGeom prst="ellipse">
                <a:avLst/>
              </a:prstGeom>
              <a:noFill/>
              <a:ln w="57150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dirty="0" smtClean="0">
                    <a:solidFill>
                      <a:srgbClr val="FF0000"/>
                    </a:solidFill>
                    <a:latin typeface="Nunito Black" pitchFamily="2" charset="0"/>
                  </a:rPr>
                  <a:t>3</a:t>
                </a: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809897" y="2772616"/>
                <a:ext cx="307928" cy="231841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5803364" y="1538258"/>
            <a:ext cx="4728755" cy="2145268"/>
            <a:chOff x="5803364" y="1538258"/>
            <a:chExt cx="4728755" cy="2145268"/>
          </a:xfrm>
        </p:grpSpPr>
        <p:sp>
          <p:nvSpPr>
            <p:cNvPr id="9" name="Rounded Rectangle 8"/>
            <p:cNvSpPr/>
            <p:nvPr/>
          </p:nvSpPr>
          <p:spPr>
            <a:xfrm>
              <a:off x="5803364" y="1538258"/>
              <a:ext cx="4728755" cy="2145268"/>
            </a:xfrm>
            <a:prstGeom prst="roundRect">
              <a:avLst/>
            </a:prstGeom>
            <a:solidFill>
              <a:srgbClr val="FFF79A"/>
            </a:solidFill>
            <a:ln w="57150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Sân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nhà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em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sáng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quá</a:t>
              </a:r>
              <a:endParaRPr lang="en-US" sz="2400" dirty="0" smtClean="0">
                <a:solidFill>
                  <a:srgbClr val="002060"/>
                </a:solidFill>
                <a:latin typeface="Nunito Black" pitchFamily="2" charset="0"/>
              </a:endParaRPr>
            </a:p>
            <a:p>
              <a:pPr>
                <a:defRPr/>
              </a:pP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Nhờ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ánh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trăng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sáng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ngời</a:t>
              </a:r>
              <a:endParaRPr lang="en-US" sz="2400" dirty="0" smtClean="0">
                <a:solidFill>
                  <a:srgbClr val="002060"/>
                </a:solidFill>
                <a:latin typeface="Nunito Black" pitchFamily="2" charset="0"/>
              </a:endParaRPr>
            </a:p>
            <a:p>
              <a:pPr>
                <a:defRPr/>
              </a:pP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Trăng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tròn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như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cái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đĩa</a:t>
              </a:r>
              <a:endParaRPr lang="en-US" sz="2400" dirty="0" smtClean="0">
                <a:solidFill>
                  <a:srgbClr val="002060"/>
                </a:solidFill>
                <a:latin typeface="Nunito Black" pitchFamily="2" charset="0"/>
              </a:endParaRPr>
            </a:p>
            <a:p>
              <a:pPr>
                <a:defRPr/>
              </a:pP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Lơ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lửng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mà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không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rơi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.</a:t>
              </a:r>
            </a:p>
            <a:p>
              <a:pPr algn="r">
                <a:defRPr/>
              </a:pP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(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Nhược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Thuỷ-Phương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Hoa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)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803364" y="1587902"/>
              <a:ext cx="362831" cy="542206"/>
              <a:chOff x="754994" y="2637019"/>
              <a:chExt cx="362831" cy="542206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754994" y="2637019"/>
                <a:ext cx="340448" cy="542206"/>
              </a:xfrm>
              <a:prstGeom prst="ellipse">
                <a:avLst/>
              </a:prstGeom>
              <a:noFill/>
              <a:ln w="57150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dirty="0" smtClean="0">
                    <a:solidFill>
                      <a:srgbClr val="FF0000"/>
                    </a:solidFill>
                    <a:latin typeface="Nunito Black" pitchFamily="2" charset="0"/>
                  </a:rPr>
                  <a:t>2</a:t>
                </a: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809897" y="2772616"/>
                <a:ext cx="307928" cy="231841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6189847" y="3894488"/>
            <a:ext cx="3973055" cy="2145268"/>
            <a:chOff x="6189847" y="3894488"/>
            <a:chExt cx="3973055" cy="2145268"/>
          </a:xfrm>
        </p:grpSpPr>
        <p:sp>
          <p:nvSpPr>
            <p:cNvPr id="12" name="Rounded Rectangle 11"/>
            <p:cNvSpPr/>
            <p:nvPr/>
          </p:nvSpPr>
          <p:spPr>
            <a:xfrm>
              <a:off x="6189847" y="3894488"/>
              <a:ext cx="3973055" cy="2145268"/>
            </a:xfrm>
            <a:prstGeom prst="roundRect">
              <a:avLst/>
            </a:prstGeom>
            <a:solidFill>
              <a:srgbClr val="DFECC0"/>
            </a:solidFill>
            <a:ln w="57150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Một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hôm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mặt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đất</a:t>
              </a:r>
              <a:endParaRPr lang="en-US" sz="2400" dirty="0" smtClean="0">
                <a:solidFill>
                  <a:srgbClr val="002060"/>
                </a:solidFill>
                <a:latin typeface="Nunito Black" pitchFamily="2" charset="0"/>
              </a:endParaRPr>
            </a:p>
            <a:p>
              <a:pPr>
                <a:defRPr/>
              </a:pP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Mọc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lên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cái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cây</a:t>
              </a:r>
              <a:endParaRPr lang="en-US" sz="2400" dirty="0" smtClean="0">
                <a:solidFill>
                  <a:srgbClr val="002060"/>
                </a:solidFill>
                <a:latin typeface="Nunito Black" pitchFamily="2" charset="0"/>
              </a:endParaRPr>
            </a:p>
            <a:p>
              <a:pPr>
                <a:defRPr/>
              </a:pP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Cái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cây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bé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nhỏ</a:t>
              </a:r>
              <a:endParaRPr lang="en-US" sz="2400" dirty="0" smtClean="0">
                <a:solidFill>
                  <a:srgbClr val="002060"/>
                </a:solidFill>
                <a:latin typeface="Nunito Black" pitchFamily="2" charset="0"/>
              </a:endParaRPr>
            </a:p>
            <a:p>
              <a:pPr>
                <a:defRPr/>
              </a:pP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Là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mềm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như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mây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.</a:t>
              </a:r>
            </a:p>
            <a:p>
              <a:pPr algn="r">
                <a:defRPr/>
              </a:pP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	(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Lâm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Thị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Mỹ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Dạ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)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6189848" y="3894488"/>
              <a:ext cx="364415" cy="542206"/>
              <a:chOff x="754994" y="2637019"/>
              <a:chExt cx="362831" cy="54220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754994" y="2637019"/>
                <a:ext cx="340448" cy="542206"/>
              </a:xfrm>
              <a:prstGeom prst="ellipse">
                <a:avLst/>
              </a:prstGeom>
              <a:noFill/>
              <a:ln w="57150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dirty="0" smtClean="0">
                    <a:solidFill>
                      <a:srgbClr val="FF0000"/>
                    </a:solidFill>
                    <a:latin typeface="Nunito Black" pitchFamily="2" charset="0"/>
                  </a:rPr>
                  <a:t>4</a:t>
                </a: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809897" y="2772616"/>
                <a:ext cx="307928" cy="231841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1088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xmlns="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xmlns="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xmlns="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xmlns="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xmlns="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A06BC86-B491-478D-87DD-C607F9521E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34" y="1593234"/>
            <a:ext cx="6539995" cy="37490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F828BD9-0993-469A-A9DA-38BB5D244B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5822" y="615438"/>
            <a:ext cx="671227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0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xmlns="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xmlns="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xmlns="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xmlns="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xmlns="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8" name="Picture 17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xmlns="" id="{43721BA8-96AC-4EFF-9484-BEF2D38C1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xmlns="" id="{05A5A95E-4DDB-413F-914A-8DE4F7A49429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xmlns="" id="{0D07C800-5743-4444-8B86-A7F1F6490E35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61B0905-909A-47A4-B21B-AA7ED5974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5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xmlns="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xmlns="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xmlns="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xmlns="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xmlns="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xmlns="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xmlns="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3" name="矩形: 圆角 1">
            <a:extLst>
              <a:ext uri="{FF2B5EF4-FFF2-40B4-BE49-F238E27FC236}">
                <a16:creationId xmlns:a16="http://schemas.microsoft.com/office/drawing/2014/main" xmlns="" id="{F9939FB3-A75D-4350-8ED1-6AE709752AED}"/>
              </a:ext>
            </a:extLst>
          </p:cNvPr>
          <p:cNvSpPr/>
          <p:nvPr/>
        </p:nvSpPr>
        <p:spPr>
          <a:xfrm>
            <a:off x="665001" y="369305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xmlns="" id="{512C555D-C722-43B2-A4F6-441ECD0758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329" y="2666210"/>
            <a:ext cx="3533869" cy="33997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7940" y="779843"/>
            <a:ext cx="884376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Các hình ảnh so sánh:</a:t>
            </a:r>
            <a:r>
              <a:rPr lang="nl-NL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Khổ thơ 1: Tàu cau như tay xoè rộng, hứng mưa.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Khổ thơ 2: Trăng tròn như cái đĩa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Khổ thơ 3: Sương trắng viền quanh núi như một chiếc khăn bông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Khổ thơ 4: Lá cây mềm như mây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nl-NL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dụng của các hình ảnh so sánh: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Làm cho câu văn, câu thơ nêu đặc điểm</a:t>
            </a:r>
            <a:r>
              <a:rPr lang="nl-NL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nl-NL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tả người</a:t>
            </a:r>
            <a:r>
              <a:rPr lang="nl-NL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nl-NL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nl-NL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ụ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hơn, sinh động hơn, dễ cảm nhận hơn. Hình ảnh so sánh cũng giúp cho câu văn, câu thơ hay hơn, dễ hiểu 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63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95310AC2-39A1-4C93-AB2F-D3F7719E3264}"/>
              </a:ext>
            </a:extLst>
          </p:cNvPr>
          <p:cNvSpPr/>
          <p:nvPr/>
        </p:nvSpPr>
        <p:spPr>
          <a:xfrm>
            <a:off x="431800" y="408278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2A3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xmlns="" id="{B2913FD1-6782-477F-AA2F-DE9E95EC934E}"/>
              </a:ext>
            </a:extLst>
          </p:cNvPr>
          <p:cNvGrpSpPr/>
          <p:nvPr/>
        </p:nvGrpSpPr>
        <p:grpSpPr>
          <a:xfrm>
            <a:off x="-15831" y="5169507"/>
            <a:ext cx="12192001" cy="1688493"/>
            <a:chOff x="-883527" y="6643441"/>
            <a:chExt cx="10169247" cy="1408358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xmlns="" id="{E44622B9-56C2-48DF-B43A-D3709D70A8CB}"/>
                </a:ext>
              </a:extLst>
            </p:cNvPr>
            <p:cNvGrpSpPr/>
            <p:nvPr/>
          </p:nvGrpSpPr>
          <p:grpSpPr>
            <a:xfrm>
              <a:off x="-883527" y="6643441"/>
              <a:ext cx="6779498" cy="1408358"/>
              <a:chOff x="-6117" y="4325260"/>
              <a:chExt cx="11112036" cy="2532739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xmlns="" id="{E3EEC572-AE9A-44CE-967F-4933DC071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17" y="4325261"/>
                <a:ext cx="5556018" cy="2532738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xmlns="" id="{C8B9A887-52A3-4381-8D2C-3A3D562B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549901" y="4325260"/>
                <a:ext cx="5556018" cy="2532738"/>
              </a:xfrm>
              <a:prstGeom prst="rect">
                <a:avLst/>
              </a:prstGeom>
            </p:spPr>
          </p:pic>
        </p:grp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41217DD9-3107-46F4-BD73-87B71831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971" y="6643441"/>
              <a:ext cx="3389749" cy="140835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10C4E79-682C-4E59-B9C6-008060288F68}"/>
              </a:ext>
            </a:extLst>
          </p:cNvPr>
          <p:cNvSpPr txBox="1"/>
          <p:nvPr/>
        </p:nvSpPr>
        <p:spPr>
          <a:xfrm>
            <a:off x="1153165" y="1121758"/>
            <a:ext cx="94659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8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8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Thi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22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13" y="1298233"/>
            <a:ext cx="11582399" cy="45913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57" y="1866415"/>
            <a:ext cx="1687085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803322" y="688621"/>
            <a:ext cx="40386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YÊU CẦU CẦN ĐẠT:</a:t>
            </a:r>
          </a:p>
        </p:txBody>
      </p:sp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7701" y="4201852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5744" y="1905000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0686" y="2839733"/>
            <a:ext cx="7063873" cy="15264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049454" y="2065104"/>
            <a:ext cx="5705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000">
                <a:solidFill>
                  <a:srgbClr val="002060"/>
                </a:solidFill>
                <a:ea typeface="Calibri"/>
              </a:rPr>
              <a:t>Tìm được các từ ngữ về bạn trong nhà theo các nhóm vật nuôi, đồ đạc.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8832" y="3016691"/>
            <a:ext cx="59147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000" smtClean="0">
                <a:solidFill>
                  <a:srgbClr val="000000"/>
                </a:solidFill>
                <a:ea typeface="Calibri"/>
              </a:rPr>
              <a:t> </a:t>
            </a:r>
            <a:r>
              <a:rPr lang="nl-NL" sz="2000">
                <a:solidFill>
                  <a:srgbClr val="000000"/>
                </a:solidFill>
                <a:ea typeface="Calibri"/>
              </a:rPr>
              <a:t>Mở rộng được vốn từ về bạn trong nhà, nhận biết câu văn, câu thơ có sử dụng biện pháp so sánh, tác dụng của biện pháp so sánh. </a:t>
            </a:r>
            <a:endParaRPr lang="vi-VN" sz="1200">
              <a:solidFill>
                <a:srgbClr val="000000"/>
              </a:solidFill>
              <a:ea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11996" y="4271198"/>
            <a:ext cx="6005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FF"/>
                </a:solidFill>
              </a:rPr>
              <a:t>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3158966" y="2032438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3120350" y="316834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3120350" y="4366197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Rectangle 5"/>
          <p:cNvSpPr/>
          <p:nvPr/>
        </p:nvSpPr>
        <p:spPr>
          <a:xfrm>
            <a:off x="3970329" y="4503900"/>
            <a:ext cx="58641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000" smtClean="0">
                <a:solidFill>
                  <a:srgbClr val="000000"/>
                </a:solidFill>
                <a:ea typeface="Times New Roman"/>
              </a:rPr>
              <a:t> </a:t>
            </a:r>
            <a:r>
              <a:rPr lang="en-US" sz="2000">
                <a:solidFill>
                  <a:srgbClr val="000000"/>
                </a:solidFill>
                <a:ea typeface="Times New Roman"/>
              </a:rPr>
              <a:t>Biết vận dụng từ để đặt câu có hình ảnh so sánh</a:t>
            </a:r>
            <a:endParaRPr lang="vi-VN" sz="2000">
              <a:solidFill>
                <a:srgbClr val="000000"/>
              </a:solidFill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44128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=""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2A3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="" xmlns:a16="http://schemas.microsoft.com/office/drawing/2014/main" id="{B2913FD1-6782-477F-AA2F-DE9E95EC934E}"/>
              </a:ext>
            </a:extLst>
          </p:cNvPr>
          <p:cNvGrpSpPr/>
          <p:nvPr/>
        </p:nvGrpSpPr>
        <p:grpSpPr>
          <a:xfrm>
            <a:off x="-15831" y="5169507"/>
            <a:ext cx="12192001" cy="1688493"/>
            <a:chOff x="-883527" y="6643441"/>
            <a:chExt cx="10169247" cy="1408358"/>
          </a:xfrm>
        </p:grpSpPr>
        <p:grpSp>
          <p:nvGrpSpPr>
            <p:cNvPr id="27" name="组合 26">
              <a:extLst>
                <a:ext uri="{FF2B5EF4-FFF2-40B4-BE49-F238E27FC236}">
                  <a16:creationId xmlns="" xmlns:a16="http://schemas.microsoft.com/office/drawing/2014/main" id="{E44622B9-56C2-48DF-B43A-D3709D70A8CB}"/>
                </a:ext>
              </a:extLst>
            </p:cNvPr>
            <p:cNvGrpSpPr/>
            <p:nvPr/>
          </p:nvGrpSpPr>
          <p:grpSpPr>
            <a:xfrm>
              <a:off x="-883527" y="6643441"/>
              <a:ext cx="6779498" cy="1408358"/>
              <a:chOff x="-6117" y="4325260"/>
              <a:chExt cx="11112036" cy="2532739"/>
            </a:xfrm>
          </p:grpSpPr>
          <p:pic>
            <p:nvPicPr>
              <p:cNvPr id="6" name="图片 5">
                <a:extLst>
                  <a:ext uri="{FF2B5EF4-FFF2-40B4-BE49-F238E27FC236}">
                    <a16:creationId xmlns="" xmlns:a16="http://schemas.microsoft.com/office/drawing/2014/main" id="{E3EEC572-AE9A-44CE-967F-4933DC071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17" y="4325261"/>
                <a:ext cx="5556018" cy="2532738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="" xmlns:a16="http://schemas.microsoft.com/office/drawing/2014/main" id="{C8B9A887-52A3-4381-8D2C-3A3D562B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549901" y="4325260"/>
                <a:ext cx="5556018" cy="2532738"/>
              </a:xfrm>
              <a:prstGeom prst="rect">
                <a:avLst/>
              </a:prstGeom>
            </p:spPr>
          </p:pic>
        </p:grpSp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41217DD9-3107-46F4-BD73-87B71831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971" y="6643441"/>
              <a:ext cx="3389749" cy="140835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BDB2CDF-9910-4227-B0DD-14EBCA58BB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70" y="1216176"/>
            <a:ext cx="6858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45F1B7D-F5B6-410B-939C-8A6D1E9A13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2" y="1216176"/>
            <a:ext cx="1371600" cy="1371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10C4E79-682C-4E59-B9C6-008060288F68}"/>
              </a:ext>
            </a:extLst>
          </p:cNvPr>
          <p:cNvSpPr txBox="1"/>
          <p:nvPr/>
        </p:nvSpPr>
        <p:spPr>
          <a:xfrm>
            <a:off x="1209675" y="2587776"/>
            <a:ext cx="5852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8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8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93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57" y="1866415"/>
            <a:ext cx="1687085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4011996" y="4271198"/>
            <a:ext cx="6005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FF"/>
                </a:solidFill>
              </a:rPr>
              <a:t>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9267" y="1094432"/>
            <a:ext cx="7526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+mj-lt"/>
              </a:rPr>
              <a:t>1. Đặt 1 câu kể có từ chỉ hoạt động.</a:t>
            </a:r>
            <a:endParaRPr lang="vi-VN" sz="320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9267" y="2554493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+mj-lt"/>
              </a:rPr>
              <a:t>2. Đặt 1 câu kể có từ chỉ đặc điểm.</a:t>
            </a:r>
            <a:endParaRPr lang="vi-VN" sz="320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15642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=""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2A3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="" xmlns:a16="http://schemas.microsoft.com/office/drawing/2014/main" id="{B2913FD1-6782-477F-AA2F-DE9E95EC934E}"/>
              </a:ext>
            </a:extLst>
          </p:cNvPr>
          <p:cNvGrpSpPr/>
          <p:nvPr/>
        </p:nvGrpSpPr>
        <p:grpSpPr>
          <a:xfrm>
            <a:off x="-15831" y="5169507"/>
            <a:ext cx="12192001" cy="1688493"/>
            <a:chOff x="-883527" y="6643441"/>
            <a:chExt cx="10169247" cy="1408358"/>
          </a:xfrm>
        </p:grpSpPr>
        <p:grpSp>
          <p:nvGrpSpPr>
            <p:cNvPr id="27" name="组合 26">
              <a:extLst>
                <a:ext uri="{FF2B5EF4-FFF2-40B4-BE49-F238E27FC236}">
                  <a16:creationId xmlns="" xmlns:a16="http://schemas.microsoft.com/office/drawing/2014/main" id="{E44622B9-56C2-48DF-B43A-D3709D70A8CB}"/>
                </a:ext>
              </a:extLst>
            </p:cNvPr>
            <p:cNvGrpSpPr/>
            <p:nvPr/>
          </p:nvGrpSpPr>
          <p:grpSpPr>
            <a:xfrm>
              <a:off x="-883527" y="6643441"/>
              <a:ext cx="6779498" cy="1408358"/>
              <a:chOff x="-6117" y="4325260"/>
              <a:chExt cx="11112036" cy="2532739"/>
            </a:xfrm>
          </p:grpSpPr>
          <p:pic>
            <p:nvPicPr>
              <p:cNvPr id="6" name="图片 5">
                <a:extLst>
                  <a:ext uri="{FF2B5EF4-FFF2-40B4-BE49-F238E27FC236}">
                    <a16:creationId xmlns="" xmlns:a16="http://schemas.microsoft.com/office/drawing/2014/main" id="{E3EEC572-AE9A-44CE-967F-4933DC071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17" y="4325261"/>
                <a:ext cx="5556018" cy="2532738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="" xmlns:a16="http://schemas.microsoft.com/office/drawing/2014/main" id="{C8B9A887-52A3-4381-8D2C-3A3D562B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549901" y="4325260"/>
                <a:ext cx="5556018" cy="2532738"/>
              </a:xfrm>
              <a:prstGeom prst="rect">
                <a:avLst/>
              </a:prstGeom>
            </p:spPr>
          </p:pic>
        </p:grpSp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41217DD9-3107-46F4-BD73-87B71831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971" y="6643441"/>
              <a:ext cx="3389749" cy="140835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BDB2CDF-9910-4227-B0DD-14EBCA58BB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70" y="1216176"/>
            <a:ext cx="6858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45F1B7D-F5B6-410B-939C-8A6D1E9A13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2" y="1216176"/>
            <a:ext cx="137160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44697EF-DE41-420B-928E-D384CC9D50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7610" y="2391426"/>
            <a:ext cx="627332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6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16" y="157398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3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EB7B0B3-2914-4A5B-9729-6A46691004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19160" y="0"/>
            <a:ext cx="4118268" cy="1554480"/>
          </a:xfrm>
          <a:prstGeom prst="rect">
            <a:avLst/>
          </a:prstGeom>
        </p:spPr>
      </p:pic>
      <p:pic>
        <p:nvPicPr>
          <p:cNvPr id="6" name="Picture 5" descr="A group of red mushrooms&#10;&#10;Description automatically generated with medium confidence">
            <a:extLst>
              <a:ext uri="{FF2B5EF4-FFF2-40B4-BE49-F238E27FC236}">
                <a16:creationId xmlns="" xmlns:a16="http://schemas.microsoft.com/office/drawing/2014/main" id="{16FEA443-62BA-40DB-905F-42209B8E5BA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70" y="3869272"/>
            <a:ext cx="3657607" cy="30053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FEDFE6C-FF18-4536-A271-2447A2FF09AB}"/>
              </a:ext>
            </a:extLst>
          </p:cNvPr>
          <p:cNvSpPr txBox="1"/>
          <p:nvPr/>
        </p:nvSpPr>
        <p:spPr>
          <a:xfrm>
            <a:off x="4691074" y="1338363"/>
            <a:ext cx="3376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31378" y="2181260"/>
            <a:ext cx="78561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tập 1</a:t>
            </a:r>
            <a:endParaRPr lang="en-US" sz="4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Mở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nhà.</a:t>
            </a:r>
          </a:p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Biện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89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13" y="1298233"/>
            <a:ext cx="11582399" cy="45913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57" y="1866415"/>
            <a:ext cx="1687085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803322" y="688621"/>
            <a:ext cx="40386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YÊU CẦU CẦN ĐẠT:</a:t>
            </a:r>
          </a:p>
        </p:txBody>
      </p:sp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7701" y="4201852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5744" y="1905000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0686" y="2839733"/>
            <a:ext cx="7063873" cy="15264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049454" y="2065104"/>
            <a:ext cx="5705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000">
                <a:solidFill>
                  <a:srgbClr val="002060"/>
                </a:solidFill>
                <a:ea typeface="Calibri"/>
              </a:rPr>
              <a:t>Tìm được các từ ngữ về bạn trong nhà theo các nhóm vật nuôi, đồ đạc.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8832" y="3016691"/>
            <a:ext cx="59147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000" smtClean="0">
                <a:ea typeface="Calibri"/>
              </a:rPr>
              <a:t> </a:t>
            </a:r>
            <a:r>
              <a:rPr lang="nl-NL" sz="2000">
                <a:ea typeface="Calibri"/>
              </a:rPr>
              <a:t>Mở rộng được vốn từ về bạn trong nhà, nhận biết câu văn, câu thơ có sử dụng biện pháp so sánh, tác dụng của biện pháp so sánh. </a:t>
            </a:r>
            <a:endParaRPr lang="vi-VN" sz="1200">
              <a:effectLst/>
              <a:ea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11996" y="4271198"/>
            <a:ext cx="6005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FF"/>
                </a:solidFill>
              </a:rPr>
              <a:t>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3158966" y="2032438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3120350" y="316834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3120350" y="4366197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Rectangle 5"/>
          <p:cNvSpPr/>
          <p:nvPr/>
        </p:nvSpPr>
        <p:spPr>
          <a:xfrm>
            <a:off x="3970329" y="4503900"/>
            <a:ext cx="58641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smtClean="0">
                <a:ea typeface="Times New Roman"/>
              </a:rPr>
              <a:t> </a:t>
            </a:r>
            <a:r>
              <a:rPr lang="en-US" sz="2000">
                <a:ea typeface="Times New Roman"/>
              </a:rPr>
              <a:t>Biết vận dụng từ để đặt câu có hình ảnh so sánh</a:t>
            </a:r>
            <a:endParaRPr lang="vi-VN" sz="2000">
              <a:effectLst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55472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=""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37" name="Table 36">
            <a:extLst>
              <a:ext uri="{FF2B5EF4-FFF2-40B4-BE49-F238E27FC236}">
                <a16:creationId xmlns="" xmlns:a16="http://schemas.microsoft.com/office/drawing/2014/main" id="{794FF2AA-0804-4CAF-803C-E14F764E7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21328"/>
              </p:ext>
            </p:extLst>
          </p:nvPr>
        </p:nvGraphicFramePr>
        <p:xfrm>
          <a:off x="5573066" y="2231470"/>
          <a:ext cx="5554280" cy="3168250"/>
        </p:xfrm>
        <a:graphic>
          <a:graphicData uri="http://schemas.openxmlformats.org/drawingml/2006/table">
            <a:tbl>
              <a:tblPr firstRow="1" bandRow="1"/>
              <a:tblGrid>
                <a:gridCol w="2777140">
                  <a:extLst>
                    <a:ext uri="{9D8B030D-6E8A-4147-A177-3AD203B41FA5}">
                      <a16:colId xmlns="" xmlns:a16="http://schemas.microsoft.com/office/drawing/2014/main" val="2291636980"/>
                    </a:ext>
                  </a:extLst>
                </a:gridCol>
                <a:gridCol w="2777140">
                  <a:extLst>
                    <a:ext uri="{9D8B030D-6E8A-4147-A177-3AD203B41FA5}">
                      <a16:colId xmlns="" xmlns:a16="http://schemas.microsoft.com/office/drawing/2014/main" val="2495621826"/>
                    </a:ext>
                  </a:extLst>
                </a:gridCol>
              </a:tblGrid>
              <a:tr h="63365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1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1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</a:t>
                      </a:r>
                      <a:endParaRPr lang="en-US" sz="1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22495564"/>
                  </a:ext>
                </a:extLst>
              </a:tr>
              <a:tr h="6336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nuôi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1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đạc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2995240"/>
                  </a:ext>
                </a:extLst>
              </a:tr>
              <a:tr h="6336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mèo</a:t>
                      </a:r>
                      <a:endParaRPr lang="en-US" sz="1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quạt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endParaRPr lang="en-US" sz="1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09321581"/>
                  </a:ext>
                </a:extLst>
              </a:tr>
              <a:tr h="6336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0380126"/>
                  </a:ext>
                </a:extLst>
              </a:tr>
              <a:tr h="6336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57965121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357DD0F-6012-4B91-B44F-EB15C72B1848}"/>
              </a:ext>
            </a:extLst>
          </p:cNvPr>
          <p:cNvSpPr txBox="1"/>
          <p:nvPr/>
        </p:nvSpPr>
        <p:spPr>
          <a:xfrm>
            <a:off x="1235134" y="445029"/>
            <a:ext cx="9137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Bài 1. Tìm từ ngữ về bạn trong nhà theo hai nhóm:</a:t>
            </a:r>
            <a:endParaRPr lang="en-US" sz="3200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8760E2C5-5D15-405A-9FF3-884DDAE5382E}"/>
              </a:ext>
            </a:extLst>
          </p:cNvPr>
          <p:cNvCxnSpPr>
            <a:cxnSpLocks/>
          </p:cNvCxnSpPr>
          <p:nvPr/>
        </p:nvCxnSpPr>
        <p:spPr>
          <a:xfrm>
            <a:off x="4893972" y="953539"/>
            <a:ext cx="2228045" cy="0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1B97BC75-9C9C-4D28-8AE2-80F65CFF78D9}"/>
              </a:ext>
            </a:extLst>
          </p:cNvPr>
          <p:cNvCxnSpPr>
            <a:cxnSpLocks/>
          </p:cNvCxnSpPr>
          <p:nvPr/>
        </p:nvCxnSpPr>
        <p:spPr>
          <a:xfrm>
            <a:off x="8252272" y="954578"/>
            <a:ext cx="1432641" cy="11997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CE46FE8A-4E40-486A-9AC3-CE496DB7121B}"/>
              </a:ext>
            </a:extLst>
          </p:cNvPr>
          <p:cNvCxnSpPr>
            <a:cxnSpLocks/>
          </p:cNvCxnSpPr>
          <p:nvPr/>
        </p:nvCxnSpPr>
        <p:spPr>
          <a:xfrm>
            <a:off x="3168203" y="953539"/>
            <a:ext cx="1172436" cy="0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49594D16-5DFE-463D-ACC4-00F489D75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324" y="1875320"/>
            <a:ext cx="4924337" cy="352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322DC504-5F3E-46B5-A808-A17E31020EDC}"/>
              </a:ext>
            </a:extLst>
          </p:cNvPr>
          <p:cNvSpPr/>
          <p:nvPr/>
        </p:nvSpPr>
        <p:spPr>
          <a:xfrm>
            <a:off x="1685925" y="2368537"/>
            <a:ext cx="33788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thời gian</a:t>
            </a:r>
          </a:p>
          <a:p>
            <a:pPr algn="ctr"/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3698961055171704230">
            <a:hlinkClick r:id="" action="ppaction://media"/>
            <a:extLst>
              <a:ext uri="{FF2B5EF4-FFF2-40B4-BE49-F238E27FC236}">
                <a16:creationId xmlns="" xmlns:a16="http://schemas.microsoft.com/office/drawing/2014/main" id="{7D765845-4B55-42EE-A12E-1002E98AC1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0003" y="5170942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11649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xmlns="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xmlns="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xmlns="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xmlns="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xmlns="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8" name="Picture 17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xmlns="" id="{43721BA8-96AC-4EFF-9484-BEF2D38C1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xmlns="" id="{05A5A95E-4DDB-413F-914A-8DE4F7A49429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xmlns="" id="{0D07C800-5743-4444-8B86-A7F1F6490E35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61B0905-909A-47A4-B21B-AA7ED5974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9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=""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37" name="Table 36">
            <a:extLst>
              <a:ext uri="{FF2B5EF4-FFF2-40B4-BE49-F238E27FC236}">
                <a16:creationId xmlns="" xmlns:a16="http://schemas.microsoft.com/office/drawing/2014/main" id="{794FF2AA-0804-4CAF-803C-E14F764E7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416103"/>
              </p:ext>
            </p:extLst>
          </p:nvPr>
        </p:nvGraphicFramePr>
        <p:xfrm>
          <a:off x="2163648" y="1471616"/>
          <a:ext cx="8358390" cy="2877088"/>
        </p:xfrm>
        <a:graphic>
          <a:graphicData uri="http://schemas.openxmlformats.org/drawingml/2006/table">
            <a:tbl>
              <a:tblPr firstRow="1" bandRow="1"/>
              <a:tblGrid>
                <a:gridCol w="4179195">
                  <a:extLst>
                    <a:ext uri="{9D8B030D-6E8A-4147-A177-3AD203B41FA5}">
                      <a16:colId xmlns="" xmlns:a16="http://schemas.microsoft.com/office/drawing/2014/main" val="2291636980"/>
                    </a:ext>
                  </a:extLst>
                </a:gridCol>
                <a:gridCol w="4179195">
                  <a:extLst>
                    <a:ext uri="{9D8B030D-6E8A-4147-A177-3AD203B41FA5}">
                      <a16:colId xmlns="" xmlns:a16="http://schemas.microsoft.com/office/drawing/2014/main" val="2495621826"/>
                    </a:ext>
                  </a:extLst>
                </a:gridCol>
              </a:tblGrid>
              <a:tr h="93370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22495564"/>
                  </a:ext>
                </a:extLst>
              </a:tr>
              <a:tr h="6511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đạc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2995240"/>
                  </a:ext>
                </a:extLst>
              </a:tr>
              <a:tr h="12922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mèo</a:t>
                      </a: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chó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trâu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lợn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vịt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ngan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ngỗng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quạt</a:t>
                      </a:r>
                      <a:r>
                        <a:rPr lang="en-US" sz="28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8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80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ghế</a:t>
                      </a:r>
                      <a:r>
                        <a:rPr lang="en-US" sz="280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tủ</a:t>
                      </a:r>
                      <a:r>
                        <a:rPr lang="en-US" sz="280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80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ti vi, </a:t>
                      </a:r>
                      <a:r>
                        <a:rPr lang="en-US" sz="280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80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8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09321581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357DD0F-6012-4B91-B44F-EB15C72B1848}"/>
              </a:ext>
            </a:extLst>
          </p:cNvPr>
          <p:cNvSpPr txBox="1"/>
          <p:nvPr/>
        </p:nvSpPr>
        <p:spPr>
          <a:xfrm>
            <a:off x="1235134" y="445029"/>
            <a:ext cx="9137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Bài 1. Tìm từ ngữ về bạn trong nhà theo hai nhóm: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844853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9EDEE"/>
    </a:accent5>
    <a:accent6>
      <a:srgbClr val="2D2D89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9EDEE"/>
    </a:accent5>
    <a:accent6>
      <a:srgbClr val="2D2D89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9EDEE"/>
    </a:accent5>
    <a:accent6>
      <a:srgbClr val="2D2D89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670</Words>
  <Application>Microsoft Office PowerPoint</Application>
  <PresentationFormat>Custom</PresentationFormat>
  <Paragraphs>108</Paragraphs>
  <Slides>19</Slides>
  <Notes>18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Office Theme</vt:lpstr>
      <vt:lpstr>8_默认设计模板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A</cp:lastModifiedBy>
  <cp:revision>28</cp:revision>
  <dcterms:created xsi:type="dcterms:W3CDTF">2022-08-14T03:29:48Z</dcterms:created>
  <dcterms:modified xsi:type="dcterms:W3CDTF">2022-11-25T15:51:30Z</dcterms:modified>
</cp:coreProperties>
</file>