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7"/>
  </p:notesMasterIdLst>
  <p:sldIdLst>
    <p:sldId id="293" r:id="rId5"/>
    <p:sldId id="264" r:id="rId6"/>
    <p:sldId id="283" r:id="rId8"/>
    <p:sldId id="286" r:id="rId9"/>
    <p:sldId id="287" r:id="rId10"/>
    <p:sldId id="288" r:id="rId11"/>
    <p:sldId id="284" r:id="rId12"/>
    <p:sldId id="285" r:id="rId13"/>
    <p:sldId id="290"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 id="2" name="Vũ Kim Ngân" initials="VK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p:scale>
          <a:sx n="59" d="100"/>
          <a:sy n="59" d="100"/>
        </p:scale>
        <p:origin x="1044" y="6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Thầy</a:t>
            </a:r>
            <a:r>
              <a:rPr lang="en-US" altLang="zh-CN" baseline="0" dirty="0" smtClean="0"/>
              <a:t> </a:t>
            </a:r>
            <a:r>
              <a:rPr lang="en-US" altLang="zh-CN" baseline="0" dirty="0" err="1" smtClean="0"/>
              <a:t>cô</a:t>
            </a:r>
            <a:r>
              <a:rPr lang="en-US" altLang="zh-CN" baseline="0" dirty="0" smtClean="0"/>
              <a:t> </a:t>
            </a:r>
            <a:r>
              <a:rPr lang="en-US" altLang="zh-CN" baseline="0" dirty="0" err="1" smtClean="0"/>
              <a:t>gõ</a:t>
            </a:r>
            <a:r>
              <a:rPr lang="en-US" altLang="zh-CN" baseline="0" dirty="0" smtClean="0"/>
              <a:t> </a:t>
            </a:r>
            <a:r>
              <a:rPr lang="en-US" altLang="zh-CN" baseline="0" dirty="0" err="1" smtClean="0"/>
              <a:t>mục</a:t>
            </a:r>
            <a:r>
              <a:rPr lang="en-US" altLang="zh-CN" baseline="0" dirty="0" smtClean="0"/>
              <a:t> </a:t>
            </a:r>
            <a:r>
              <a:rPr lang="en-US" altLang="zh-CN" baseline="0" dirty="0" err="1" smtClean="0"/>
              <a:t>tiêu</a:t>
            </a:r>
            <a:r>
              <a:rPr lang="en-US" altLang="zh-CN" baseline="0" dirty="0" smtClean="0"/>
              <a:t> </a:t>
            </a:r>
            <a:r>
              <a:rPr lang="en-US" altLang="zh-CN" baseline="0" dirty="0" err="1" smtClean="0"/>
              <a:t>theo</a:t>
            </a:r>
            <a:r>
              <a:rPr lang="en-US" altLang="zh-CN" baseline="0" dirty="0" smtClean="0"/>
              <a:t> </a:t>
            </a:r>
            <a:r>
              <a:rPr lang="en-US" altLang="zh-CN" baseline="0" dirty="0" err="1" smtClean="0"/>
              <a:t>bài</a:t>
            </a:r>
            <a:r>
              <a:rPr lang="en-US" altLang="zh-CN" baseline="0" dirty="0" smtClean="0"/>
              <a:t> </a:t>
            </a:r>
            <a:r>
              <a:rPr lang="en-US" altLang="zh-CN" baseline="0" dirty="0" err="1" smtClean="0"/>
              <a:t>giảng</a:t>
            </a:r>
            <a:r>
              <a:rPr lang="en-US" altLang="zh-CN" baseline="0" dirty="0" smtClean="0"/>
              <a:t> </a:t>
            </a:r>
            <a:r>
              <a:rPr lang="en-US" altLang="zh-CN" baseline="0" dirty="0" err="1" smtClean="0"/>
              <a:t>của</a:t>
            </a:r>
            <a:r>
              <a:rPr lang="en-US" altLang="zh-CN" baseline="0" dirty="0" smtClean="0"/>
              <a:t> </a:t>
            </a:r>
            <a:r>
              <a:rPr lang="en-US" altLang="zh-CN" baseline="0" dirty="0" err="1" smtClean="0"/>
              <a:t>mình</a:t>
            </a:r>
            <a:r>
              <a:rPr lang="en-US" altLang="zh-CN" baseline="0" dirty="0" smtClean="0"/>
              <a:t> </a:t>
            </a:r>
            <a:r>
              <a:rPr lang="en-US" altLang="zh-CN" baseline="0" dirty="0" err="1" smtClean="0"/>
              <a:t>vào</a:t>
            </a:r>
            <a:r>
              <a:rPr lang="en-US" altLang="zh-CN" baseline="0" dirty="0" smtClean="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89C5F93-887A-4481-A204-754FB144E4B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89C5F93-887A-4481-A204-754FB144E4B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89C5F93-887A-4481-A204-754FB144E4B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89C5F93-887A-4481-A204-754FB144E4B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89C5F93-887A-4481-A204-754FB144E4B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89C5F93-887A-4481-A204-754FB144E4B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89C5F93-887A-4481-A204-754FB144E4B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E047B-2186-4570-B73E-AAD78CC2AB62}"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89C5F93-887A-4481-A204-754FB144E4B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E047B-2186-4570-B73E-AAD78CC2AB62}"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C5F93-887A-4481-A204-754FB144E4B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E047B-2186-4570-B73E-AAD78CC2AB6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89C5F93-887A-4481-A204-754FB144E4B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89C5F93-887A-4481-A204-754FB144E4B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audio" Target="../media/media1.mp3"/><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2" Type="http://schemas.openxmlformats.org/officeDocument/2006/relationships/slideLayout" Target="../slideLayouts/slideLayout23.xml"/><Relationship Id="rId11" Type="http://schemas.openxmlformats.org/officeDocument/2006/relationships/image" Target="../media/image27.png"/><Relationship Id="rId10" Type="http://schemas.microsoft.com/office/2007/relationships/media" Target="../media/media1.mp3"/><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emf"/><Relationship Id="rId2" Type="http://schemas.openxmlformats.org/officeDocument/2006/relationships/image" Target="../media/image10.emf"/><Relationship Id="rId12" Type="http://schemas.openxmlformats.org/officeDocument/2006/relationships/notesSlide" Target="../notesSlides/notesSlide1.xml"/><Relationship Id="rId11" Type="http://schemas.openxmlformats.org/officeDocument/2006/relationships/slideLayout" Target="../slideLayouts/slideLayout12.xml"/><Relationship Id="rId10" Type="http://schemas.openxmlformats.org/officeDocument/2006/relationships/image" Target="../media/image18.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srcRect r="929" b="8206"/>
          <a:stretch>
            <a:fillRect/>
          </a:stretch>
        </p:blipFill>
        <p:spPr>
          <a:xfrm>
            <a:off x="-1009" y="-44180"/>
            <a:ext cx="12193009" cy="6902180"/>
          </a:xfrm>
          <a:prstGeom prst="rect">
            <a:avLst/>
          </a:prstGeom>
        </p:spPr>
      </p:pic>
      <p:pic>
        <p:nvPicPr>
          <p:cNvPr id="5"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3">
            <a:extLst>
              <a:ext uri="{28A0092B-C50C-407E-A947-70E740481C1C}">
                <a14:useLocalDpi xmlns:a14="http://schemas.microsoft.com/office/drawing/2010/main" val="0"/>
              </a:ext>
            </a:extLst>
          </a:blip>
          <a:srcRect l="26756" t="9026" r="22530" b="69229"/>
          <a:stretch>
            <a:fillRect/>
          </a:stretch>
        </p:blipFill>
        <p:spPr bwMode="auto">
          <a:xfrm flipH="1">
            <a:off x="8333845" y="3354506"/>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4"/>
          <a:stretch>
            <a:fillRect/>
          </a:stretch>
        </p:blipFill>
        <p:spPr>
          <a:xfrm>
            <a:off x="1420933" y="4569272"/>
            <a:ext cx="1743219" cy="1930216"/>
          </a:xfrm>
          <a:prstGeom prst="rect">
            <a:avLst/>
          </a:prstGeom>
          <a:noFill/>
          <a:ln w="9525">
            <a:noFill/>
          </a:ln>
        </p:spPr>
      </p:pic>
      <p:pic>
        <p:nvPicPr>
          <p:cNvPr id="8" name="图片 7"/>
          <p:cNvPicPr>
            <a:picLocks noChangeAspect="1"/>
          </p:cNvPicPr>
          <p:nvPr/>
        </p:nvPicPr>
        <p:blipFill>
          <a:blip r:embed="rId5"/>
          <a:stretch>
            <a:fillRect/>
          </a:stretch>
        </p:blipFill>
        <p:spPr>
          <a:xfrm>
            <a:off x="407467" y="4744556"/>
            <a:ext cx="1249138" cy="1794878"/>
          </a:xfrm>
          <a:prstGeom prst="rect">
            <a:avLst/>
          </a:prstGeom>
          <a:noFill/>
          <a:ln w="9525">
            <a:noFill/>
          </a:ln>
        </p:spPr>
      </p:pic>
      <p:pic>
        <p:nvPicPr>
          <p:cNvPr id="9"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0975" y="6030188"/>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87993" y="247444"/>
            <a:ext cx="2680053" cy="147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246380" y="3215640"/>
            <a:ext cx="11389360" cy="1322070"/>
          </a:xfrm>
          <a:prstGeom prst="rect">
            <a:avLst/>
          </a:prstGeom>
          <a:noFill/>
        </p:spPr>
        <p:txBody>
          <a:bodyPr wrap="square" rtlCol="0">
            <a:spAutoFit/>
          </a:bodyPr>
          <a:lstStyle/>
          <a:p>
            <a:pPr algn="ctr"/>
            <a:r>
              <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Viết đoạn văn kể một việc người thân </a:t>
            </a:r>
            <a:endPar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đã làm cho em</a:t>
            </a:r>
            <a:endPar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43" name="文本框 342"/>
          <p:cNvSpPr txBox="1"/>
          <p:nvPr/>
        </p:nvSpPr>
        <p:spPr>
          <a:xfrm>
            <a:off x="3626985" y="216308"/>
            <a:ext cx="4837430" cy="414020"/>
          </a:xfrm>
          <a:prstGeom prst="rect">
            <a:avLst/>
          </a:prstGeom>
          <a:noFill/>
        </p:spPr>
        <p:txBody>
          <a:bodyPr wrap="none" rtlCol="0">
            <a:spAutoFit/>
            <a:scene3d>
              <a:camera prst="orthographicFront"/>
              <a:lightRig rig="threePt" dir="t"/>
            </a:scene3d>
            <a:sp3d contourW="12700"/>
          </a:bodyPr>
          <a:p>
            <a:pPr algn="ctr"/>
            <a:r>
              <a:rPr lang="vi-VN" altLang="zh-CN"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PHÒNG GD &amp; ĐT QUẬN LONG BIÊN </a:t>
            </a:r>
            <a:endParaRPr lang="zh-CN" altLang="en-US"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44" name="文本框 343"/>
          <p:cNvSpPr txBox="1"/>
          <p:nvPr/>
        </p:nvSpPr>
        <p:spPr>
          <a:xfrm>
            <a:off x="3626464" y="645391"/>
            <a:ext cx="4704080" cy="460375"/>
          </a:xfrm>
          <a:prstGeom prst="rect">
            <a:avLst/>
          </a:prstGeom>
          <a:noFill/>
        </p:spPr>
        <p:txBody>
          <a:bodyPr wrap="none" rtlCol="0">
            <a:spAutoFit/>
            <a:scene3d>
              <a:camera prst="orthographicFront"/>
              <a:lightRig rig="threePt" dir="t"/>
            </a:scene3d>
            <a:sp3d contourW="12700"/>
          </a:bodyPr>
          <a:p>
            <a:pPr algn="ctr"/>
            <a:r>
              <a:rPr lang="vi-VN" altLang="zh-CN"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TRƯỜNG TIỂU HỌC PHÚC LỢI</a:t>
            </a:r>
            <a:endParaRPr lang="zh-CN" altLang="en-US"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348" name="WordArt 12"/>
          <p:cNvSpPr>
            <a:spLocks noChangeArrowheads="1" noChangeShapeType="1" noTextEdit="1"/>
          </p:cNvSpPr>
          <p:nvPr/>
        </p:nvSpPr>
        <p:spPr bwMode="auto">
          <a:xfrm>
            <a:off x="3663790" y="1950384"/>
            <a:ext cx="4629945" cy="541515"/>
          </a:xfrm>
          <a:prstGeom prst="rect">
            <a:avLst/>
          </a:prstGeom>
        </p:spPr>
        <p:txBody>
          <a:bodyPr wrap="none" fromWordArt="1">
            <a:prstTxWarp prst="textPlain">
              <a:avLst>
                <a:gd name="adj" fmla="val 50000"/>
              </a:avLst>
            </a:prstTxWarp>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MÔN: </a:t>
            </a:r>
            <a:r>
              <a:rPr kumimoji="0" lang="vi-VN" alt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TIẾNG VIỆT</a:t>
            </a:r>
            <a:endParaRPr kumimoji="0" lang="vi-VN" alt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p:cNvPicPr>
            <a:picLocks noChangeAspect="1"/>
          </p:cNvPicPr>
          <p:nvPr/>
        </p:nvPicPr>
        <p:blipFill rotWithShape="1">
          <a:blip r:embed="rId4">
            <a:extLst>
              <a:ext uri="{28A0092B-C50C-407E-A947-70E740481C1C}">
                <a14:useLocalDpi xmlns:a14="http://schemas.microsoft.com/office/drawing/2010/main" val="0"/>
              </a:ext>
            </a:extLst>
          </a:blip>
          <a:srcRect b="15181"/>
          <a:stretch>
            <a:fillRect/>
          </a:stretch>
        </p:blipFill>
        <p:spPr>
          <a:xfrm>
            <a:off x="2035193" y="4761371"/>
            <a:ext cx="885808" cy="640027"/>
          </a:xfrm>
          <a:prstGeom prst="rect">
            <a:avLst/>
          </a:prstGeom>
        </p:spPr>
      </p:pic>
      <p:pic>
        <p:nvPicPr>
          <p:cNvPr id="36"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p:cNvGrpSpPr/>
          <p:nvPr/>
        </p:nvGrpSpPr>
        <p:grpSpPr>
          <a:xfrm>
            <a:off x="0" y="3698571"/>
            <a:ext cx="12198968" cy="3159429"/>
            <a:chOff x="0" y="3698571"/>
            <a:chExt cx="12198968" cy="3159429"/>
          </a:xfrm>
        </p:grpSpPr>
        <p:pic>
          <p:nvPicPr>
            <p:cNvPr id="38"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p:cNvPicPr>
              <a:picLocks noChangeAspect="1"/>
            </p:cNvPicPr>
            <p:nvPr/>
          </p:nvPicPr>
          <p:blipFill rotWithShape="1">
            <a:blip r:embed="rId8">
              <a:extLst>
                <a:ext uri="{28A0092B-C50C-407E-A947-70E740481C1C}">
                  <a14:useLocalDpi xmlns:a14="http://schemas.microsoft.com/office/drawing/2010/main" val="0"/>
                </a:ext>
              </a:extLst>
            </a:blip>
            <a:srcRect t="82569" b="8666"/>
            <a:stretch>
              <a:fillRect/>
            </a:stretch>
          </p:blipFill>
          <p:spPr>
            <a:xfrm>
              <a:off x="0" y="6308726"/>
              <a:ext cx="12192000" cy="549274"/>
            </a:xfrm>
            <a:prstGeom prst="rect">
              <a:avLst/>
            </a:prstGeom>
          </p:spPr>
        </p:pic>
      </p:grpSp>
      <p:pic>
        <p:nvPicPr>
          <p:cNvPr id="44" name="Rita Calypso - Paper Mache">
            <a:hlinkClick r:id="" action="ppaction://media"/>
          </p:cNvPr>
          <p:cNvPicPr>
            <a:picLocks noChangeAspect="1"/>
          </p:cNvPicPr>
          <p:nvPr>
            <a:audioFile r:link="rId9"/>
            <p:extLst>
              <p:ext uri="{DAA4B4D4-6D71-4841-9C94-3DE7FCFB9230}">
                <p14:media xmlns:p14="http://schemas.microsoft.com/office/powerpoint/2010/main" r:embed="rId10"/>
              </p:ext>
            </p:extLst>
          </p:nvPr>
        </p:nvPicPr>
        <p:blipFill>
          <a:blip r:embed="rId11"/>
          <a:stretch>
            <a:fillRect/>
          </a:stretch>
        </p:blipFill>
        <p:spPr>
          <a:xfrm>
            <a:off x="-1266145" y="-497689"/>
            <a:ext cx="609600" cy="609600"/>
          </a:xfrm>
          <a:prstGeom prst="rect">
            <a:avLst/>
          </a:prstGeom>
        </p:spPr>
      </p:pic>
      <p:sp>
        <p:nvSpPr>
          <p:cNvPr id="16" name="TextBox 15"/>
          <p:cNvSpPr txBox="1"/>
          <p:nvPr/>
        </p:nvSpPr>
        <p:spPr>
          <a:xfrm>
            <a:off x="2279189" y="2495262"/>
            <a:ext cx="7633146" cy="1568450"/>
          </a:xfrm>
          <a:prstGeom prst="rect">
            <a:avLst/>
          </a:prstGeom>
          <a:noFill/>
        </p:spPr>
        <p:txBody>
          <a:bodyPr wrap="square" rtlCol="0">
            <a:spAutoFit/>
          </a:bodyPr>
          <a:lstStyle/>
          <a:p>
            <a:pPr algn="ctr">
              <a:lnSpc>
                <a:spcPct val="150000"/>
              </a:lnSpc>
            </a:pPr>
            <a:r>
              <a:rPr lang="en-US" sz="3200" dirty="0" err="1">
                <a:solidFill>
                  <a:srgbClr val="FF0000"/>
                </a:solidFill>
                <a:latin typeface="Arial" panose="020B0604020202020204" pitchFamily="34" charset="0"/>
                <a:cs typeface="Arial" panose="020B0604020202020204" pitchFamily="34" charset="0"/>
              </a:rPr>
              <a:t>Tạm</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biệt</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và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hẹn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gặp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lại</a:t>
            </a:r>
            <a:r>
              <a:rPr lang="en-US" sz="3200" dirty="0">
                <a:solidFill>
                  <a:srgbClr val="FF0000"/>
                </a:solidFill>
                <a:latin typeface="Arial" panose="020B0604020202020204" pitchFamily="34" charset="0"/>
                <a:cs typeface="Arial" panose="020B0604020202020204" pitchFamily="34" charset="0"/>
              </a:rPr>
              <a:t> </a:t>
            </a:r>
            <a:endParaRPr lang="en-US" sz="3200" dirty="0">
              <a:solidFill>
                <a:srgbClr val="FF0000"/>
              </a:solidFill>
              <a:latin typeface="Arial" panose="020B0604020202020204" pitchFamily="34" charset="0"/>
              <a:cs typeface="Arial" panose="020B0604020202020204" pitchFamily="34" charset="0"/>
            </a:endParaRPr>
          </a:p>
          <a:p>
            <a:pPr algn="ctr">
              <a:lnSpc>
                <a:spcPct val="150000"/>
              </a:lnSpc>
            </a:pPr>
            <a:r>
              <a:rPr lang="en-US" sz="3200" dirty="0" err="1">
                <a:solidFill>
                  <a:srgbClr val="FF0000"/>
                </a:solidFill>
                <a:latin typeface="Arial" panose="020B0604020202020204" pitchFamily="34" charset="0"/>
                <a:cs typeface="Arial" panose="020B0604020202020204" pitchFamily="34" charset="0"/>
              </a:rPr>
              <a:t>các</a:t>
            </a:r>
            <a:r>
              <a:rPr lang="en-US" sz="3200" dirty="0">
                <a:solidFill>
                  <a:srgbClr val="FF0000"/>
                </a:solidFill>
                <a:latin typeface="Arial" panose="020B0604020202020204" pitchFamily="34" charset="0"/>
                <a:cs typeface="Arial" panose="020B0604020202020204" pitchFamily="34" charset="0"/>
              </a:rPr>
              <a:t> con </a:t>
            </a:r>
            <a:r>
              <a:rPr lang="en-US" sz="3200" dirty="0" err="1">
                <a:solidFill>
                  <a:srgbClr val="FF0000"/>
                </a:solidFill>
                <a:latin typeface="Arial" panose="020B0604020202020204" pitchFamily="34" charset="0"/>
                <a:cs typeface="Arial" panose="020B0604020202020204" pitchFamily="34" charset="0"/>
              </a:rPr>
              <a:t>vào</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những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tiết</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học</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sau</a:t>
            </a:r>
            <a:r>
              <a:rPr lang="en-US" sz="3200" dirty="0">
                <a:solidFill>
                  <a:srgbClr val="FF0000"/>
                </a:solidFill>
                <a:latin typeface="Arial" panose="020B0604020202020204" pitchFamily="34" charset="0"/>
                <a:cs typeface="Arial" panose="020B0604020202020204" pitchFamily="34" charset="0"/>
              </a:rPr>
              <a:t>!</a:t>
            </a:r>
            <a:endParaRPr lang="en-US" sz="3200"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1"/>
          <a:srcRect l="7607" t="9720" r="7737" b="54882"/>
          <a:stretch>
            <a:fillRect/>
          </a:stretch>
        </p:blipFill>
        <p:spPr>
          <a:xfrm>
            <a:off x="-19050" y="5753100"/>
            <a:ext cx="12211050" cy="1104900"/>
          </a:xfrm>
          <a:prstGeom prst="rect">
            <a:avLst/>
          </a:prstGeom>
        </p:spPr>
      </p:pic>
      <p:pic>
        <p:nvPicPr>
          <p:cNvPr id="32" name="图片 7"/>
          <p:cNvPicPr>
            <a:picLocks noChangeAspect="1"/>
          </p:cNvPicPr>
          <p:nvPr/>
        </p:nvPicPr>
        <p:blipFill>
          <a:blip r:embed="rId2"/>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3"/>
          <a:stretch>
            <a:fillRect/>
          </a:stretch>
        </p:blipFill>
        <p:spPr>
          <a:xfrm>
            <a:off x="10632266" y="4754460"/>
            <a:ext cx="1504954" cy="2079337"/>
          </a:xfrm>
          <a:prstGeom prst="rect">
            <a:avLst/>
          </a:prstGeom>
          <a:noFill/>
          <a:ln w="9525">
            <a:noFill/>
          </a:ln>
        </p:spPr>
      </p:pic>
      <p:sp>
        <p:nvSpPr>
          <p:cNvPr id="24" name="文本框 22"/>
          <p:cNvSpPr txBox="1"/>
          <p:nvPr/>
        </p:nvSpPr>
        <p:spPr>
          <a:xfrm>
            <a:off x="4824944" y="142973"/>
            <a:ext cx="3196314" cy="922020"/>
          </a:xfrm>
          <a:prstGeom prst="rect">
            <a:avLst/>
          </a:prstGeom>
          <a:noFill/>
        </p:spPr>
        <p:txBody>
          <a:bodyPr wrap="square" rtlCol="0">
            <a:spAutoFit/>
          </a:bodyPr>
          <a:lstStyle/>
          <a:p>
            <a:r>
              <a:rPr lang="en-US" altLang="zh-CN" sz="5400" dirty="0" err="1">
                <a:solidFill>
                  <a:srgbClr val="FF0000"/>
                </a:solidFill>
                <a:latin typeface="Arial" panose="020B0604020202020204" pitchFamily="34" charset="0"/>
                <a:ea typeface="思源黑体 CN Bold" panose="020B0800000000000000" pitchFamily="34" charset="-122"/>
                <a:cs typeface="Arial" panose="020B0604020202020204" pitchFamily="34" charset="0"/>
              </a:rPr>
              <a:t>Mục</a:t>
            </a:r>
            <a:r>
              <a:rPr lang="en-US" altLang="zh-CN" sz="5400" dirty="0">
                <a:solidFill>
                  <a:srgbClr val="FF0000"/>
                </a:solidFill>
                <a:latin typeface="Arial" panose="020B0604020202020204" pitchFamily="34" charset="0"/>
                <a:ea typeface="思源黑体 CN Bold" panose="020B0800000000000000" pitchFamily="34" charset="-122"/>
                <a:cs typeface="Arial" panose="020B0604020202020204" pitchFamily="34" charset="0"/>
              </a:rPr>
              <a:t> </a:t>
            </a:r>
            <a:r>
              <a:rPr lang="en-US" altLang="zh-CN" sz="5400" dirty="0" err="1">
                <a:solidFill>
                  <a:srgbClr val="FF0000"/>
                </a:solidFill>
                <a:latin typeface="Arial" panose="020B0604020202020204" pitchFamily="34" charset="0"/>
                <a:ea typeface="思源黑体 CN Bold" panose="020B0800000000000000" pitchFamily="34" charset="-122"/>
                <a:cs typeface="Arial" panose="020B0604020202020204" pitchFamily="34" charset="0"/>
              </a:rPr>
              <a:t>tiêu</a:t>
            </a:r>
            <a:endParaRPr lang="zh-CN" altLang="en-US" sz="5400" dirty="0">
              <a:solidFill>
                <a:srgbClr val="FF0000"/>
              </a:solidFill>
              <a:latin typeface="Arial" panose="020B0604020202020204" pitchFamily="34" charset="0"/>
              <a:ea typeface="思源黑体 CN Bold" panose="020B0800000000000000" pitchFamily="34" charset="-122"/>
              <a:cs typeface="Arial" panose="020B0604020202020204" pitchFamily="34" charset="0"/>
            </a:endParaRPr>
          </a:p>
        </p:txBody>
      </p:sp>
      <p:grpSp>
        <p:nvGrpSpPr>
          <p:cNvPr id="2" name="Group 1"/>
          <p:cNvGrpSpPr/>
          <p:nvPr/>
        </p:nvGrpSpPr>
        <p:grpSpPr>
          <a:xfrm>
            <a:off x="818941" y="1234742"/>
            <a:ext cx="10621929" cy="714672"/>
            <a:chOff x="774356" y="888444"/>
            <a:chExt cx="10187293" cy="714672"/>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p:cNvSpPr txBox="1"/>
            <p:nvPr/>
          </p:nvSpPr>
          <p:spPr>
            <a:xfrm>
              <a:off x="2056569" y="1093292"/>
              <a:ext cx="8905080" cy="461665"/>
            </a:xfrm>
            <a:prstGeom prst="rect">
              <a:avLst/>
            </a:prstGeom>
            <a:noFill/>
          </p:spPr>
          <p:txBody>
            <a:bodyPr wrap="square" rtlCol="0">
              <a:spAutoFit/>
            </a:bodyPr>
            <a:lstStyle/>
            <a:p>
              <a:r>
                <a:rPr lang="en-US" sz="2400" b="1" smtClean="0">
                  <a:solidFill>
                    <a:srgbClr val="002060"/>
                  </a:solidFill>
                  <a:latin typeface="Arial" panose="020B0604020202020204" pitchFamily="34" charset="0"/>
                  <a:cs typeface="Arial" panose="020B0604020202020204" pitchFamily="34" charset="0"/>
                </a:rPr>
                <a:t>Nắm được cấu trúc một đoạn văn kể về người thân.</a:t>
              </a:r>
              <a:endParaRPr lang="en-US" sz="2400" b="1" dirty="0">
                <a:solidFill>
                  <a:srgbClr val="002060"/>
                </a:solidFill>
                <a:latin typeface="Arial" panose="020B0604020202020204" pitchFamily="34" charset="0"/>
                <a:cs typeface="Arial" panose="020B0604020202020204" pitchFamily="34" charset="0"/>
              </a:endParaRPr>
            </a:p>
          </p:txBody>
        </p:sp>
      </p:grpSp>
      <p:grpSp>
        <p:nvGrpSpPr>
          <p:cNvPr id="3" name="Group 2"/>
          <p:cNvGrpSpPr/>
          <p:nvPr/>
        </p:nvGrpSpPr>
        <p:grpSpPr>
          <a:xfrm>
            <a:off x="2312524" y="2788062"/>
            <a:ext cx="10209001" cy="714672"/>
            <a:chOff x="752655" y="2065203"/>
            <a:chExt cx="10209001" cy="714672"/>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p:cNvSpPr txBox="1"/>
            <p:nvPr/>
          </p:nvSpPr>
          <p:spPr>
            <a:xfrm>
              <a:off x="2056576" y="2297469"/>
              <a:ext cx="8905080" cy="461665"/>
            </a:xfrm>
            <a:prstGeom prst="rect">
              <a:avLst/>
            </a:prstGeom>
            <a:noFill/>
          </p:spPr>
          <p:txBody>
            <a:bodyPr wrap="square" rtlCol="0">
              <a:spAutoFit/>
            </a:bodyPr>
            <a:lstStyle/>
            <a:p>
              <a:r>
                <a:rPr lang="en-US" sz="2400" b="1" smtClean="0">
                  <a:solidFill>
                    <a:srgbClr val="002060"/>
                  </a:solidFill>
                  <a:latin typeface="Arial" panose="020B0604020202020204" pitchFamily="34" charset="0"/>
                  <a:cs typeface="Arial" panose="020B0604020202020204" pitchFamily="34" charset="0"/>
                </a:rPr>
                <a:t>Viết được một đoạn văn ngắn 3-4 câu kể và người thân</a:t>
              </a:r>
              <a:endParaRPr lang="en-US" sz="2400" b="1" dirty="0">
                <a:solidFill>
                  <a:srgbClr val="002060"/>
                </a:solidFill>
                <a:latin typeface="Arial" panose="020B0604020202020204" pitchFamily="34" charset="0"/>
                <a:cs typeface="Arial" panose="020B0604020202020204" pitchFamily="34" charset="0"/>
              </a:endParaRPr>
            </a:p>
          </p:txBody>
        </p:sp>
      </p:grpSp>
      <p:grpSp>
        <p:nvGrpSpPr>
          <p:cNvPr id="4" name="Group 3"/>
          <p:cNvGrpSpPr/>
          <p:nvPr/>
        </p:nvGrpSpPr>
        <p:grpSpPr>
          <a:xfrm>
            <a:off x="2961871" y="4306457"/>
            <a:ext cx="8478999" cy="1386722"/>
            <a:chOff x="778314" y="3315253"/>
            <a:chExt cx="7796853" cy="138672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p:cNvSpPr txBox="1"/>
            <p:nvPr/>
          </p:nvSpPr>
          <p:spPr>
            <a:xfrm>
              <a:off x="2083605" y="3501646"/>
              <a:ext cx="6491562" cy="1200329"/>
            </a:xfrm>
            <a:prstGeom prst="rect">
              <a:avLst/>
            </a:prstGeom>
            <a:noFill/>
          </p:spPr>
          <p:txBody>
            <a:bodyPr wrap="square" rtlCol="0">
              <a:spAutoFit/>
            </a:bodyPr>
            <a:lstStyle/>
            <a:p>
              <a:r>
                <a:rPr lang="en-US" sz="2400" b="1" smtClean="0">
                  <a:solidFill>
                    <a:srgbClr val="002060"/>
                  </a:solidFill>
                  <a:latin typeface="Arial" panose="020B0604020202020204" pitchFamily="34" charset="0"/>
                  <a:cs typeface="Arial" panose="020B0604020202020204" pitchFamily="34" charset="0"/>
                </a:rPr>
                <a:t>Bồi dưỡng tình cảm yêu thương, quan tâm, chăm sóc những người thân trong gia đình..</a:t>
              </a:r>
              <a:endParaRPr lang="en-US" sz="2400" b="1" dirty="0">
                <a:solidFill>
                  <a:srgbClr val="002060"/>
                </a:solidFill>
                <a:latin typeface="Arial" panose="020B0604020202020204" pitchFamily="34" charset="0"/>
                <a:cs typeface="Arial" panose="020B0604020202020204" pitchFamily="34" charset="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 panose="020B0604020202020204" pitchFamily="34" charset="0"/>
                  <a:cs typeface="Arial" panose="020B0604020202020204" pitchFamily="34" charset="0"/>
                </a:rPr>
                <a:t> </a:t>
              </a:r>
              <a:r>
                <a:rPr lang="en-US" sz="3200" b="1" dirty="0" smtClean="0">
                  <a:solidFill>
                    <a:srgbClr val="008200"/>
                  </a:solidFill>
                  <a:latin typeface="Arial" panose="020B0604020202020204" pitchFamily="34" charset="0"/>
                  <a:cs typeface="Arial" panose="020B0604020202020204" pitchFamily="34" charset="0"/>
                </a:rPr>
                <a:t>Đọc đoạn văn sau và trả lời câu hỏi</a:t>
              </a:r>
              <a:endParaRPr lang="vi-VN" sz="3200" b="1" dirty="0">
                <a:solidFill>
                  <a:srgbClr val="008200"/>
                </a:solidFill>
                <a:latin typeface="Arial" panose="020B0604020202020204" pitchFamily="34" charset="0"/>
                <a:cs typeface="Arial" panose="020B0604020202020204"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1</a:t>
              </a:r>
              <a:endParaRPr lang="en-US" sz="3600" b="1" dirty="0">
                <a:latin typeface="Arial" panose="020B0604020202020204" pitchFamily="34" charset="0"/>
                <a:cs typeface="Arial" panose="020B0604020202020204" pitchFamily="34" charset="0"/>
              </a:endParaRPr>
            </a:p>
          </p:txBody>
        </p:sp>
      </p:grpSp>
      <p:sp>
        <p:nvSpPr>
          <p:cNvPr id="8" name="Rectangle 7"/>
          <p:cNvSpPr/>
          <p:nvPr/>
        </p:nvSpPr>
        <p:spPr>
          <a:xfrm>
            <a:off x="589516" y="4119297"/>
            <a:ext cx="10928716" cy="584775"/>
          </a:xfrm>
          <a:prstGeom prst="rect">
            <a:avLst/>
          </a:prstGeom>
        </p:spPr>
        <p:txBody>
          <a:bodyPr wrap="square">
            <a:spAutoFit/>
          </a:bodyPr>
          <a:lstStyle/>
          <a:p>
            <a:r>
              <a:rPr lang="en-US" sz="3200" b="1" dirty="0" smtClean="0">
                <a:solidFill>
                  <a:srgbClr val="002060"/>
                </a:solidFill>
                <a:latin typeface="Arial-Rounded" pitchFamily="34" charset="0"/>
                <a:ea typeface="Arial-Rounded" pitchFamily="34" charset="0"/>
                <a:cs typeface="Arial-Rounded" pitchFamily="34" charset="0"/>
              </a:rPr>
              <a:t>a. Trong đoạn văn trên, bạn nhỏ kể về ai?</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9" name="Rectangle 8"/>
          <p:cNvSpPr/>
          <p:nvPr/>
        </p:nvSpPr>
        <p:spPr>
          <a:xfrm>
            <a:off x="589516" y="4735176"/>
            <a:ext cx="10928716" cy="584775"/>
          </a:xfrm>
          <a:prstGeom prst="rect">
            <a:avLst/>
          </a:prstGeom>
        </p:spPr>
        <p:txBody>
          <a:bodyPr wrap="square">
            <a:spAutoFit/>
          </a:bodyPr>
          <a:lstStyle/>
          <a:p>
            <a:r>
              <a:rPr lang="en-US" sz="3200" b="1" dirty="0" smtClean="0">
                <a:solidFill>
                  <a:srgbClr val="002060"/>
                </a:solidFill>
                <a:latin typeface="Arial-Rounded" pitchFamily="34" charset="0"/>
                <a:ea typeface="Arial-Rounded" pitchFamily="34" charset="0"/>
                <a:cs typeface="Arial-Rounded" pitchFamily="34" charset="0"/>
              </a:rPr>
              <a:t>b. Người đó đã làm những việc gì cho bạn nhỏ?</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10" name="Rectangle 9"/>
          <p:cNvSpPr/>
          <p:nvPr/>
        </p:nvSpPr>
        <p:spPr>
          <a:xfrm>
            <a:off x="589516" y="5321986"/>
            <a:ext cx="11602484" cy="584775"/>
          </a:xfrm>
          <a:prstGeom prst="rect">
            <a:avLst/>
          </a:prstGeom>
        </p:spPr>
        <p:txBody>
          <a:bodyPr wrap="square">
            <a:spAutoFit/>
          </a:bodyPr>
          <a:lstStyle/>
          <a:p>
            <a:r>
              <a:rPr lang="en-US" sz="3200" b="1" dirty="0" smtClean="0">
                <a:solidFill>
                  <a:srgbClr val="002060"/>
                </a:solidFill>
                <a:latin typeface="Arial-Rounded" pitchFamily="34" charset="0"/>
                <a:ea typeface="Arial-Rounded" pitchFamily="34" charset="0"/>
                <a:cs typeface="Arial-Rounded" pitchFamily="34" charset="0"/>
              </a:rPr>
              <a:t>c. Câu nào thể hiện rõ nhất tình cảm của bạn nhỏ đối với người đó?</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1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16" name="Rectangle 15"/>
          <p:cNvSpPr/>
          <p:nvPr/>
        </p:nvSpPr>
        <p:spPr>
          <a:xfrm>
            <a:off x="299327" y="1115047"/>
            <a:ext cx="11602484" cy="3046988"/>
          </a:xfrm>
          <a:prstGeom prst="rect">
            <a:avLst/>
          </a:prstGeom>
        </p:spPr>
        <p:txBody>
          <a:bodyPr wrap="square">
            <a:spAutoFit/>
          </a:bodyPr>
          <a:lstStyle/>
          <a:p>
            <a:r>
              <a:rPr lang="en-US" sz="3200" b="1" dirty="0" smtClean="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200" b="1" dirty="0">
              <a:solidFill>
                <a:srgbClr val="CC6600"/>
              </a:solidFill>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7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6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9516" y="4256521"/>
            <a:ext cx="10928716" cy="584775"/>
          </a:xfrm>
          <a:prstGeom prst="rect">
            <a:avLst/>
          </a:prstGeom>
        </p:spPr>
        <p:txBody>
          <a:bodyPr wrap="square">
            <a:spAutoFit/>
          </a:bodyPr>
          <a:lstStyle/>
          <a:p>
            <a:r>
              <a:rPr lang="en-US" sz="3200" b="1" dirty="0" smtClean="0">
                <a:solidFill>
                  <a:srgbClr val="002060"/>
                </a:solidFill>
                <a:latin typeface="Arial-Rounded" pitchFamily="34" charset="0"/>
                <a:ea typeface="Arial-Rounded" pitchFamily="34" charset="0"/>
                <a:cs typeface="Arial-Rounded" pitchFamily="34" charset="0"/>
              </a:rPr>
              <a:t>a. Trong đoạn văn trên, bạn nhỏ kể về ai?</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15" name="Rectangle 14"/>
          <p:cNvSpPr/>
          <p:nvPr/>
        </p:nvSpPr>
        <p:spPr>
          <a:xfrm>
            <a:off x="1006610" y="5026541"/>
            <a:ext cx="9372631" cy="584775"/>
          </a:xfrm>
          <a:prstGeom prst="rect">
            <a:avLst/>
          </a:prstGeom>
        </p:spPr>
        <p:txBody>
          <a:bodyPr wrap="square">
            <a:spAutoFit/>
          </a:bodyPr>
          <a:lstStyle/>
          <a:p>
            <a:r>
              <a:rPr lang="en-US" sz="3200" b="1" dirty="0" smtClean="0">
                <a:solidFill>
                  <a:srgbClr val="002060"/>
                </a:solidFill>
                <a:latin typeface="Arial-Rounded" pitchFamily="34" charset="0"/>
                <a:ea typeface="Arial-Rounded" pitchFamily="34" charset="0"/>
                <a:cs typeface="Arial-Rounded" pitchFamily="34" charset="0"/>
              </a:rPr>
              <a:t>Trong đoạn văn trên, bạn nhỏ kể về </a:t>
            </a:r>
            <a:r>
              <a:rPr lang="en-US" sz="3200" b="1" dirty="0" smtClean="0">
                <a:solidFill>
                  <a:srgbClr val="FF0000"/>
                </a:solidFill>
                <a:latin typeface="Arial-Rounded" pitchFamily="34" charset="0"/>
                <a:ea typeface="Arial-Rounded" pitchFamily="34" charset="0"/>
                <a:cs typeface="Arial-Rounded" pitchFamily="34" charset="0"/>
              </a:rPr>
              <a:t>ông ngoại.                   </a:t>
            </a:r>
            <a:endParaRPr lang="vi-VN" sz="3200" b="1" dirty="0">
              <a:solidFill>
                <a:srgbClr val="FF0000"/>
              </a:solidFill>
              <a:latin typeface="Arial-Rounded" pitchFamily="34" charset="0"/>
              <a:ea typeface="Arial-Rounded" pitchFamily="34" charset="0"/>
              <a:cs typeface="Arial-Rounded" pitchFamily="34" charset="0"/>
            </a:endParaRPr>
          </a:p>
        </p:txBody>
      </p:sp>
      <p:pic>
        <p:nvPicPr>
          <p:cNvPr id="7"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9" name="Rectangle 8"/>
          <p:cNvSpPr/>
          <p:nvPr/>
        </p:nvSpPr>
        <p:spPr>
          <a:xfrm>
            <a:off x="299327" y="1131089"/>
            <a:ext cx="11602484" cy="3046988"/>
          </a:xfrm>
          <a:prstGeom prst="rect">
            <a:avLst/>
          </a:prstGeom>
        </p:spPr>
        <p:txBody>
          <a:bodyPr wrap="square">
            <a:spAutoFit/>
          </a:bodyPr>
          <a:lstStyle/>
          <a:p>
            <a:r>
              <a:rPr lang="en-US" sz="3200" b="1" dirty="0" smtClean="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200" b="1" dirty="0">
              <a:solidFill>
                <a:srgbClr val="CC6600"/>
              </a:solidFill>
              <a:latin typeface="Arial-Rounded" pitchFamily="34" charset="0"/>
              <a:ea typeface="Arial-Rounded" pitchFamily="34" charset="0"/>
              <a:cs typeface="Arial-Rounded"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58484" y="4905133"/>
            <a:ext cx="10848505" cy="1077218"/>
          </a:xfrm>
          <a:prstGeom prst="rect">
            <a:avLst/>
          </a:prstGeom>
        </p:spPr>
        <p:txBody>
          <a:bodyPr wrap="square">
            <a:spAutoFit/>
          </a:bodyPr>
          <a:lstStyle/>
          <a:p>
            <a:r>
              <a:rPr lang="en-US" sz="3200" b="1" dirty="0" smtClean="0">
                <a:solidFill>
                  <a:srgbClr val="002060"/>
                </a:solidFill>
                <a:latin typeface="Arial-Rounded" pitchFamily="34" charset="0"/>
                <a:ea typeface="Arial-Rounded" pitchFamily="34" charset="0"/>
                <a:cs typeface="Arial-Rounded" pitchFamily="34" charset="0"/>
              </a:rPr>
              <a:t>Ông ngoại đã </a:t>
            </a:r>
            <a:r>
              <a:rPr lang="en-US" sz="3200" b="1" dirty="0" smtClean="0">
                <a:solidFill>
                  <a:srgbClr val="FF0000"/>
                </a:solidFill>
                <a:latin typeface="Arial-Rounded" pitchFamily="34" charset="0"/>
                <a:ea typeface="Arial-Rounded" pitchFamily="34" charset="0"/>
                <a:cs typeface="Arial-Rounded" pitchFamily="34" charset="0"/>
              </a:rPr>
              <a:t>kể cho bạn nhỏ nghe rất nhiều chuyện cổ tích, dạy vẽ rất nhiều con vật và sự vật.</a:t>
            </a:r>
            <a:endParaRPr lang="vi-VN" sz="3200" b="1" dirty="0">
              <a:solidFill>
                <a:srgbClr val="FF0000"/>
              </a:solidFill>
              <a:latin typeface="Arial-Rounded" pitchFamily="34" charset="0"/>
              <a:ea typeface="Arial-Rounded" pitchFamily="34" charset="0"/>
              <a:cs typeface="Arial-Rounded" pitchFamily="34" charset="0"/>
            </a:endParaRPr>
          </a:p>
        </p:txBody>
      </p:sp>
      <p:sp>
        <p:nvSpPr>
          <p:cNvPr id="7" name="Rectangle 6"/>
          <p:cNvSpPr/>
          <p:nvPr/>
        </p:nvSpPr>
        <p:spPr>
          <a:xfrm>
            <a:off x="589516" y="4268480"/>
            <a:ext cx="10928716" cy="584775"/>
          </a:xfrm>
          <a:prstGeom prst="rect">
            <a:avLst/>
          </a:prstGeom>
        </p:spPr>
        <p:txBody>
          <a:bodyPr wrap="square">
            <a:spAutoFit/>
          </a:bodyPr>
          <a:lstStyle/>
          <a:p>
            <a:r>
              <a:rPr lang="en-US" sz="3200" b="1" dirty="0" smtClean="0">
                <a:solidFill>
                  <a:srgbClr val="002060"/>
                </a:solidFill>
                <a:latin typeface="Arial-Rounded" pitchFamily="34" charset="0"/>
                <a:ea typeface="Arial-Rounded" pitchFamily="34" charset="0"/>
                <a:cs typeface="Arial-Rounded" pitchFamily="34" charset="0"/>
              </a:rPr>
              <a:t>b. Người đó đã làm những việc gì cho bạn nhỏ?</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8"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9" name="Rectangle 8"/>
          <p:cNvSpPr/>
          <p:nvPr/>
        </p:nvSpPr>
        <p:spPr>
          <a:xfrm>
            <a:off x="299327" y="1131089"/>
            <a:ext cx="11602484" cy="3046988"/>
          </a:xfrm>
          <a:prstGeom prst="rect">
            <a:avLst/>
          </a:prstGeom>
        </p:spPr>
        <p:txBody>
          <a:bodyPr wrap="square">
            <a:spAutoFit/>
          </a:bodyPr>
          <a:lstStyle/>
          <a:p>
            <a:r>
              <a:rPr lang="en-US" sz="3200" b="1" dirty="0" smtClean="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200" b="1" dirty="0">
              <a:solidFill>
                <a:srgbClr val="CC6600"/>
              </a:solidFill>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2632" y="4119297"/>
            <a:ext cx="11939368" cy="523220"/>
          </a:xfrm>
          <a:prstGeom prst="rect">
            <a:avLst/>
          </a:prstGeom>
        </p:spPr>
        <p:txBody>
          <a:bodyPr wrap="square">
            <a:spAutoFit/>
          </a:bodyPr>
          <a:lstStyle/>
          <a:p>
            <a:r>
              <a:rPr lang="en-US" sz="2800" b="1" dirty="0">
                <a:solidFill>
                  <a:srgbClr val="002060"/>
                </a:solidFill>
                <a:latin typeface="Arial-Rounded" pitchFamily="34" charset="0"/>
                <a:ea typeface="Arial-Rounded" pitchFamily="34" charset="0"/>
                <a:cs typeface="Arial-Rounded" pitchFamily="34" charset="0"/>
              </a:rPr>
              <a:t>c. Câu nào thể hiện rõ nhất tình cảm của bạn nhỏ đối với người đó?</a:t>
            </a:r>
            <a:endParaRPr lang="vi-VN" sz="2800" b="1" dirty="0">
              <a:solidFill>
                <a:srgbClr val="002060"/>
              </a:solidFill>
              <a:latin typeface="Arial-Rounded" pitchFamily="34" charset="0"/>
              <a:ea typeface="Arial-Rounded" pitchFamily="34" charset="0"/>
              <a:cs typeface="Arial-Rounded" pitchFamily="34" charset="0"/>
            </a:endParaRPr>
          </a:p>
        </p:txBody>
      </p:sp>
      <p:sp>
        <p:nvSpPr>
          <p:cNvPr id="15" name="Rectangle 14"/>
          <p:cNvSpPr/>
          <p:nvPr/>
        </p:nvSpPr>
        <p:spPr>
          <a:xfrm>
            <a:off x="605558" y="4935113"/>
            <a:ext cx="11586442" cy="1384995"/>
          </a:xfrm>
          <a:prstGeom prst="rect">
            <a:avLst/>
          </a:prstGeom>
        </p:spPr>
        <p:txBody>
          <a:bodyPr wrap="square">
            <a:spAutoFit/>
          </a:bodyPr>
          <a:lstStyle/>
          <a:p>
            <a:r>
              <a:rPr lang="en-US" sz="2800" b="1" dirty="0" smtClean="0">
                <a:solidFill>
                  <a:srgbClr val="002060"/>
                </a:solidFill>
                <a:latin typeface="Arial-Rounded" pitchFamily="34" charset="0"/>
                <a:ea typeface="Arial-Rounded" pitchFamily="34" charset="0"/>
                <a:cs typeface="Arial-Rounded" pitchFamily="34" charset="0"/>
              </a:rPr>
              <a:t>Câu nói: “</a:t>
            </a:r>
            <a:r>
              <a:rPr lang="en-US" sz="2800" b="1" dirty="0">
                <a:solidFill>
                  <a:srgbClr val="FF0000"/>
                </a:solidFill>
                <a:latin typeface="Arial-Rounded" pitchFamily="34" charset="0"/>
                <a:ea typeface="Arial-Rounded" pitchFamily="34" charset="0"/>
                <a:cs typeface="Arial-Rounded" pitchFamily="34" charset="0"/>
              </a:rPr>
              <a:t>Mỗi khi ông có việc đi đâu tôi rất nhớ ông và mong ông sớm về với tôi</a:t>
            </a:r>
            <a:r>
              <a:rPr lang="en-US" sz="2800" b="1" dirty="0" smtClean="0">
                <a:solidFill>
                  <a:srgbClr val="FF0000"/>
                </a:solidFill>
                <a:latin typeface="Arial-Rounded" pitchFamily="34" charset="0"/>
                <a:ea typeface="Arial-Rounded" pitchFamily="34" charset="0"/>
                <a:cs typeface="Arial-Rounded" pitchFamily="34" charset="0"/>
              </a:rPr>
              <a:t>.” </a:t>
            </a:r>
            <a:r>
              <a:rPr lang="en-US" sz="2800" b="1" dirty="0" smtClean="0">
                <a:solidFill>
                  <a:srgbClr val="002060"/>
                </a:solidFill>
                <a:latin typeface="Arial-Rounded" pitchFamily="34" charset="0"/>
                <a:ea typeface="Arial-Rounded" pitchFamily="34" charset="0"/>
                <a:cs typeface="Arial-Rounded" pitchFamily="34" charset="0"/>
              </a:rPr>
              <a:t>thể hiện tình cảm của bạn nhỏ với ông ngoại.</a:t>
            </a:r>
            <a:endParaRPr lang="vi-VN" sz="2800" b="1" dirty="0">
              <a:solidFill>
                <a:srgbClr val="002060"/>
              </a:solidFill>
              <a:latin typeface="Arial-Rounded" pitchFamily="34" charset="0"/>
              <a:ea typeface="Arial-Rounded" pitchFamily="34" charset="0"/>
              <a:cs typeface="Arial-Rounded" pitchFamily="34" charset="0"/>
            </a:endParaRPr>
          </a:p>
          <a:p>
            <a:endParaRPr lang="vi-VN" sz="2800" b="1" dirty="0">
              <a:solidFill>
                <a:srgbClr val="FF0000"/>
              </a:solidFill>
              <a:latin typeface="Arial-Rounded" pitchFamily="34" charset="0"/>
              <a:ea typeface="Arial-Rounded" pitchFamily="34" charset="0"/>
              <a:cs typeface="Arial-Rounded" pitchFamily="34" charset="0"/>
            </a:endParaRPr>
          </a:p>
        </p:txBody>
      </p:sp>
      <p:pic>
        <p:nvPicPr>
          <p:cNvPr id="7"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9" name="Rectangle 8"/>
          <p:cNvSpPr/>
          <p:nvPr/>
        </p:nvSpPr>
        <p:spPr>
          <a:xfrm>
            <a:off x="299327" y="1099005"/>
            <a:ext cx="11602484" cy="3046988"/>
          </a:xfrm>
          <a:prstGeom prst="rect">
            <a:avLst/>
          </a:prstGeom>
        </p:spPr>
        <p:txBody>
          <a:bodyPr wrap="square">
            <a:spAutoFit/>
          </a:bodyPr>
          <a:lstStyle/>
          <a:p>
            <a:r>
              <a:rPr lang="en-US" sz="3200" b="1" dirty="0" smtClean="0">
                <a:solidFill>
                  <a:srgbClr val="CC6600"/>
                </a:solidFill>
                <a:latin typeface="Arial-Rounded" pitchFamily="34" charset="0"/>
                <a:ea typeface="Arial-Rounded" pitchFamily="34" charset="0"/>
                <a:cs typeface="Arial-Rounded" pitchFamily="34"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200" b="1" dirty="0">
              <a:solidFill>
                <a:srgbClr val="CC6600"/>
              </a:solidFill>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83074" y="192466"/>
            <a:ext cx="10777433" cy="1138773"/>
            <a:chOff x="238537" y="232458"/>
            <a:chExt cx="10777433" cy="1138773"/>
          </a:xfrm>
        </p:grpSpPr>
        <p:sp>
          <p:nvSpPr>
            <p:cNvPr id="5" name="TextBox 4"/>
            <p:cNvSpPr txBox="1"/>
            <p:nvPr/>
          </p:nvSpPr>
          <p:spPr>
            <a:xfrm>
              <a:off x="722280" y="232458"/>
              <a:ext cx="10293690" cy="1138773"/>
            </a:xfrm>
            <a:prstGeom prst="rect">
              <a:avLst/>
            </a:prstGeom>
            <a:noFill/>
          </p:spPr>
          <p:txBody>
            <a:bodyPr wrap="square" rtlCol="0">
              <a:spAutoFit/>
            </a:bodyPr>
            <a:lstStyle/>
            <a:p>
              <a:r>
                <a:rPr lang="en-US" sz="3600" b="1" dirty="0">
                  <a:solidFill>
                    <a:srgbClr val="008200"/>
                  </a:solidFill>
                  <a:latin typeface="Arial" panose="020B0604020202020204" pitchFamily="34" charset="0"/>
                  <a:cs typeface="Arial" panose="020B0604020202020204" pitchFamily="34" charset="0"/>
                </a:rPr>
                <a:t> </a:t>
              </a:r>
              <a:r>
                <a:rPr lang="en-US" sz="3200" b="1" dirty="0" smtClean="0">
                  <a:solidFill>
                    <a:srgbClr val="008200"/>
                  </a:solidFill>
                  <a:latin typeface="Arial" panose="020B0604020202020204" pitchFamily="34" charset="0"/>
                  <a:cs typeface="Arial" panose="020B0604020202020204" pitchFamily="34" charset="0"/>
                </a:rPr>
                <a:t>Viết 3 – 4 kể về một việc người thân đã làm </a:t>
              </a:r>
              <a:endParaRPr lang="en-US" sz="3200" b="1" dirty="0" smtClean="0">
                <a:solidFill>
                  <a:srgbClr val="008200"/>
                </a:solidFill>
                <a:latin typeface="Arial" panose="020B0604020202020204" pitchFamily="34" charset="0"/>
                <a:cs typeface="Arial" panose="020B0604020202020204" pitchFamily="34" charset="0"/>
              </a:endParaRPr>
            </a:p>
            <a:p>
              <a:r>
                <a:rPr lang="en-US" sz="3200" b="1" dirty="0" smtClean="0">
                  <a:solidFill>
                    <a:srgbClr val="008200"/>
                  </a:solidFill>
                  <a:latin typeface="Arial" panose="020B0604020202020204" pitchFamily="34" charset="0"/>
                  <a:cs typeface="Arial" panose="020B0604020202020204" pitchFamily="34" charset="0"/>
                </a:rPr>
                <a:t>cho em. </a:t>
              </a:r>
              <a:endParaRPr lang="vi-VN" sz="3200" b="1" dirty="0">
                <a:solidFill>
                  <a:srgbClr val="008200"/>
                </a:solidFill>
                <a:latin typeface="Arial" panose="020B0604020202020204" pitchFamily="34" charset="0"/>
                <a:cs typeface="Arial" panose="020B0604020202020204" pitchFamily="34" charset="0"/>
              </a:endParaRPr>
            </a:p>
          </p:txBody>
        </p:sp>
        <p:sp>
          <p:nvSpPr>
            <p:cNvPr id="6" name="Oval 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2</a:t>
              </a:r>
              <a:endParaRPr lang="en-US" sz="3600" b="1" dirty="0">
                <a:latin typeface="Arial" panose="020B0604020202020204" pitchFamily="34" charset="0"/>
                <a:cs typeface="Arial" panose="020B0604020202020204" pitchFamily="34" charset="0"/>
              </a:endParaRPr>
            </a:p>
          </p:txBody>
        </p:sp>
      </p:grpSp>
      <p:pic>
        <p:nvPicPr>
          <p:cNvPr id="8"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58599" y="1696939"/>
            <a:ext cx="8498305" cy="2586303"/>
          </a:xfrm>
          <a:prstGeom prst="rect">
            <a:avLst/>
          </a:prstGeom>
        </p:spPr>
      </p:pic>
      <p:sp>
        <p:nvSpPr>
          <p:cNvPr id="9" name="Rectangle 8"/>
          <p:cNvSpPr/>
          <p:nvPr/>
        </p:nvSpPr>
        <p:spPr>
          <a:xfrm>
            <a:off x="1854851" y="1835928"/>
            <a:ext cx="8875326" cy="2308324"/>
          </a:xfrm>
          <a:prstGeom prst="rect">
            <a:avLst/>
          </a:prstGeom>
        </p:spPr>
        <p:txBody>
          <a:bodyPr wrap="square">
            <a:spAutoFit/>
          </a:bodyPr>
          <a:lstStyle/>
          <a:p>
            <a:pPr marL="457200" indent="-457200">
              <a:lnSpc>
                <a:spcPct val="150000"/>
              </a:lnSpc>
              <a:buFontTx/>
              <a:buChar char="-"/>
            </a:pPr>
            <a:r>
              <a:rPr lang="en-US" sz="3200" b="1" dirty="0" smtClean="0">
                <a:solidFill>
                  <a:srgbClr val="002060"/>
                </a:solidFill>
                <a:latin typeface="Arial-Rounded" pitchFamily="34" charset="0"/>
                <a:ea typeface="Arial-Rounded" pitchFamily="34" charset="0"/>
                <a:cs typeface="Arial-Rounded" pitchFamily="34" charset="0"/>
              </a:rPr>
              <a:t>Người thân mà em muốn kể là ai?</a:t>
            </a:r>
            <a:endParaRPr lang="en-US" sz="3200" b="1" dirty="0" smtClean="0">
              <a:solidFill>
                <a:srgbClr val="002060"/>
              </a:solidFill>
              <a:latin typeface="Arial-Rounded" pitchFamily="34" charset="0"/>
              <a:ea typeface="Arial-Rounded" pitchFamily="34" charset="0"/>
              <a:cs typeface="Arial-Rounded" pitchFamily="34" charset="0"/>
            </a:endParaRPr>
          </a:p>
          <a:p>
            <a:pPr marL="457200" indent="-457200">
              <a:lnSpc>
                <a:spcPct val="150000"/>
              </a:lnSpc>
              <a:buFontTx/>
              <a:buChar char="-"/>
            </a:pPr>
            <a:r>
              <a:rPr lang="en-US" sz="3200" b="1" dirty="0" smtClean="0">
                <a:solidFill>
                  <a:srgbClr val="002060"/>
                </a:solidFill>
                <a:latin typeface="Arial-Rounded" pitchFamily="34" charset="0"/>
                <a:ea typeface="Arial-Rounded" pitchFamily="34" charset="0"/>
                <a:cs typeface="Arial-Rounded" pitchFamily="34" charset="0"/>
              </a:rPr>
              <a:t>Người thân của em đã làm việc gì cho em?</a:t>
            </a:r>
            <a:endParaRPr lang="en-US" sz="3200" b="1" dirty="0" smtClean="0">
              <a:solidFill>
                <a:srgbClr val="002060"/>
              </a:solidFill>
              <a:latin typeface="Arial-Rounded" pitchFamily="34" charset="0"/>
              <a:ea typeface="Arial-Rounded" pitchFamily="34" charset="0"/>
              <a:cs typeface="Arial-Rounded" pitchFamily="34" charset="0"/>
            </a:endParaRPr>
          </a:p>
          <a:p>
            <a:pPr marL="457200" indent="-457200">
              <a:lnSpc>
                <a:spcPct val="150000"/>
              </a:lnSpc>
              <a:buFontTx/>
              <a:buChar char="-"/>
            </a:pPr>
            <a:r>
              <a:rPr lang="en-US" sz="3200" b="1" dirty="0" smtClean="0">
                <a:solidFill>
                  <a:srgbClr val="002060"/>
                </a:solidFill>
                <a:latin typeface="Arial-Rounded" pitchFamily="34" charset="0"/>
                <a:ea typeface="Arial-Rounded" pitchFamily="34" charset="0"/>
                <a:cs typeface="Arial-Rounded" pitchFamily="34" charset="0"/>
              </a:rPr>
              <a:t>Em có suy nghĩ gì về việc người thân đã làm?</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10" name="图片 7"/>
          <p:cNvPicPr>
            <a:picLocks noChangeAspect="1"/>
          </p:cNvPicPr>
          <p:nvPr/>
        </p:nvPicPr>
        <p:blipFill>
          <a:blip r:embed="rId2"/>
          <a:stretch>
            <a:fillRect/>
          </a:stretch>
        </p:blipFill>
        <p:spPr>
          <a:xfrm>
            <a:off x="183923" y="3564098"/>
            <a:ext cx="1670928" cy="2181904"/>
          </a:xfrm>
          <a:prstGeom prst="rect">
            <a:avLst/>
          </a:prstGeom>
          <a:noFill/>
          <a:ln w="9525">
            <a:noFill/>
          </a:ln>
        </p:spPr>
      </p:pic>
      <p:pic>
        <p:nvPicPr>
          <p:cNvPr id="11" name="图片 8"/>
          <p:cNvPicPr>
            <a:picLocks noChangeAspect="1"/>
          </p:cNvPicPr>
          <p:nvPr/>
        </p:nvPicPr>
        <p:blipFill>
          <a:blip r:embed="rId3"/>
          <a:stretch>
            <a:fillRect/>
          </a:stretch>
        </p:blipFill>
        <p:spPr>
          <a:xfrm>
            <a:off x="10256904" y="3817761"/>
            <a:ext cx="1504954" cy="20793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32" presetClass="emph" presetSubtype="0" repeatCount="999000" fill="hold" nodeType="withEffect">
                                  <p:stCondLst>
                                    <p:cond delay="0"/>
                                  </p:stCondLst>
                                  <p:childTnLs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cTn>
                              </p:par>
                              <p:par>
                                <p:cTn id="33" presetID="32" presetClass="emph" presetSubtype="0" repeatCount="999000" fill="hold" nodeType="withEffect">
                                  <p:stCondLst>
                                    <p:cond delay="0"/>
                                  </p:stCondLst>
                                  <p:childTnLst>
                                    <p:animRot by="120000">
                                      <p:cBhvr>
                                        <p:cTn id="34" dur="100" fill="hold">
                                          <p:stCondLst>
                                            <p:cond delay="0"/>
                                          </p:stCondLst>
                                        </p:cTn>
                                        <p:tgtEl>
                                          <p:spTgt spid="11"/>
                                        </p:tgtEl>
                                        <p:attrNameLst>
                                          <p:attrName>r</p:attrName>
                                        </p:attrNameLst>
                                      </p:cBhvr>
                                    </p:animRot>
                                    <p:animRot by="-240000">
                                      <p:cBhvr>
                                        <p:cTn id="35" dur="200" fill="hold">
                                          <p:stCondLst>
                                            <p:cond delay="200"/>
                                          </p:stCondLst>
                                        </p:cTn>
                                        <p:tgtEl>
                                          <p:spTgt spid="11"/>
                                        </p:tgtEl>
                                        <p:attrNameLst>
                                          <p:attrName>r</p:attrName>
                                        </p:attrNameLst>
                                      </p:cBhvr>
                                    </p:animRot>
                                    <p:animRot by="240000">
                                      <p:cBhvr>
                                        <p:cTn id="36" dur="200" fill="hold">
                                          <p:stCondLst>
                                            <p:cond delay="400"/>
                                          </p:stCondLst>
                                        </p:cTn>
                                        <p:tgtEl>
                                          <p:spTgt spid="11"/>
                                        </p:tgtEl>
                                        <p:attrNameLst>
                                          <p:attrName>r</p:attrName>
                                        </p:attrNameLst>
                                      </p:cBhvr>
                                    </p:animRot>
                                    <p:animRot by="-240000">
                                      <p:cBhvr>
                                        <p:cTn id="37" dur="200" fill="hold">
                                          <p:stCondLst>
                                            <p:cond delay="600"/>
                                          </p:stCondLst>
                                        </p:cTn>
                                        <p:tgtEl>
                                          <p:spTgt spid="11"/>
                                        </p:tgtEl>
                                        <p:attrNameLst>
                                          <p:attrName>r</p:attrName>
                                        </p:attrNameLst>
                                      </p:cBhvr>
                                    </p:animRot>
                                    <p:animRot by="120000">
                                      <p:cBhvr>
                                        <p:cTn id="38"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842" y="831101"/>
            <a:ext cx="11598442" cy="4524315"/>
          </a:xfrm>
          <a:prstGeom prst="rect">
            <a:avLst/>
          </a:prstGeom>
        </p:spPr>
        <p:txBody>
          <a:bodyPr wrap="square">
            <a:spAutoFit/>
          </a:bodyPr>
          <a:lstStyle/>
          <a:p>
            <a:pPr algn="just">
              <a:lnSpc>
                <a:spcPct val="150000"/>
              </a:lnSpc>
            </a:pPr>
            <a:r>
              <a:rPr lang="en-US" sz="3200" dirty="0" smtClean="0">
                <a:solidFill>
                  <a:srgbClr val="002060"/>
                </a:solidFill>
                <a:latin typeface="Arial-Rounded" pitchFamily="34" charset="0"/>
                <a:ea typeface="Arial-Rounded" pitchFamily="34" charset="0"/>
                <a:cs typeface="Arial-Rounded" pitchFamily="34" charset="0"/>
              </a:rPr>
              <a:t>       </a:t>
            </a:r>
            <a:r>
              <a:rPr lang="vi-VN" sz="3200" b="1" dirty="0" smtClean="0">
                <a:solidFill>
                  <a:srgbClr val="002060"/>
                </a:solidFill>
                <a:latin typeface="Arial-Rounded" pitchFamily="34" charset="0"/>
                <a:ea typeface="Arial-Rounded" pitchFamily="34" charset="0"/>
                <a:cs typeface="Arial-Rounded" pitchFamily="34" charset="0"/>
              </a:rPr>
              <a:t>Trong </a:t>
            </a:r>
            <a:r>
              <a:rPr lang="vi-VN" sz="3200" b="1" dirty="0">
                <a:solidFill>
                  <a:srgbClr val="002060"/>
                </a:solidFill>
                <a:latin typeface="Arial-Rounded" pitchFamily="34" charset="0"/>
                <a:ea typeface="Arial-Rounded" pitchFamily="34" charset="0"/>
                <a:cs typeface="Arial-Rounded" pitchFamily="34" charset="0"/>
              </a:rPr>
              <a:t>gia đình, người em luôn kính trọng và tin yêu nhất là bố. Bố em năm nay ngoài ba mươi </a:t>
            </a:r>
            <a:r>
              <a:rPr lang="vi-VN" sz="3200" b="1" dirty="0" smtClean="0">
                <a:solidFill>
                  <a:srgbClr val="002060"/>
                </a:solidFill>
                <a:latin typeface="Arial-Rounded" pitchFamily="34" charset="0"/>
                <a:ea typeface="Arial-Rounded" pitchFamily="34" charset="0"/>
                <a:cs typeface="Arial-Rounded" pitchFamily="34" charset="0"/>
              </a:rPr>
              <a:t>tuổi</a:t>
            </a:r>
            <a:r>
              <a:rPr lang="en-US" sz="3200" b="1" dirty="0" smtClean="0">
                <a:solidFill>
                  <a:srgbClr val="002060"/>
                </a:solidFill>
                <a:latin typeface="Arial-Rounded" pitchFamily="34" charset="0"/>
                <a:ea typeface="Arial-Rounded" pitchFamily="34" charset="0"/>
                <a:cs typeface="Arial-Rounded" pitchFamily="34" charset="0"/>
              </a:rPr>
              <a:t>. </a:t>
            </a:r>
            <a:r>
              <a:rPr lang="vi-VN" sz="3200" b="1" dirty="0" smtClean="0">
                <a:solidFill>
                  <a:srgbClr val="002060"/>
                </a:solidFill>
                <a:latin typeface="Arial-Rounded" pitchFamily="34" charset="0"/>
                <a:ea typeface="Arial-Rounded" pitchFamily="34" charset="0"/>
                <a:cs typeface="Arial-Rounded" pitchFamily="34" charset="0"/>
              </a:rPr>
              <a:t>Mặc </a:t>
            </a:r>
            <a:r>
              <a:rPr lang="vi-VN" sz="3200" b="1" dirty="0">
                <a:solidFill>
                  <a:srgbClr val="002060"/>
                </a:solidFill>
                <a:latin typeface="Arial-Rounded" pitchFamily="34" charset="0"/>
                <a:ea typeface="Arial-Rounded" pitchFamily="34" charset="0"/>
                <a:cs typeface="Arial-Rounded" pitchFamily="34" charset="0"/>
              </a:rPr>
              <a:t>dù công việc bận rộn nhưng bố vẫn luôn chăm lo cho gia đình. Không chỉ giúp mẹ việc nhà, bố còn dạy em học mỗi tối</a:t>
            </a:r>
            <a:r>
              <a:rPr lang="vi-VN" sz="3200" b="1" dirty="0" smtClean="0">
                <a:solidFill>
                  <a:srgbClr val="002060"/>
                </a:solidFill>
                <a:latin typeface="Arial-Rounded" pitchFamily="34" charset="0"/>
                <a:ea typeface="Arial-Rounded" pitchFamily="34" charset="0"/>
                <a:cs typeface="Arial-Rounded" pitchFamily="34" charset="0"/>
              </a:rPr>
              <a:t>.</a:t>
            </a:r>
            <a:r>
              <a:rPr lang="en-US" sz="3200" b="1" dirty="0" smtClean="0">
                <a:solidFill>
                  <a:srgbClr val="002060"/>
                </a:solidFill>
                <a:latin typeface="Arial-Rounded" pitchFamily="34" charset="0"/>
                <a:ea typeface="Arial-Rounded" pitchFamily="34" charset="0"/>
                <a:cs typeface="Arial-Rounded" pitchFamily="34" charset="0"/>
              </a:rPr>
              <a:t> Có lần gặp bài toán khó không biết giải thế nào, em liền chạy ra hỏi bố. Bố giảng bài cho em rất cẩn thận và tỉ mỉ. </a:t>
            </a:r>
            <a:r>
              <a:rPr lang="vi-VN" sz="3200" b="1" dirty="0" smtClean="0">
                <a:solidFill>
                  <a:srgbClr val="002060"/>
                </a:solidFill>
                <a:latin typeface="Arial-Rounded" pitchFamily="34" charset="0"/>
                <a:ea typeface="Arial-Rounded" pitchFamily="34" charset="0"/>
                <a:cs typeface="Arial-Rounded" pitchFamily="34" charset="0"/>
              </a:rPr>
              <a:t>Bố </a:t>
            </a:r>
            <a:r>
              <a:rPr lang="vi-VN" sz="3200" b="1" dirty="0">
                <a:solidFill>
                  <a:srgbClr val="002060"/>
                </a:solidFill>
                <a:latin typeface="Arial-Rounded" pitchFamily="34" charset="0"/>
                <a:ea typeface="Arial-Rounded" pitchFamily="34" charset="0"/>
                <a:cs typeface="Arial-Rounded" pitchFamily="34" charset="0"/>
              </a:rPr>
              <a:t>đúng là người bố tuyệt vời của em.</a:t>
            </a:r>
            <a:endParaRPr lang="en-US" sz="3200" b="1" dirty="0">
              <a:solidFill>
                <a:srgbClr val="002060"/>
              </a:solidFill>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842" y="1408617"/>
            <a:ext cx="11598442" cy="3785652"/>
          </a:xfrm>
          <a:prstGeom prst="rect">
            <a:avLst/>
          </a:prstGeom>
        </p:spPr>
        <p:txBody>
          <a:bodyPr wrap="square">
            <a:spAutoFit/>
          </a:bodyPr>
          <a:lstStyle/>
          <a:p>
            <a:pPr algn="just">
              <a:lnSpc>
                <a:spcPct val="150000"/>
              </a:lnSpc>
            </a:pPr>
            <a:r>
              <a:rPr lang="en-US" sz="3200" dirty="0" smtClean="0">
                <a:solidFill>
                  <a:srgbClr val="002060"/>
                </a:solidFill>
                <a:latin typeface="Arial-Rounded" pitchFamily="34" charset="0"/>
                <a:ea typeface="Arial-Rounded" pitchFamily="34" charset="0"/>
                <a:cs typeface="Arial-Rounded" pitchFamily="34" charset="0"/>
              </a:rPr>
              <a:t>       </a:t>
            </a:r>
            <a:r>
              <a:rPr lang="en-US" sz="3200" b="1" dirty="0" smtClean="0">
                <a:solidFill>
                  <a:srgbClr val="002060"/>
                </a:solidFill>
                <a:latin typeface="Arial-Rounded" pitchFamily="34" charset="0"/>
                <a:ea typeface="Arial-Rounded" pitchFamily="34" charset="0"/>
                <a:cs typeface="Arial-Rounded" pitchFamily="34" charset="0"/>
              </a:rPr>
              <a:t>Trong gia đình, bà nội là người yêu em nhất. Ngày nhỏ bố mẹ thường hay phải đi làm xa nên em ở với bà. Hằng ngày, bà chải tóc cho em. Bà kể cho em biết bao nhiêu câu chuyện bổ ích. Bà kể về thời bà còn trẻ và kể cả những câu chuyện từ xa xưa. Em rất yêu bà nội của em.</a:t>
            </a:r>
            <a:endParaRPr lang="en-US" sz="3200" b="1" dirty="0">
              <a:solidFill>
                <a:srgbClr val="002060"/>
              </a:solidFill>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3083</Words>
  <Application>WPS Presentation</Application>
  <PresentationFormat>Custom</PresentationFormat>
  <Paragraphs>64</Paragraphs>
  <Slides>10</Slides>
  <Notes>1</Notes>
  <HiddenSlides>0</HiddenSlides>
  <MMClips>2</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10</vt:i4>
      </vt:variant>
    </vt:vector>
  </HeadingPairs>
  <TitlesOfParts>
    <vt:vector size="28" baseType="lpstr">
      <vt:lpstr>Arial</vt:lpstr>
      <vt:lpstr>SimSun</vt:lpstr>
      <vt:lpstr>Wingdings</vt:lpstr>
      <vt:lpstr>iCiel Cadena</vt:lpstr>
      <vt:lpstr>Yellowtail</vt:lpstr>
      <vt:lpstr>思源黑体 CN Bold</vt:lpstr>
      <vt:lpstr>Arial-Rounded</vt:lpstr>
      <vt:lpstr>#9Slide03 NettoOTLight</vt:lpstr>
      <vt:lpstr>iCiel Crocante</vt:lpstr>
      <vt:lpstr>Microsoft YaHei</vt:lpstr>
      <vt:lpstr>Arial Unicode MS</vt:lpstr>
      <vt:lpstr>Calibri Light</vt:lpstr>
      <vt:lpstr>Calibri</vt:lpstr>
      <vt:lpstr>Times New Roman</vt:lpstr>
      <vt:lpstr>字魂36号-正文宋楷</vt:lpstr>
      <vt:lpstr>Office Theme</vt:lpstr>
      <vt:lpstr>1_Office Theme</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210</cp:revision>
  <dcterms:created xsi:type="dcterms:W3CDTF">2021-05-29T04:05:00Z</dcterms:created>
  <dcterms:modified xsi:type="dcterms:W3CDTF">2022-12-04T11:14:27Z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0ED2A2A86DEA44F8B1521461A7D0F9A0</vt:lpwstr>
  </property>
  <property fmtid="{D5CDD505-2E9C-101B-9397-08002B2CF9AE}" pid="3" name="KSOProductBuildVer">
    <vt:lpwstr>1033-11.2.0.11417</vt:lpwstr>
  </property>
</Properties>
</file>