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matchingName="Blank">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1" fmla="*/ 172122 w 6378151"/>
              <a:gd name="connsiteY0-2" fmla="*/ 161365 h 1143000"/>
              <a:gd name="connsiteX1-3" fmla="*/ 6378151 w 6378151"/>
              <a:gd name="connsiteY1-4" fmla="*/ 0 h 1143000"/>
              <a:gd name="connsiteX2-5" fmla="*/ 6378151 w 6378151"/>
              <a:gd name="connsiteY2-6" fmla="*/ 1143000 h 1143000"/>
              <a:gd name="connsiteX3-7" fmla="*/ 0 w 6378151"/>
              <a:gd name="connsiteY3-8" fmla="*/ 1143000 h 1143000"/>
              <a:gd name="connsiteX4-9" fmla="*/ 172122 w 6378151"/>
              <a:gd name="connsiteY4-10" fmla="*/ 161365 h 1143000"/>
              <a:gd name="connsiteX0-11" fmla="*/ 172122 w 6378151"/>
              <a:gd name="connsiteY0-12" fmla="*/ 161365 h 1143000"/>
              <a:gd name="connsiteX1-13" fmla="*/ 6378151 w 6378151"/>
              <a:gd name="connsiteY1-14" fmla="*/ 0 h 1143000"/>
              <a:gd name="connsiteX2-15" fmla="*/ 6378151 w 6378151"/>
              <a:gd name="connsiteY2-16" fmla="*/ 1143000 h 1143000"/>
              <a:gd name="connsiteX3-17" fmla="*/ 0 w 6378151"/>
              <a:gd name="connsiteY3-18" fmla="*/ 1143000 h 1143000"/>
              <a:gd name="connsiteX4-19" fmla="*/ 172122 w 6378151"/>
              <a:gd name="connsiteY4-20" fmla="*/ 161365 h 1143000"/>
              <a:gd name="connsiteX0-21" fmla="*/ 204395 w 6378151"/>
              <a:gd name="connsiteY0-22" fmla="*/ 182880 h 1143000"/>
              <a:gd name="connsiteX1-23" fmla="*/ 6378151 w 6378151"/>
              <a:gd name="connsiteY1-24" fmla="*/ 0 h 1143000"/>
              <a:gd name="connsiteX2-25" fmla="*/ 6378151 w 6378151"/>
              <a:gd name="connsiteY2-26" fmla="*/ 1143000 h 1143000"/>
              <a:gd name="connsiteX3-27" fmla="*/ 0 w 6378151"/>
              <a:gd name="connsiteY3-28" fmla="*/ 1143000 h 1143000"/>
              <a:gd name="connsiteX4-29" fmla="*/ 204395 w 6378151"/>
              <a:gd name="connsiteY4-30" fmla="*/ 182880 h 1143000"/>
              <a:gd name="connsiteX0-31" fmla="*/ 204395 w 6378151"/>
              <a:gd name="connsiteY0-32" fmla="*/ 182880 h 1143000"/>
              <a:gd name="connsiteX1-33" fmla="*/ 6378151 w 6378151"/>
              <a:gd name="connsiteY1-34" fmla="*/ 0 h 1143000"/>
              <a:gd name="connsiteX2-35" fmla="*/ 6378151 w 6378151"/>
              <a:gd name="connsiteY2-36" fmla="*/ 1143000 h 1143000"/>
              <a:gd name="connsiteX3-37" fmla="*/ 0 w 6378151"/>
              <a:gd name="connsiteY3-38" fmla="*/ 1143000 h 1143000"/>
              <a:gd name="connsiteX4-39" fmla="*/ 204395 w 6378151"/>
              <a:gd name="connsiteY4-40" fmla="*/ 182880 h 1143000"/>
              <a:gd name="connsiteX0-41" fmla="*/ 204395 w 6378151"/>
              <a:gd name="connsiteY0-42" fmla="*/ 182880 h 1143000"/>
              <a:gd name="connsiteX1-43" fmla="*/ 6378151 w 6378151"/>
              <a:gd name="connsiteY1-44" fmla="*/ 0 h 1143000"/>
              <a:gd name="connsiteX2-45" fmla="*/ 6378151 w 6378151"/>
              <a:gd name="connsiteY2-46" fmla="*/ 1143000 h 1143000"/>
              <a:gd name="connsiteX3-47" fmla="*/ 0 w 6378151"/>
              <a:gd name="connsiteY3-48" fmla="*/ 1143000 h 1143000"/>
              <a:gd name="connsiteX4-49" fmla="*/ 204395 w 6378151"/>
              <a:gd name="connsiteY4-50" fmla="*/ 182880 h 1143000"/>
              <a:gd name="connsiteX0-51" fmla="*/ 204395 w 6378151"/>
              <a:gd name="connsiteY0-52" fmla="*/ 182880 h 1143000"/>
              <a:gd name="connsiteX1-53" fmla="*/ 6378151 w 6378151"/>
              <a:gd name="connsiteY1-54" fmla="*/ 0 h 1143000"/>
              <a:gd name="connsiteX2-55" fmla="*/ 6378151 w 6378151"/>
              <a:gd name="connsiteY2-56" fmla="*/ 1143000 h 1143000"/>
              <a:gd name="connsiteX3-57" fmla="*/ 0 w 6378151"/>
              <a:gd name="connsiteY3-58" fmla="*/ 1143000 h 1143000"/>
              <a:gd name="connsiteX4-59" fmla="*/ 204395 w 6378151"/>
              <a:gd name="connsiteY4-60" fmla="*/ 182880 h 1143000"/>
              <a:gd name="connsiteX0-61" fmla="*/ 204395 w 6378151"/>
              <a:gd name="connsiteY0-62" fmla="*/ 74634 h 1034754"/>
              <a:gd name="connsiteX1-63" fmla="*/ 6119967 w 6378151"/>
              <a:gd name="connsiteY1-64" fmla="*/ 63876 h 1034754"/>
              <a:gd name="connsiteX2-65" fmla="*/ 6378151 w 6378151"/>
              <a:gd name="connsiteY2-66" fmla="*/ 1034754 h 1034754"/>
              <a:gd name="connsiteX3-67" fmla="*/ 0 w 6378151"/>
              <a:gd name="connsiteY3-68" fmla="*/ 1034754 h 1034754"/>
              <a:gd name="connsiteX4-69" fmla="*/ 204395 w 6378151"/>
              <a:gd name="connsiteY4-70" fmla="*/ 74634 h 1034754"/>
              <a:gd name="connsiteX0-71" fmla="*/ 204395 w 6378151"/>
              <a:gd name="connsiteY0-72" fmla="*/ 82083 h 1042203"/>
              <a:gd name="connsiteX1-73" fmla="*/ 6044663 w 6378151"/>
              <a:gd name="connsiteY1-74" fmla="*/ 39052 h 1042203"/>
              <a:gd name="connsiteX2-75" fmla="*/ 6378151 w 6378151"/>
              <a:gd name="connsiteY2-76" fmla="*/ 1042203 h 1042203"/>
              <a:gd name="connsiteX3-77" fmla="*/ 0 w 6378151"/>
              <a:gd name="connsiteY3-78" fmla="*/ 1042203 h 1042203"/>
              <a:gd name="connsiteX4-79" fmla="*/ 204395 w 6378151"/>
              <a:gd name="connsiteY4-80" fmla="*/ 82083 h 1042203"/>
              <a:gd name="connsiteX0-81" fmla="*/ 204395 w 6378151"/>
              <a:gd name="connsiteY0-82" fmla="*/ 82083 h 1042203"/>
              <a:gd name="connsiteX1-83" fmla="*/ 6044663 w 6378151"/>
              <a:gd name="connsiteY1-84" fmla="*/ 39052 h 1042203"/>
              <a:gd name="connsiteX2-85" fmla="*/ 6378151 w 6378151"/>
              <a:gd name="connsiteY2-86" fmla="*/ 1042203 h 1042203"/>
              <a:gd name="connsiteX3-87" fmla="*/ 0 w 6378151"/>
              <a:gd name="connsiteY3-88" fmla="*/ 1042203 h 1042203"/>
              <a:gd name="connsiteX4-89" fmla="*/ 204395 w 6378151"/>
              <a:gd name="connsiteY4-90" fmla="*/ 82083 h 1042203"/>
              <a:gd name="connsiteX0-91" fmla="*/ 204395 w 6378151"/>
              <a:gd name="connsiteY0-92" fmla="*/ 209708 h 1169828"/>
              <a:gd name="connsiteX1-93" fmla="*/ 6044663 w 6378151"/>
              <a:gd name="connsiteY1-94" fmla="*/ 166677 h 1169828"/>
              <a:gd name="connsiteX2-95" fmla="*/ 6378151 w 6378151"/>
              <a:gd name="connsiteY2-96" fmla="*/ 1169828 h 1169828"/>
              <a:gd name="connsiteX3-97" fmla="*/ 0 w 6378151"/>
              <a:gd name="connsiteY3-98" fmla="*/ 1169828 h 1169828"/>
              <a:gd name="connsiteX4-99" fmla="*/ 204395 w 6378151"/>
              <a:gd name="connsiteY4-100" fmla="*/ 209708 h 1169828"/>
              <a:gd name="connsiteX0-101" fmla="*/ 204395 w 6378151"/>
              <a:gd name="connsiteY0-102" fmla="*/ 216207 h 1176327"/>
              <a:gd name="connsiteX1-103" fmla="*/ 6044663 w 6378151"/>
              <a:gd name="connsiteY1-104" fmla="*/ 173176 h 1176327"/>
              <a:gd name="connsiteX2-105" fmla="*/ 6378151 w 6378151"/>
              <a:gd name="connsiteY2-106" fmla="*/ 1176327 h 1176327"/>
              <a:gd name="connsiteX3-107" fmla="*/ 0 w 6378151"/>
              <a:gd name="connsiteY3-108" fmla="*/ 1176327 h 1176327"/>
              <a:gd name="connsiteX4-109" fmla="*/ 204395 w 6378151"/>
              <a:gd name="connsiteY4-110" fmla="*/ 216207 h 1176327"/>
              <a:gd name="connsiteX0-111" fmla="*/ 311971 w 6378151"/>
              <a:gd name="connsiteY0-112" fmla="*/ 179132 h 1203798"/>
              <a:gd name="connsiteX1-113" fmla="*/ 6044663 w 6378151"/>
              <a:gd name="connsiteY1-114" fmla="*/ 200647 h 1203798"/>
              <a:gd name="connsiteX2-115" fmla="*/ 6378151 w 6378151"/>
              <a:gd name="connsiteY2-116" fmla="*/ 1203798 h 1203798"/>
              <a:gd name="connsiteX3-117" fmla="*/ 0 w 6378151"/>
              <a:gd name="connsiteY3-118" fmla="*/ 1203798 h 1203798"/>
              <a:gd name="connsiteX4-119" fmla="*/ 311971 w 6378151"/>
              <a:gd name="connsiteY4-120" fmla="*/ 179132 h 1203798"/>
              <a:gd name="connsiteX0-121" fmla="*/ 311971 w 6378151"/>
              <a:gd name="connsiteY0-122" fmla="*/ 179132 h 1203798"/>
              <a:gd name="connsiteX1-123" fmla="*/ 6044663 w 6378151"/>
              <a:gd name="connsiteY1-124" fmla="*/ 200647 h 1203798"/>
              <a:gd name="connsiteX2-125" fmla="*/ 6378151 w 6378151"/>
              <a:gd name="connsiteY2-126" fmla="*/ 1203798 h 1203798"/>
              <a:gd name="connsiteX3-127" fmla="*/ 0 w 6378151"/>
              <a:gd name="connsiteY3-128" fmla="*/ 1203798 h 1203798"/>
              <a:gd name="connsiteX4-129" fmla="*/ 311971 w 6378151"/>
              <a:gd name="connsiteY4-130" fmla="*/ 179132 h 1203798"/>
              <a:gd name="connsiteX0-131" fmla="*/ 311971 w 6378151"/>
              <a:gd name="connsiteY0-132" fmla="*/ 171490 h 1196156"/>
              <a:gd name="connsiteX1-133" fmla="*/ 6044663 w 6378151"/>
              <a:gd name="connsiteY1-134" fmla="*/ 193005 h 1196156"/>
              <a:gd name="connsiteX2-135" fmla="*/ 6378151 w 6378151"/>
              <a:gd name="connsiteY2-136" fmla="*/ 1196156 h 1196156"/>
              <a:gd name="connsiteX3-137" fmla="*/ 0 w 6378151"/>
              <a:gd name="connsiteY3-138" fmla="*/ 1196156 h 1196156"/>
              <a:gd name="connsiteX4-139" fmla="*/ 311971 w 6378151"/>
              <a:gd name="connsiteY4-140" fmla="*/ 171490 h 1196156"/>
              <a:gd name="connsiteX0-141" fmla="*/ 311971 w 6378151"/>
              <a:gd name="connsiteY0-142" fmla="*/ 140008 h 1164674"/>
              <a:gd name="connsiteX1-143" fmla="*/ 6044663 w 6378151"/>
              <a:gd name="connsiteY1-144" fmla="*/ 161523 h 1164674"/>
              <a:gd name="connsiteX2-145" fmla="*/ 6378151 w 6378151"/>
              <a:gd name="connsiteY2-146" fmla="*/ 1164674 h 1164674"/>
              <a:gd name="connsiteX3-147" fmla="*/ 0 w 6378151"/>
              <a:gd name="connsiteY3-148" fmla="*/ 1164674 h 1164674"/>
              <a:gd name="connsiteX4-149" fmla="*/ 311971 w 6378151"/>
              <a:gd name="connsiteY4-150" fmla="*/ 140008 h 1164674"/>
              <a:gd name="connsiteX0-151" fmla="*/ 311971 w 6378151"/>
              <a:gd name="connsiteY0-152" fmla="*/ 130732 h 1155398"/>
              <a:gd name="connsiteX1-153" fmla="*/ 6044663 w 6378151"/>
              <a:gd name="connsiteY1-154" fmla="*/ 152247 h 1155398"/>
              <a:gd name="connsiteX2-155" fmla="*/ 6378151 w 6378151"/>
              <a:gd name="connsiteY2-156" fmla="*/ 1155398 h 1155398"/>
              <a:gd name="connsiteX3-157" fmla="*/ 0 w 6378151"/>
              <a:gd name="connsiteY3-158" fmla="*/ 1155398 h 1155398"/>
              <a:gd name="connsiteX4-159" fmla="*/ 311971 w 6378151"/>
              <a:gd name="connsiteY4-160" fmla="*/ 130732 h 1155398"/>
              <a:gd name="connsiteX0-161" fmla="*/ 311971 w 6378151"/>
              <a:gd name="connsiteY0-162" fmla="*/ 116775 h 1141441"/>
              <a:gd name="connsiteX1-163" fmla="*/ 5947844 w 6378151"/>
              <a:gd name="connsiteY1-164" fmla="*/ 159805 h 1141441"/>
              <a:gd name="connsiteX2-165" fmla="*/ 6378151 w 6378151"/>
              <a:gd name="connsiteY2-166" fmla="*/ 1141441 h 1141441"/>
              <a:gd name="connsiteX3-167" fmla="*/ 0 w 6378151"/>
              <a:gd name="connsiteY3-168" fmla="*/ 1141441 h 1141441"/>
              <a:gd name="connsiteX4-169" fmla="*/ 311971 w 6378151"/>
              <a:gd name="connsiteY4-170" fmla="*/ 116775 h 1141441"/>
              <a:gd name="connsiteX0-171" fmla="*/ 311971 w 6378151"/>
              <a:gd name="connsiteY0-172" fmla="*/ 152822 h 1177488"/>
              <a:gd name="connsiteX1-173" fmla="*/ 6033906 w 6378151"/>
              <a:gd name="connsiteY1-174" fmla="*/ 142064 h 1177488"/>
              <a:gd name="connsiteX2-175" fmla="*/ 6378151 w 6378151"/>
              <a:gd name="connsiteY2-176" fmla="*/ 1177488 h 1177488"/>
              <a:gd name="connsiteX3-177" fmla="*/ 0 w 6378151"/>
              <a:gd name="connsiteY3-178" fmla="*/ 1177488 h 1177488"/>
              <a:gd name="connsiteX4-179" fmla="*/ 311971 w 6378151"/>
              <a:gd name="connsiteY4-180" fmla="*/ 152822 h 1177488"/>
              <a:gd name="connsiteX0-181" fmla="*/ 311971 w 6378151"/>
              <a:gd name="connsiteY0-182" fmla="*/ 152822 h 1177488"/>
              <a:gd name="connsiteX1-183" fmla="*/ 6033906 w 6378151"/>
              <a:gd name="connsiteY1-184" fmla="*/ 142064 h 1177488"/>
              <a:gd name="connsiteX2-185" fmla="*/ 6378151 w 6378151"/>
              <a:gd name="connsiteY2-186" fmla="*/ 1177488 h 1177488"/>
              <a:gd name="connsiteX3-187" fmla="*/ 0 w 6378151"/>
              <a:gd name="connsiteY3-188" fmla="*/ 1177488 h 1177488"/>
              <a:gd name="connsiteX4-189" fmla="*/ 311971 w 6378151"/>
              <a:gd name="connsiteY4-190" fmla="*/ 152822 h 1177488"/>
              <a:gd name="connsiteX0-191" fmla="*/ 311971 w 6378151"/>
              <a:gd name="connsiteY0-192" fmla="*/ 119570 h 1144236"/>
              <a:gd name="connsiteX1-193" fmla="*/ 6033906 w 6378151"/>
              <a:gd name="connsiteY1-194" fmla="*/ 108812 h 1144236"/>
              <a:gd name="connsiteX2-195" fmla="*/ 6378151 w 6378151"/>
              <a:gd name="connsiteY2-196" fmla="*/ 1144236 h 1144236"/>
              <a:gd name="connsiteX3-197" fmla="*/ 0 w 6378151"/>
              <a:gd name="connsiteY3-198" fmla="*/ 1144236 h 1144236"/>
              <a:gd name="connsiteX4-199" fmla="*/ 311971 w 6378151"/>
              <a:gd name="connsiteY4-200" fmla="*/ 119570 h 1144236"/>
              <a:gd name="connsiteX0-201" fmla="*/ 311971 w 6378151"/>
              <a:gd name="connsiteY0-202" fmla="*/ 16611 h 1041277"/>
              <a:gd name="connsiteX1-203" fmla="*/ 6033906 w 6378151"/>
              <a:gd name="connsiteY1-204" fmla="*/ 5853 h 1041277"/>
              <a:gd name="connsiteX2-205" fmla="*/ 6378151 w 6378151"/>
              <a:gd name="connsiteY2-206" fmla="*/ 1041277 h 1041277"/>
              <a:gd name="connsiteX3-207" fmla="*/ 0 w 6378151"/>
              <a:gd name="connsiteY3-208" fmla="*/ 1041277 h 1041277"/>
              <a:gd name="connsiteX4-209" fmla="*/ 311971 w 6378151"/>
              <a:gd name="connsiteY4-210" fmla="*/ 16611 h 1041277"/>
              <a:gd name="connsiteX0-211" fmla="*/ 311971 w 6378151"/>
              <a:gd name="connsiteY0-212" fmla="*/ 100650 h 1125316"/>
              <a:gd name="connsiteX1-213" fmla="*/ 6033906 w 6378151"/>
              <a:gd name="connsiteY1-214" fmla="*/ 89892 h 1125316"/>
              <a:gd name="connsiteX2-215" fmla="*/ 6378151 w 6378151"/>
              <a:gd name="connsiteY2-216" fmla="*/ 1125316 h 1125316"/>
              <a:gd name="connsiteX3-217" fmla="*/ 0 w 6378151"/>
              <a:gd name="connsiteY3-218" fmla="*/ 1125316 h 1125316"/>
              <a:gd name="connsiteX4-219" fmla="*/ 311971 w 6378151"/>
              <a:gd name="connsiteY4-220" fmla="*/ 100650 h 1125316"/>
              <a:gd name="connsiteX0-221" fmla="*/ 311971 w 6378151"/>
              <a:gd name="connsiteY0-222" fmla="*/ 108062 h 1132728"/>
              <a:gd name="connsiteX1-223" fmla="*/ 6001633 w 6378151"/>
              <a:gd name="connsiteY1-224" fmla="*/ 86546 h 1132728"/>
              <a:gd name="connsiteX2-225" fmla="*/ 6378151 w 6378151"/>
              <a:gd name="connsiteY2-226" fmla="*/ 1132728 h 1132728"/>
              <a:gd name="connsiteX3-227" fmla="*/ 0 w 6378151"/>
              <a:gd name="connsiteY3-228" fmla="*/ 1132728 h 1132728"/>
              <a:gd name="connsiteX4-229" fmla="*/ 311971 w 6378151"/>
              <a:gd name="connsiteY4-230" fmla="*/ 108062 h 1132728"/>
              <a:gd name="connsiteX0-231" fmla="*/ 311971 w 6378151"/>
              <a:gd name="connsiteY0-232" fmla="*/ 108062 h 1132728"/>
              <a:gd name="connsiteX1-233" fmla="*/ 6001633 w 6378151"/>
              <a:gd name="connsiteY1-234" fmla="*/ 86546 h 1132728"/>
              <a:gd name="connsiteX2-235" fmla="*/ 6378151 w 6378151"/>
              <a:gd name="connsiteY2-236" fmla="*/ 1132728 h 1132728"/>
              <a:gd name="connsiteX3-237" fmla="*/ 0 w 6378151"/>
              <a:gd name="connsiteY3-238" fmla="*/ 1132728 h 1132728"/>
              <a:gd name="connsiteX4-239" fmla="*/ 311971 w 6378151"/>
              <a:gd name="connsiteY4-240" fmla="*/ 108062 h 1132728"/>
              <a:gd name="connsiteX0-241" fmla="*/ 311971 w 6378151"/>
              <a:gd name="connsiteY0-242" fmla="*/ 103312 h 1127978"/>
              <a:gd name="connsiteX1-243" fmla="*/ 6001633 w 6378151"/>
              <a:gd name="connsiteY1-244" fmla="*/ 81796 h 1127978"/>
              <a:gd name="connsiteX2-245" fmla="*/ 6378151 w 6378151"/>
              <a:gd name="connsiteY2-246" fmla="*/ 1127978 h 1127978"/>
              <a:gd name="connsiteX3-247" fmla="*/ 0 w 6378151"/>
              <a:gd name="connsiteY3-248" fmla="*/ 1127978 h 1127978"/>
              <a:gd name="connsiteX4-249" fmla="*/ 311971 w 6378151"/>
              <a:gd name="connsiteY4-250" fmla="*/ 103312 h 1127978"/>
              <a:gd name="connsiteX0-251" fmla="*/ 311971 w 6378151"/>
              <a:gd name="connsiteY0-252" fmla="*/ 118455 h 1143121"/>
              <a:gd name="connsiteX1-253" fmla="*/ 6001633 w 6378151"/>
              <a:gd name="connsiteY1-254" fmla="*/ 96939 h 1143121"/>
              <a:gd name="connsiteX2-255" fmla="*/ 6378151 w 6378151"/>
              <a:gd name="connsiteY2-256" fmla="*/ 1143121 h 1143121"/>
              <a:gd name="connsiteX3-257" fmla="*/ 0 w 6378151"/>
              <a:gd name="connsiteY3-258" fmla="*/ 1143121 h 1143121"/>
              <a:gd name="connsiteX4-259" fmla="*/ 311971 w 6378151"/>
              <a:gd name="connsiteY4-260" fmla="*/ 118455 h 1143121"/>
              <a:gd name="connsiteX0-261" fmla="*/ 311971 w 6378151"/>
              <a:gd name="connsiteY0-262" fmla="*/ 118455 h 1143121"/>
              <a:gd name="connsiteX1-263" fmla="*/ 6001633 w 6378151"/>
              <a:gd name="connsiteY1-264" fmla="*/ 96939 h 1143121"/>
              <a:gd name="connsiteX2-265" fmla="*/ 6378151 w 6378151"/>
              <a:gd name="connsiteY2-266" fmla="*/ 1143121 h 1143121"/>
              <a:gd name="connsiteX3-267" fmla="*/ 0 w 6378151"/>
              <a:gd name="connsiteY3-268" fmla="*/ 1143121 h 1143121"/>
              <a:gd name="connsiteX4-269" fmla="*/ 311971 w 6378151"/>
              <a:gd name="connsiteY4-270" fmla="*/ 118455 h 1143121"/>
              <a:gd name="connsiteX0-271" fmla="*/ 311971 w 6378151"/>
              <a:gd name="connsiteY0-272" fmla="*/ 113915 h 1138581"/>
              <a:gd name="connsiteX1-273" fmla="*/ 6001633 w 6378151"/>
              <a:gd name="connsiteY1-274" fmla="*/ 92399 h 1138581"/>
              <a:gd name="connsiteX2-275" fmla="*/ 6378151 w 6378151"/>
              <a:gd name="connsiteY2-276" fmla="*/ 1138581 h 1138581"/>
              <a:gd name="connsiteX3-277" fmla="*/ 0 w 6378151"/>
              <a:gd name="connsiteY3-278" fmla="*/ 1138581 h 1138581"/>
              <a:gd name="connsiteX4-279" fmla="*/ 311971 w 6378151"/>
              <a:gd name="connsiteY4-280" fmla="*/ 113915 h 1138581"/>
              <a:gd name="connsiteX0-281" fmla="*/ 311971 w 6378151"/>
              <a:gd name="connsiteY0-282" fmla="*/ 123022 h 1147688"/>
              <a:gd name="connsiteX1-283" fmla="*/ 6001633 w 6378151"/>
              <a:gd name="connsiteY1-284" fmla="*/ 101506 h 1147688"/>
              <a:gd name="connsiteX2-285" fmla="*/ 6378151 w 6378151"/>
              <a:gd name="connsiteY2-286" fmla="*/ 1147688 h 1147688"/>
              <a:gd name="connsiteX3-287" fmla="*/ 0 w 6378151"/>
              <a:gd name="connsiteY3-288" fmla="*/ 1147688 h 1147688"/>
              <a:gd name="connsiteX4-289" fmla="*/ 311971 w 6378151"/>
              <a:gd name="connsiteY4-290" fmla="*/ 123022 h 1147688"/>
              <a:gd name="connsiteX0-291" fmla="*/ 311971 w 6378151"/>
              <a:gd name="connsiteY0-292" fmla="*/ 123022 h 1147688"/>
              <a:gd name="connsiteX1-293" fmla="*/ 6001633 w 6378151"/>
              <a:gd name="connsiteY1-294" fmla="*/ 101506 h 1147688"/>
              <a:gd name="connsiteX2-295" fmla="*/ 6378151 w 6378151"/>
              <a:gd name="connsiteY2-296" fmla="*/ 1147688 h 1147688"/>
              <a:gd name="connsiteX3-297" fmla="*/ 0 w 6378151"/>
              <a:gd name="connsiteY3-298" fmla="*/ 1147688 h 1147688"/>
              <a:gd name="connsiteX4-299" fmla="*/ 311971 w 6378151"/>
              <a:gd name="connsiteY4-300" fmla="*/ 123022 h 1147688"/>
              <a:gd name="connsiteX0-301" fmla="*/ 311971 w 6378151"/>
              <a:gd name="connsiteY0-302" fmla="*/ 123022 h 1147688"/>
              <a:gd name="connsiteX1-303" fmla="*/ 6001633 w 6378151"/>
              <a:gd name="connsiteY1-304" fmla="*/ 101506 h 1147688"/>
              <a:gd name="connsiteX2-305" fmla="*/ 6378151 w 6378151"/>
              <a:gd name="connsiteY2-306" fmla="*/ 1147688 h 1147688"/>
              <a:gd name="connsiteX3-307" fmla="*/ 0 w 6378151"/>
              <a:gd name="connsiteY3-308" fmla="*/ 1147688 h 1147688"/>
              <a:gd name="connsiteX4-309" fmla="*/ 311971 w 6378151"/>
              <a:gd name="connsiteY4-310" fmla="*/ 123022 h 1147688"/>
              <a:gd name="connsiteX0-311" fmla="*/ 311971 w 6378151"/>
              <a:gd name="connsiteY0-312" fmla="*/ 123022 h 1147688"/>
              <a:gd name="connsiteX1-313" fmla="*/ 6001633 w 6378151"/>
              <a:gd name="connsiteY1-314" fmla="*/ 101506 h 1147688"/>
              <a:gd name="connsiteX2-315" fmla="*/ 6378151 w 6378151"/>
              <a:gd name="connsiteY2-316" fmla="*/ 1147688 h 1147688"/>
              <a:gd name="connsiteX3-317" fmla="*/ 0 w 6378151"/>
              <a:gd name="connsiteY3-318" fmla="*/ 1147688 h 1147688"/>
              <a:gd name="connsiteX4-319" fmla="*/ 311971 w 6378151"/>
              <a:gd name="connsiteY4-320" fmla="*/ 123022 h 1147688"/>
              <a:gd name="connsiteX0-321" fmla="*/ 311971 w 6378151"/>
              <a:gd name="connsiteY0-322" fmla="*/ 123022 h 1147688"/>
              <a:gd name="connsiteX1-323" fmla="*/ 6001633 w 6378151"/>
              <a:gd name="connsiteY1-324" fmla="*/ 101506 h 1147688"/>
              <a:gd name="connsiteX2-325" fmla="*/ 6378151 w 6378151"/>
              <a:gd name="connsiteY2-326" fmla="*/ 1147688 h 1147688"/>
              <a:gd name="connsiteX3-327" fmla="*/ 0 w 6378151"/>
              <a:gd name="connsiteY3-328" fmla="*/ 1147688 h 1147688"/>
              <a:gd name="connsiteX4-329" fmla="*/ 311971 w 6378151"/>
              <a:gd name="connsiteY4-330" fmla="*/ 123022 h 11476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audio" Target="NULL" TargetMode="External"/><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3" Type="http://schemas.openxmlformats.org/officeDocument/2006/relationships/notesSlide" Target="../notesSlides/notesSlide1.xml"/><Relationship Id="rId12" Type="http://schemas.openxmlformats.org/officeDocument/2006/relationships/slideLayout" Target="../slideLayouts/slideLayout6.xml"/><Relationship Id="rId11" Type="http://schemas.openxmlformats.org/officeDocument/2006/relationships/image" Target="../media/image10.png"/><Relationship Id="rId10" Type="http://schemas.microsoft.com/office/2007/relationships/media" Target="../media/media1.mp3"/><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8.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11.xml.rels><?xml version="1.0" encoding="UTF-8" standalone="yes"?>
<Relationships xmlns="http://schemas.openxmlformats.org/package/2006/relationships"><Relationship Id="rId9" Type="http://schemas.microsoft.com/office/2007/relationships/hdphoto" Target="../media/image28.wdp"/><Relationship Id="rId8" Type="http://schemas.openxmlformats.org/officeDocument/2006/relationships/image" Target="../media/image27.png"/><Relationship Id="rId7" Type="http://schemas.openxmlformats.org/officeDocument/2006/relationships/image" Target="../media/image26.png"/><Relationship Id="rId6" Type="http://schemas.microsoft.com/office/2007/relationships/hdphoto" Target="../media/image25.wdp"/><Relationship Id="rId5" Type="http://schemas.openxmlformats.org/officeDocument/2006/relationships/image" Target="../media/image24.png"/><Relationship Id="rId4" Type="http://schemas.microsoft.com/office/2007/relationships/hdphoto" Target="../media/image23.wdp"/><Relationship Id="rId3" Type="http://schemas.openxmlformats.org/officeDocument/2006/relationships/image" Target="../media/image22.png"/><Relationship Id="rId2" Type="http://schemas.microsoft.com/office/2007/relationships/hdphoto" Target="../media/image21.wdp"/><Relationship Id="rId12" Type="http://schemas.openxmlformats.org/officeDocument/2006/relationships/slideLayout" Target="../slideLayouts/slideLayout7.xml"/><Relationship Id="rId11" Type="http://schemas.openxmlformats.org/officeDocument/2006/relationships/tags" Target="../tags/tag9.xml"/><Relationship Id="rId10" Type="http://schemas.openxmlformats.org/officeDocument/2006/relationships/image" Target="../media/image29.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2.xml"/><Relationship Id="rId5" Type="http://schemas.openxmlformats.org/officeDocument/2006/relationships/tags" Target="../tags/tag10.xml"/><Relationship Id="rId4" Type="http://schemas.microsoft.com/office/2007/relationships/hdphoto" Target="../media/image42.wdp"/><Relationship Id="rId3" Type="http://schemas.openxmlformats.org/officeDocument/2006/relationships/image" Target="../media/image41.png"/><Relationship Id="rId2" Type="http://schemas.microsoft.com/office/2007/relationships/hdphoto" Target="../media/image17.wdp"/><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44.wdp"/><Relationship Id="rId1" Type="http://schemas.openxmlformats.org/officeDocument/2006/relationships/image" Target="../media/image43.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46.png"/><Relationship Id="rId3" Type="http://schemas.microsoft.com/office/2007/relationships/media" Target="../media/media2.m4a"/><Relationship Id="rId2" Type="http://schemas.openxmlformats.org/officeDocument/2006/relationships/audio" Target="../media/media2.m4a"/><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1.xml"/><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2.xml"/><Relationship Id="rId4" Type="http://schemas.microsoft.com/office/2007/relationships/hdphoto" Target="../media/image17.wdp"/><Relationship Id="rId3" Type="http://schemas.openxmlformats.org/officeDocument/2006/relationships/image" Target="../media/image16.png"/><Relationship Id="rId2" Type="http://schemas.microsoft.com/office/2007/relationships/hdphoto" Target="../media/image15.wdp"/><Relationship Id="rId1" Type="http://schemas.openxmlformats.org/officeDocument/2006/relationships/image" Target="../media/image1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3.xml"/><Relationship Id="rId2" Type="http://schemas.openxmlformats.org/officeDocument/2006/relationships/image" Target="../media/image19.jpeg"/><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9" Type="http://schemas.microsoft.com/office/2007/relationships/hdphoto" Target="../media/image28.wdp"/><Relationship Id="rId8" Type="http://schemas.openxmlformats.org/officeDocument/2006/relationships/image" Target="../media/image27.png"/><Relationship Id="rId7" Type="http://schemas.openxmlformats.org/officeDocument/2006/relationships/image" Target="../media/image26.png"/><Relationship Id="rId6" Type="http://schemas.microsoft.com/office/2007/relationships/hdphoto" Target="../media/image25.wdp"/><Relationship Id="rId5" Type="http://schemas.openxmlformats.org/officeDocument/2006/relationships/image" Target="../media/image24.png"/><Relationship Id="rId4" Type="http://schemas.microsoft.com/office/2007/relationships/hdphoto" Target="../media/image23.wdp"/><Relationship Id="rId3" Type="http://schemas.openxmlformats.org/officeDocument/2006/relationships/image" Target="../media/image22.png"/><Relationship Id="rId2" Type="http://schemas.microsoft.com/office/2007/relationships/hdphoto" Target="../media/image21.wdp"/><Relationship Id="rId12" Type="http://schemas.openxmlformats.org/officeDocument/2006/relationships/slideLayout" Target="../slideLayouts/slideLayout7.xml"/><Relationship Id="rId11" Type="http://schemas.openxmlformats.org/officeDocument/2006/relationships/tags" Target="../tags/tag4.xml"/><Relationship Id="rId10" Type="http://schemas.openxmlformats.org/officeDocument/2006/relationships/image" Target="../media/image29.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5.xml"/><Relationship Id="rId6" Type="http://schemas.microsoft.com/office/2007/relationships/hdphoto" Target="../media/image25.wdp"/><Relationship Id="rId5" Type="http://schemas.openxmlformats.org/officeDocument/2006/relationships/image" Target="../media/image24.png"/><Relationship Id="rId4" Type="http://schemas.microsoft.com/office/2007/relationships/hdphoto" Target="../media/image23.wdp"/><Relationship Id="rId3" Type="http://schemas.openxmlformats.org/officeDocument/2006/relationships/image" Target="../media/image22.png"/><Relationship Id="rId2" Type="http://schemas.microsoft.com/office/2007/relationships/hdphoto" Target="../media/image21.wdp"/><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6.xml"/><Relationship Id="rId4" Type="http://schemas.microsoft.com/office/2007/relationships/hdphoto" Target="../media/image31.wdp"/><Relationship Id="rId3" Type="http://schemas.openxmlformats.org/officeDocument/2006/relationships/image" Target="../media/image30.png"/><Relationship Id="rId2" Type="http://schemas.microsoft.com/office/2007/relationships/hdphoto" Target="../media/image21.wdp"/><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2.xml"/><Relationship Id="rId4" Type="http://schemas.openxmlformats.org/officeDocument/2006/relationships/tags" Target="../tags/tag7.xml"/><Relationship Id="rId3" Type="http://schemas.openxmlformats.org/officeDocument/2006/relationships/image" Target="../media/image32.jpeg"/><Relationship Id="rId2" Type="http://schemas.microsoft.com/office/2007/relationships/hdphoto" Target="../media/image17.wdp"/><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87229" y="4064191"/>
            <a:ext cx="2923192" cy="2342943"/>
          </a:xfrm>
          <a:prstGeom prst="rect">
            <a:avLst/>
          </a:prstGeom>
        </p:spPr>
      </p:pic>
      <p:pic>
        <p:nvPicPr>
          <p:cNvPr id="326" name="图片 3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0749"/>
            <a:ext cx="2601610" cy="3115700"/>
          </a:xfrm>
          <a:prstGeom prst="rect">
            <a:avLst/>
          </a:prstGeom>
        </p:spPr>
      </p:pic>
      <p:pic>
        <p:nvPicPr>
          <p:cNvPr id="334" name="图片 3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7049" y="5267135"/>
            <a:ext cx="4809553" cy="1653023"/>
          </a:xfrm>
          <a:prstGeom prst="rect">
            <a:avLst/>
          </a:prstGeom>
        </p:spPr>
      </p:pic>
      <p:sp>
        <p:nvSpPr>
          <p:cNvPr id="343" name="文本框 342"/>
          <p:cNvSpPr txBox="1"/>
          <p:nvPr/>
        </p:nvSpPr>
        <p:spPr>
          <a:xfrm>
            <a:off x="2936489" y="104683"/>
            <a:ext cx="6450740" cy="523220"/>
          </a:xfrm>
          <a:prstGeom prst="rect">
            <a:avLst/>
          </a:prstGeom>
          <a:noFill/>
        </p:spPr>
        <p:txBody>
          <a:bodyPr wrap="none" rtlCol="0">
            <a:spAutoFit/>
            <a:scene3d>
              <a:camera prst="orthographicFront"/>
              <a:lightRig rig="threePt" dir="t"/>
            </a:scene3d>
            <a:sp3d contourW="12700"/>
          </a:bodyPr>
          <a:lstStyle/>
          <a:p>
            <a:pPr algn="ctr"/>
            <a:r>
              <a:rPr lang="vi-VN" altLang="zh-CN" sz="28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8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2980460" y="506614"/>
            <a:ext cx="6275051" cy="584775"/>
          </a:xfrm>
          <a:prstGeom prst="rect">
            <a:avLst/>
          </a:prstGeom>
          <a:noFill/>
        </p:spPr>
        <p:txBody>
          <a:bodyPr wrap="none" rtlCol="0">
            <a:spAutoFit/>
            <a:scene3d>
              <a:camera prst="orthographicFront"/>
              <a:lightRig rig="threePt" dir="t"/>
            </a:scene3d>
            <a:sp3d contourW="12700"/>
          </a:bodyPr>
          <a:lstStyle/>
          <a:p>
            <a:pPr algn="ctr"/>
            <a:r>
              <a:rPr lang="vi-VN" altLang="zh-CN" sz="32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32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0" name="轻松欢乐节奏感动进取电子音乐.mp3">
            <a:hlinkClick r:id="" action="ppaction://media"/>
          </p:cNvPr>
          <p:cNvPicPr>
            <a:picLocks noChangeAspect="1"/>
          </p:cNvPicPr>
          <p:nvPr>
            <a:audioFile r:link="rId9"/>
            <p:extLst>
              <p:ext uri="{DAA4B4D4-6D71-4841-9C94-3DE7FCFB9230}">
                <p14:media xmlns:p14="http://schemas.microsoft.com/office/powerpoint/2010/main" r:embed="rId10">
                  <p14:trim end="42154.648438"/>
                </p14:media>
              </p:ext>
            </p:extLst>
          </p:nvPr>
        </p:nvPicPr>
        <p:blipFill>
          <a:blip r:embed="rId11"/>
          <a:stretch>
            <a:fillRect/>
          </a:stretch>
        </p:blipFill>
        <p:spPr>
          <a:xfrm>
            <a:off x="-1141948" y="-587130"/>
            <a:ext cx="812800" cy="812800"/>
          </a:xfrm>
          <a:prstGeom prst="rect">
            <a:avLst/>
          </a:prstGeom>
        </p:spPr>
      </p:pic>
      <p:sp>
        <p:nvSpPr>
          <p:cNvPr id="14348" name="WordArt 12"/>
          <p:cNvSpPr>
            <a:spLocks noChangeArrowheads="1" noChangeShapeType="1" noTextEdit="1"/>
          </p:cNvSpPr>
          <p:nvPr/>
        </p:nvSpPr>
        <p:spPr bwMode="auto">
          <a:xfrm>
            <a:off x="2803100" y="1929105"/>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TIẾNG VIỆT</a:t>
            </a:r>
            <a:endParaRPr kumimoji="0" lang="en-US" sz="36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endParaRPr>
          </a:p>
        </p:txBody>
      </p:sp>
      <p:sp>
        <p:nvSpPr>
          <p:cNvPr id="2055" name="TextBox 13"/>
          <p:cNvSpPr txBox="1">
            <a:spLocks noChangeArrowheads="1"/>
          </p:cNvSpPr>
          <p:nvPr/>
        </p:nvSpPr>
        <p:spPr bwMode="auto">
          <a:xfrm>
            <a:off x="1622734" y="2878036"/>
            <a:ext cx="853440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a:ln>
                  <a:noFill/>
                </a:ln>
                <a:solidFill>
                  <a:srgbClr val="0070C0"/>
                </a:solidFill>
                <a:effectLst/>
                <a:uLnTx/>
                <a:uFillTx/>
                <a:latin typeface="Times New Roman" panose="02020603050405020304" pitchFamily="18" charset="0"/>
                <a:cs typeface="+mn-cs"/>
              </a:rPr>
              <a:t>PHÂN MÔN : </a:t>
            </a:r>
            <a:r>
              <a:rPr kumimoji="0" lang="vi-VN" altLang="en-US" sz="4000" b="1" i="0" u="none" strike="noStrike" kern="1200" cap="none" spc="0" normalizeH="0" baseline="0" noProof="0" dirty="0">
                <a:ln>
                  <a:noFill/>
                </a:ln>
                <a:solidFill>
                  <a:srgbClr val="0070C0"/>
                </a:solidFill>
                <a:effectLst/>
                <a:uLnTx/>
                <a:uFillTx/>
                <a:latin typeface="Times New Roman" panose="02020603050405020304" pitchFamily="18" charset="0"/>
                <a:cs typeface="+mn-cs"/>
              </a:rPr>
              <a:t>ĐỌC</a:t>
            </a:r>
            <a:endParaRPr kumimoji="0" lang="en-US" sz="40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2" name="TextBox 14"/>
          <p:cNvSpPr txBox="1">
            <a:spLocks noChangeArrowheads="1"/>
          </p:cNvSpPr>
          <p:nvPr/>
        </p:nvSpPr>
        <p:spPr bwMode="auto">
          <a:xfrm>
            <a:off x="1364509" y="3805603"/>
            <a:ext cx="9594898"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ĐẤT NƯỚC CHÚNG MÌNH</a:t>
            </a:r>
            <a:endParaRPr kumimoji="0" lang="vi-VN" alt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016" fill="hold"/>
                                        <p:tgtEl>
                                          <p:spTgt spid="20"/>
                                        </p:tgtEl>
                                      </p:cBhvr>
                                    </p:cmd>
                                  </p:childTnLst>
                                </p:cTn>
                              </p:par>
                              <p:par>
                                <p:cTn id="7" presetID="2" presetClass="entr" presetSubtype="2" fill="hold" nodeType="withEffect">
                                  <p:stCondLst>
                                    <p:cond delay="0"/>
                                  </p:stCondLst>
                                  <p:childTnLst>
                                    <p:set>
                                      <p:cBhvr>
                                        <p:cTn id="8" dur="1" fill="hold">
                                          <p:stCondLst>
                                            <p:cond delay="0"/>
                                          </p:stCondLst>
                                        </p:cTn>
                                        <p:tgtEl>
                                          <p:spTgt spid="330"/>
                                        </p:tgtEl>
                                        <p:attrNameLst>
                                          <p:attrName>style.visibility</p:attrName>
                                        </p:attrNameLst>
                                      </p:cBhvr>
                                      <p:to>
                                        <p:strVal val="visible"/>
                                      </p:to>
                                    </p:set>
                                    <p:anim calcmode="lin" valueType="num">
                                      <p:cBhvr additive="base">
                                        <p:cTn id="9" dur="500" fill="hold"/>
                                        <p:tgtEl>
                                          <p:spTgt spid="330"/>
                                        </p:tgtEl>
                                        <p:attrNameLst>
                                          <p:attrName>ppt_x</p:attrName>
                                        </p:attrNameLst>
                                      </p:cBhvr>
                                      <p:tavLst>
                                        <p:tav tm="0">
                                          <p:val>
                                            <p:strVal val="1+#ppt_w/2"/>
                                          </p:val>
                                        </p:tav>
                                        <p:tav tm="100000">
                                          <p:val>
                                            <p:strVal val="#ppt_x"/>
                                          </p:val>
                                        </p:tav>
                                      </p:tavLst>
                                    </p:anim>
                                    <p:anim calcmode="lin" valueType="num">
                                      <p:cBhvr additive="base">
                                        <p:cTn id="10" dur="500" fill="hold"/>
                                        <p:tgtEl>
                                          <p:spTgt spid="330"/>
                                        </p:tgtEl>
                                        <p:attrNameLst>
                                          <p:attrName>ppt_y</p:attrName>
                                        </p:attrNameLst>
                                      </p:cBhvr>
                                      <p:tavLst>
                                        <p:tav tm="0">
                                          <p:val>
                                            <p:strVal val="#ppt_y"/>
                                          </p:val>
                                        </p:tav>
                                        <p:tav tm="100000">
                                          <p:val>
                                            <p:strVal val="#ppt_y"/>
                                          </p:val>
                                        </p:tav>
                                      </p:tavLst>
                                    </p:anim>
                                  </p:childTnLst>
                                </p:cTn>
                              </p:par>
                              <p:par>
                                <p:cTn id="11" presetID="22" presetClass="entr" presetSubtype="4" fill="hold" nodeType="withEffect">
                                  <p:stCondLst>
                                    <p:cond delay="500"/>
                                  </p:stCondLst>
                                  <p:childTnLst>
                                    <p:set>
                                      <p:cBhvr>
                                        <p:cTn id="12" dur="1" fill="hold">
                                          <p:stCondLst>
                                            <p:cond delay="0"/>
                                          </p:stCondLst>
                                        </p:cTn>
                                        <p:tgtEl>
                                          <p:spTgt spid="336"/>
                                        </p:tgtEl>
                                        <p:attrNameLst>
                                          <p:attrName>style.visibility</p:attrName>
                                        </p:attrNameLst>
                                      </p:cBhvr>
                                      <p:to>
                                        <p:strVal val="visible"/>
                                      </p:to>
                                    </p:set>
                                    <p:animEffect transition="in" filter="wipe(down)">
                                      <p:cBhvr>
                                        <p:cTn id="13" dur="500"/>
                                        <p:tgtEl>
                                          <p:spTgt spid="336"/>
                                        </p:tgtEl>
                                      </p:cBhvr>
                                    </p:animEffect>
                                  </p:childTnLst>
                                </p:cTn>
                              </p:par>
                              <p:par>
                                <p:cTn id="14" presetID="42" presetClass="entr" presetSubtype="0" fill="hold" nodeType="withEffect">
                                  <p:stCondLst>
                                    <p:cond delay="150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2000"/>
                                  </p:stCondLst>
                                  <p:childTnLst>
                                    <p:set>
                                      <p:cBhvr>
                                        <p:cTn id="25" dur="1" fill="hold">
                                          <p:stCondLst>
                                            <p:cond delay="0"/>
                                          </p:stCondLst>
                                        </p:cTn>
                                        <p:tgtEl>
                                          <p:spTgt spid="342"/>
                                        </p:tgtEl>
                                        <p:attrNameLst>
                                          <p:attrName>style.visibility</p:attrName>
                                        </p:attrNameLst>
                                      </p:cBhvr>
                                      <p:to>
                                        <p:strVal val="visible"/>
                                      </p:to>
                                    </p:set>
                                    <p:anim calcmode="lin" valueType="num">
                                      <p:cBhvr>
                                        <p:cTn id="26" dur="500" fill="hold"/>
                                        <p:tgtEl>
                                          <p:spTgt spid="342"/>
                                        </p:tgtEl>
                                        <p:attrNameLst>
                                          <p:attrName>ppt_w</p:attrName>
                                        </p:attrNameLst>
                                      </p:cBhvr>
                                      <p:tavLst>
                                        <p:tav tm="0">
                                          <p:val>
                                            <p:fltVal val="0"/>
                                          </p:val>
                                        </p:tav>
                                        <p:tav tm="100000">
                                          <p:val>
                                            <p:strVal val="#ppt_w"/>
                                          </p:val>
                                        </p:tav>
                                      </p:tavLst>
                                    </p:anim>
                                    <p:anim calcmode="lin" valueType="num">
                                      <p:cBhvr>
                                        <p:cTn id="27" dur="500" fill="hold"/>
                                        <p:tgtEl>
                                          <p:spTgt spid="342"/>
                                        </p:tgtEl>
                                        <p:attrNameLst>
                                          <p:attrName>ppt_h</p:attrName>
                                        </p:attrNameLst>
                                      </p:cBhvr>
                                      <p:tavLst>
                                        <p:tav tm="0">
                                          <p:val>
                                            <p:fltVal val="0"/>
                                          </p:val>
                                        </p:tav>
                                        <p:tav tm="100000">
                                          <p:val>
                                            <p:strVal val="#ppt_h"/>
                                          </p:val>
                                        </p:tav>
                                      </p:tavLst>
                                    </p:anim>
                                    <p:animEffect transition="in" filter="fade">
                                      <p:cBhvr>
                                        <p:cTn id="28" dur="500"/>
                                        <p:tgtEl>
                                          <p:spTgt spid="342"/>
                                        </p:tgtEl>
                                      </p:cBhvr>
                                    </p:animEffect>
                                  </p:childTnLst>
                                </p:cTn>
                              </p:par>
                              <p:par>
                                <p:cTn id="29" presetID="47" presetClass="entr" presetSubtype="0" fill="hold" nodeType="withEffect">
                                  <p:stCondLst>
                                    <p:cond delay="2250"/>
                                  </p:stCondLst>
                                  <p:childTnLst>
                                    <p:set>
                                      <p:cBhvr>
                                        <p:cTn id="30" dur="1" fill="hold">
                                          <p:stCondLst>
                                            <p:cond delay="0"/>
                                          </p:stCondLst>
                                        </p:cTn>
                                        <p:tgtEl>
                                          <p:spTgt spid="338"/>
                                        </p:tgtEl>
                                        <p:attrNameLst>
                                          <p:attrName>style.visibility</p:attrName>
                                        </p:attrNameLst>
                                      </p:cBhvr>
                                      <p:to>
                                        <p:strVal val="visible"/>
                                      </p:to>
                                    </p:set>
                                    <p:animEffect transition="in" filter="fade">
                                      <p:cBhvr>
                                        <p:cTn id="31" dur="1000"/>
                                        <p:tgtEl>
                                          <p:spTgt spid="338"/>
                                        </p:tgtEl>
                                      </p:cBhvr>
                                    </p:animEffect>
                                    <p:anim calcmode="lin" valueType="num">
                                      <p:cBhvr>
                                        <p:cTn id="32" dur="1000" fill="hold"/>
                                        <p:tgtEl>
                                          <p:spTgt spid="338"/>
                                        </p:tgtEl>
                                        <p:attrNameLst>
                                          <p:attrName>ppt_x</p:attrName>
                                        </p:attrNameLst>
                                      </p:cBhvr>
                                      <p:tavLst>
                                        <p:tav tm="0">
                                          <p:val>
                                            <p:strVal val="#ppt_x"/>
                                          </p:val>
                                        </p:tav>
                                        <p:tav tm="100000">
                                          <p:val>
                                            <p:strVal val="#ppt_x"/>
                                          </p:val>
                                        </p:tav>
                                      </p:tavLst>
                                    </p:anim>
                                    <p:anim calcmode="lin" valueType="num">
                                      <p:cBhvr>
                                        <p:cTn id="33" dur="1000" fill="hold"/>
                                        <p:tgtEl>
                                          <p:spTgt spid="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1000" showWhenStopped="0">
                <p:cTn id="34"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31331" y="588912"/>
            <a:ext cx="7810955" cy="553085"/>
          </a:xfrm>
          <a:prstGeom prst="rect">
            <a:avLst/>
          </a:prstGeom>
          <a:noFill/>
        </p:spPr>
        <p:txBody>
          <a:bodyPr wrap="square" rtlCol="0">
            <a:spAutoFit/>
          </a:bodyPr>
          <a:lstStyle/>
          <a:p>
            <a:pPr algn="just">
              <a:lnSpc>
                <a:spcPct val="150000"/>
              </a:lnSpc>
            </a:pPr>
            <a:r>
              <a:rPr lang="vi-VN" sz="2000" b="1" dirty="0">
                <a:solidFill>
                  <a:schemeClr val="accent6">
                    <a:lumMod val="75000"/>
                  </a:schemeClr>
                </a:solidFill>
                <a:latin typeface="Times New Roman" panose="02020603050405020304" pitchFamily="18" charset="0"/>
                <a:cs typeface="Times New Roman" panose="02020603050405020304" pitchFamily="18" charset="0"/>
              </a:rPr>
              <a:t>4. </a:t>
            </a:r>
            <a:r>
              <a:rPr lang="vi-VN" sz="2000" dirty="0">
                <a:latin typeface="Times New Roman" panose="02020603050405020304" pitchFamily="18" charset="0"/>
                <a:cs typeface="Times New Roman" panose="02020603050405020304" pitchFamily="18" charset="0"/>
              </a:rPr>
              <a:t>Kể tên các mùa trong năm của ba miền đất nước.</a:t>
            </a:r>
            <a:endParaRPr lang="vi-VN" sz="2000" dirty="0">
              <a:latin typeface="Times New Roman" panose="02020603050405020304" pitchFamily="18" charset="0"/>
              <a:cs typeface="Times New Roman" panose="02020603050405020304" pitchFamily="18" charset="0"/>
            </a:endParaRPr>
          </a:p>
        </p:txBody>
      </p:sp>
      <p:sp>
        <p:nvSpPr>
          <p:cNvPr id="10" name="Rectangle 9"/>
          <p:cNvSpPr/>
          <p:nvPr/>
        </p:nvSpPr>
        <p:spPr>
          <a:xfrm>
            <a:off x="3981959" y="1112816"/>
            <a:ext cx="4439285" cy="501650"/>
          </a:xfrm>
          <a:prstGeom prst="rect">
            <a:avLst/>
          </a:prstGeom>
          <a:solidFill>
            <a:srgbClr val="FF0090"/>
          </a:solidFill>
          <a:scene3d>
            <a:camera prst="orthographicFront"/>
            <a:lightRig rig="threePt" dir="t"/>
          </a:scene3d>
          <a:sp3d>
            <a:bevelT/>
          </a:sp3d>
        </p:spPr>
        <p:txBody>
          <a:bodyPr wrap="none">
            <a:spAutoFit/>
          </a:bodyPr>
          <a:lstStyle/>
          <a:p>
            <a:r>
              <a:rPr lang="vi-VN" sz="2665" dirty="0">
                <a:solidFill>
                  <a:schemeClr val="accent2"/>
                </a:solidFill>
                <a:latin typeface="Times New Roman" panose="02020603050405020304" pitchFamily="18" charset="0"/>
                <a:cs typeface="Times New Roman" panose="02020603050405020304" pitchFamily="18" charset="0"/>
              </a:rPr>
              <a:t>Miền Bắc và miền Trung</a:t>
            </a:r>
            <a:endParaRPr lang="vi-VN" sz="2665" dirty="0">
              <a:solidFill>
                <a:schemeClr val="accent2"/>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2264169" y="1766711"/>
            <a:ext cx="7523297" cy="3105822"/>
            <a:chOff x="555127" y="1325033"/>
            <a:chExt cx="5658958" cy="2489161"/>
          </a:xfrm>
        </p:grpSpPr>
        <p:pic>
          <p:nvPicPr>
            <p:cNvPr id="4098" name="Picture 2" descr="Tả về bốn mùa Lớp 2 - Tập làm văn lớp 2 (61 mẫu)"/>
            <p:cNvPicPr>
              <a:picLocks noChangeAspect="1" noChangeArrowheads="1"/>
            </p:cNvPicPr>
            <p:nvPr/>
          </p:nvPicPr>
          <p:blipFill rotWithShape="1">
            <a:blip r:embed="rId1">
              <a:extLst>
                <a:ext uri="{28A0092B-C50C-407E-A947-70E740481C1C}">
                  <a14:useLocalDpi xmlns:a14="http://schemas.microsoft.com/office/drawing/2010/main" val="0"/>
                </a:ext>
              </a:extLst>
            </a:blip>
            <a:srcRect t="26772"/>
            <a:stretch>
              <a:fillRect/>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45448" y="3213667"/>
              <a:ext cx="5368637" cy="600527"/>
            </a:xfrm>
            <a:prstGeom prst="rect">
              <a:avLst/>
            </a:prstGeom>
          </p:spPr>
          <p:txBody>
            <a:bodyPr wrap="square">
              <a:spAutoFit/>
            </a:bodyPr>
            <a:lstStyle/>
            <a:p>
              <a:r>
                <a:rPr lang="vi-VN" sz="2135" b="1" dirty="0">
                  <a:solidFill>
                    <a:srgbClr val="0070C0"/>
                  </a:solidFill>
                  <a:latin typeface="Times New Roman" panose="02020603050405020304" pitchFamily="18" charset="0"/>
                  <a:cs typeface="Times New Roman" panose="02020603050405020304" pitchFamily="18" charset="0"/>
                </a:rPr>
                <a:t>Xuân               Hạ                   Thu              Đông</a:t>
              </a:r>
              <a:endParaRPr lang="vi-VN" sz="2135" b="1" dirty="0">
                <a:solidFill>
                  <a:srgbClr val="0070C0"/>
                </a:solidFill>
                <a:latin typeface="Times New Roman" panose="02020603050405020304" pitchFamily="18" charset="0"/>
                <a:cs typeface="Times New Roman" panose="02020603050405020304" pitchFamily="18" charset="0"/>
              </a:endParaRPr>
            </a:p>
          </p:txBody>
        </p:sp>
      </p:grpSp>
      <p:sp>
        <p:nvSpPr>
          <p:cNvPr id="14" name="Rectangle 13"/>
          <p:cNvSpPr/>
          <p:nvPr/>
        </p:nvSpPr>
        <p:spPr>
          <a:xfrm>
            <a:off x="2330629" y="5151573"/>
            <a:ext cx="1972310" cy="501650"/>
          </a:xfrm>
          <a:prstGeom prst="rect">
            <a:avLst/>
          </a:prstGeom>
          <a:solidFill>
            <a:srgbClr val="0070C0"/>
          </a:solidFill>
          <a:scene3d>
            <a:camera prst="orthographicFront"/>
            <a:lightRig rig="threePt" dir="t"/>
          </a:scene3d>
          <a:sp3d>
            <a:bevelT/>
          </a:sp3d>
        </p:spPr>
        <p:txBody>
          <a:bodyPr wrap="none">
            <a:spAutoFit/>
          </a:bodyPr>
          <a:lstStyle/>
          <a:p>
            <a:r>
              <a:rPr lang="vi-VN" sz="2665" dirty="0">
                <a:solidFill>
                  <a:schemeClr val="accent2"/>
                </a:solidFill>
                <a:latin typeface="Times New Roman" panose="02020603050405020304" pitchFamily="18" charset="0"/>
                <a:cs typeface="Times New Roman" panose="02020603050405020304" pitchFamily="18" charset="0"/>
              </a:rPr>
              <a:t>Miền Nam</a:t>
            </a:r>
            <a:endParaRPr lang="vi-VN" sz="2665" dirty="0">
              <a:solidFill>
                <a:schemeClr val="accent2"/>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5045635" y="4597096"/>
            <a:ext cx="4365536" cy="1836571"/>
            <a:chOff x="2641226" y="3447822"/>
            <a:chExt cx="3274152" cy="1377428"/>
          </a:xfrm>
        </p:grpSpPr>
        <p:pic>
          <p:nvPicPr>
            <p:cNvPr id="4100" name="Picture 4" descr="Sổ tay du lịch mùa mưa - Vntr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817352" y="4509972"/>
              <a:ext cx="3033131" cy="315278"/>
            </a:xfrm>
            <a:prstGeom prst="rect">
              <a:avLst/>
            </a:prstGeom>
          </p:spPr>
          <p:txBody>
            <a:bodyPr wrap="square">
              <a:spAutoFit/>
            </a:bodyPr>
            <a:lstStyle/>
            <a:p>
              <a:r>
                <a:rPr lang="vi-VN" sz="2135" b="1" dirty="0">
                  <a:solidFill>
                    <a:srgbClr val="0070C0"/>
                  </a:solidFill>
                  <a:latin typeface="Times New Roman" panose="02020603050405020304" pitchFamily="18" charset="0"/>
                  <a:cs typeface="Times New Roman" panose="02020603050405020304" pitchFamily="18" charset="0"/>
                </a:rPr>
                <a:t>Mùa mưa           Mùa khô</a:t>
              </a:r>
              <a:endParaRPr lang="vi-VN" sz="2135" b="1" dirty="0">
                <a:solidFill>
                  <a:srgbClr val="0070C0"/>
                </a:solidFill>
                <a:latin typeface="Times New Roman" panose="02020603050405020304" pitchFamily="18" charset="0"/>
                <a:cs typeface="Times New Roman" panose="02020603050405020304" pitchFamily="18" charset="0"/>
              </a:endParaRPr>
            </a:p>
          </p:txBody>
        </p:sp>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ldLvl="0" animBg="1"/>
      <p:bldP spid="1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371725" y="500705"/>
            <a:ext cx="3521075" cy="700229"/>
            <a:chOff x="635794" y="14285"/>
            <a:chExt cx="2640806" cy="525172"/>
          </a:xfrm>
        </p:grpSpPr>
        <p:sp>
          <p:nvSpPr>
            <p:cNvPr id="4" name="TextBox 3"/>
            <p:cNvSpPr txBox="1"/>
            <p:nvPr/>
          </p:nvSpPr>
          <p:spPr>
            <a:xfrm>
              <a:off x="1127791" y="49917"/>
              <a:ext cx="2148809" cy="483870"/>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anose="02020603050405020304" pitchFamily="18" charset="0"/>
                  <a:cs typeface="Times New Roman" panose="02020603050405020304" pitchFamily="18" charset="0"/>
                </a:rPr>
                <a:t>LUYỆN ĐỌC LẠI</a:t>
              </a:r>
              <a:endParaRPr lang="vi-VN" sz="2400" b="1" dirty="0">
                <a:solidFill>
                  <a:srgbClr val="17479D"/>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14285"/>
              <a:ext cx="582308" cy="525172"/>
            </a:xfrm>
            <a:prstGeom prst="rect">
              <a:avLst/>
            </a:prstGeom>
          </p:spPr>
        </p:pic>
      </p:grpSp>
      <p:sp>
        <p:nvSpPr>
          <p:cNvPr id="10" name="TextBox 9"/>
          <p:cNvSpPr txBox="1"/>
          <p:nvPr/>
        </p:nvSpPr>
        <p:spPr>
          <a:xfrm>
            <a:off x="2025487" y="1413224"/>
            <a:ext cx="8207084" cy="1695450"/>
          </a:xfrm>
          <a:prstGeom prst="rect">
            <a:avLst/>
          </a:prstGeom>
          <a:noFill/>
        </p:spPr>
        <p:txBody>
          <a:bodyPr wrap="square" rtlCol="0">
            <a:spAutoFit/>
          </a:bodyPr>
          <a:lstStyle/>
          <a:p>
            <a:pPr indent="171450" algn="just"/>
            <a:r>
              <a:rPr lang="vi-VN" sz="1735" dirty="0">
                <a:latin typeface="Times New Roman" panose="02020603050405020304" pitchFamily="18" charset="0"/>
                <a:cs typeface="Times New Roman" panose="02020603050405020304" pitchFamily="18" charset="0"/>
              </a:rPr>
              <a:t>Việt Nam là đất nước tươi đẹp của chúng mình. Thủ đô nước mình là Hà Nội. Lá cờ Tổ quốc hình chữ nhật, nền đỏ, ở giữa có ngôi sao vàng năm cánh.</a:t>
            </a:r>
            <a:endParaRPr lang="vi-VN" sz="1735" dirty="0">
              <a:latin typeface="Times New Roman" panose="02020603050405020304" pitchFamily="18" charset="0"/>
              <a:cs typeface="Times New Roman" panose="02020603050405020304" pitchFamily="18" charset="0"/>
            </a:endParaRPr>
          </a:p>
          <a:p>
            <a:pPr indent="171450" algn="just"/>
            <a:r>
              <a:rPr lang="vi-VN" sz="1735" dirty="0">
                <a:latin typeface="Times New Roman" panose="02020603050405020304" pitchFamily="18" charset="0"/>
                <a:cs typeface="Times New Roman" panose="02020603050405020304" pitchFamily="18" charset="0"/>
              </a:rPr>
              <a:t>Việt Nam có những vị anh hùng có công lớn với đất nước như Hai Bà Trưng, Bà Triệu, Trần Hưng Đạo, Quang Trung, Hồ Chí Minh,... Những con người ấy đã làm rạng danh lịch sử nước nhà.</a:t>
            </a:r>
            <a:endParaRPr lang="vi-VN" sz="1735"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112501" y="1006764"/>
            <a:ext cx="4151107" cy="584835"/>
          </a:xfrm>
          <a:prstGeom prst="rect">
            <a:avLst/>
          </a:prstGeom>
          <a:noFill/>
        </p:spPr>
        <p:txBody>
          <a:bodyPr wrap="square" rtlCol="0">
            <a:spAutoFit/>
          </a:bodyPr>
          <a:lstStyle/>
          <a:p>
            <a:pPr algn="ctr">
              <a:lnSpc>
                <a:spcPct val="150000"/>
              </a:lnSpc>
            </a:pPr>
            <a:r>
              <a:rPr lang="vi-VN" sz="2135" b="1" dirty="0">
                <a:solidFill>
                  <a:schemeClr val="accent1">
                    <a:lumMod val="75000"/>
                  </a:schemeClr>
                </a:solidFill>
                <a:latin typeface="Times New Roman" panose="02020603050405020304" pitchFamily="18" charset="0"/>
                <a:cs typeface="Times New Roman" panose="02020603050405020304" pitchFamily="18" charset="0"/>
              </a:rPr>
              <a:t>ĐẤT NƯỚC CHÚNG MÌNH</a:t>
            </a:r>
            <a:endParaRPr lang="vi-VN" sz="2135"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529165" y="3013792"/>
            <a:ext cx="4703405" cy="1428115"/>
          </a:xfrm>
          <a:prstGeom prst="rect">
            <a:avLst/>
          </a:prstGeom>
          <a:noFill/>
        </p:spPr>
        <p:txBody>
          <a:bodyPr wrap="square" rtlCol="0">
            <a:spAutoFit/>
          </a:bodyPr>
          <a:lstStyle/>
          <a:p>
            <a:pPr indent="171450" algn="just"/>
            <a:r>
              <a:rPr lang="vi-VN" sz="1735" dirty="0">
                <a:latin typeface="Times New Roman" panose="02020603050405020304" pitchFamily="18" charset="0"/>
                <a:cs typeface="Times New Roman" panose="02020603050405020304" pitchFamily="18" charset="0"/>
              </a:rPr>
              <a:t>Đất nước mình có ba miền Bắc, Trung, Nam với khí hậu khác nhau. Miền Bắc và miền Trung một năm có bốn mùa: xuân, hạ, thu, đông. Miền Nam có hai mùa: mùa mưa và mùa khô.</a:t>
            </a:r>
            <a:endParaRPr lang="vi-VN" sz="1735"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5529167" y="4378237"/>
            <a:ext cx="2465648" cy="1962785"/>
          </a:xfrm>
          <a:prstGeom prst="rect">
            <a:avLst/>
          </a:prstGeom>
          <a:noFill/>
        </p:spPr>
        <p:txBody>
          <a:bodyPr wrap="square" rtlCol="0">
            <a:spAutoFit/>
          </a:bodyPr>
          <a:lstStyle/>
          <a:p>
            <a:pPr indent="171450" algn="just"/>
            <a:r>
              <a:rPr lang="vi-VN" sz="1735" dirty="0">
                <a:latin typeface="Times New Roman" panose="02020603050405020304" pitchFamily="18" charset="0"/>
                <a:cs typeface="Times New Roman" panose="02020603050405020304" pitchFamily="18" charset="0"/>
              </a:rPr>
              <a:t>Trang phục truyền thống của người Việt Nam là áo dài. Áo dài thường được mặc trong dịp Tết hay lễ hội.</a:t>
            </a:r>
            <a:endParaRPr lang="vi-VN" sz="1735" dirty="0">
              <a:latin typeface="Times New Roman" panose="02020603050405020304" pitchFamily="18" charset="0"/>
              <a:cs typeface="Times New Roman" panose="02020603050405020304" pitchFamily="18" charset="0"/>
            </a:endParaRPr>
          </a:p>
          <a:p>
            <a:pPr indent="171450" algn="r"/>
            <a:r>
              <a:rPr lang="vi-VN" sz="1735" dirty="0">
                <a:latin typeface="Times New Roman" panose="02020603050405020304" pitchFamily="18" charset="0"/>
                <a:cs typeface="Times New Roman" panose="02020603050405020304" pitchFamily="18" charset="0"/>
              </a:rPr>
              <a:t>(Trung Sơn)</a:t>
            </a:r>
            <a:endParaRPr lang="vi-VN" sz="1735"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7994815" y="4178199"/>
            <a:ext cx="2171700" cy="2328480"/>
          </a:xfrm>
          <a:prstGeom prst="rect">
            <a:avLst/>
          </a:prstGeom>
        </p:spPr>
      </p:pic>
      <p:pic>
        <p:nvPicPr>
          <p:cNvPr id="15" name="Picture 14"/>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Effect>
                      <a14:sharpenSoften amount="25000"/>
                    </a14:imgEffect>
                  </a14:imgLayer>
                </a14:imgProps>
              </a:ext>
            </a:extLst>
          </a:blip>
          <a:stretch>
            <a:fillRect/>
          </a:stretch>
        </p:blipFill>
        <p:spPr>
          <a:xfrm>
            <a:off x="1650638" y="2792812"/>
            <a:ext cx="3500077" cy="3416076"/>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9069" y="1413642"/>
            <a:ext cx="406360" cy="384000"/>
          </a:xfrm>
          <a:prstGeom prst="rect">
            <a:avLst/>
          </a:prstGeom>
        </p:spPr>
      </p:pic>
      <p:pic>
        <p:nvPicPr>
          <p:cNvPr id="17" name="Picture 16"/>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650166" y="2191275"/>
            <a:ext cx="384000" cy="38400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0273" y="3013918"/>
            <a:ext cx="384000" cy="384000"/>
          </a:xfrm>
          <a:prstGeom prst="rect">
            <a:avLst/>
          </a:prstGeom>
        </p:spPr>
      </p:pic>
      <p:grpSp>
        <p:nvGrpSpPr>
          <p:cNvPr id="19" name="Group 18"/>
          <p:cNvGrpSpPr/>
          <p:nvPr/>
        </p:nvGrpSpPr>
        <p:grpSpPr>
          <a:xfrm>
            <a:off x="4907097" y="4086492"/>
            <a:ext cx="626745" cy="829945"/>
            <a:chOff x="3326732" y="2868155"/>
            <a:chExt cx="470059" cy="622459"/>
          </a:xfrm>
        </p:grpSpPr>
        <p:sp>
          <p:nvSpPr>
            <p:cNvPr id="20" name="Oval 19"/>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4800" i="1" dirty="0">
                <a:solidFill>
                  <a:schemeClr val="accent2"/>
                </a:solidFill>
                <a:latin typeface="Times New Roman" panose="02020603050405020304" pitchFamily="18" charset="0"/>
                <a:cs typeface="Times New Roman" panose="02020603050405020304" pitchFamily="18" charset="0"/>
              </a:endParaRPr>
            </a:p>
          </p:txBody>
        </p:sp>
        <p:sp>
          <p:nvSpPr>
            <p:cNvPr id="21" name="Rectangle 20"/>
            <p:cNvSpPr/>
            <p:nvPr/>
          </p:nvSpPr>
          <p:spPr>
            <a:xfrm rot="21163024">
              <a:off x="3326732" y="2868155"/>
              <a:ext cx="470059" cy="622459"/>
            </a:xfrm>
            <a:prstGeom prst="rect">
              <a:avLst/>
            </a:prstGeom>
          </p:spPr>
          <p:txBody>
            <a:bodyPr wrap="none">
              <a:spAutoFit/>
            </a:bodyPr>
            <a:lstStyle/>
            <a:p>
              <a:pPr algn="ctr"/>
              <a:r>
                <a:rPr lang="en-US" sz="4800" b="1" i="1" dirty="0">
                  <a:solidFill>
                    <a:schemeClr val="accent2"/>
                  </a:solidFill>
                  <a:latin typeface="Times New Roman" panose="02020603050405020304" pitchFamily="18" charset="0"/>
                  <a:cs typeface="Times New Roman" panose="02020603050405020304" pitchFamily="18" charset="0"/>
                </a:rPr>
                <a:t>4</a:t>
              </a:r>
              <a:endParaRPr lang="en-US" sz="4800" b="1" i="1" dirty="0">
                <a:solidFill>
                  <a:schemeClr val="accent2"/>
                </a:solidFill>
                <a:latin typeface="Times New Roman" panose="02020603050405020304" pitchFamily="18" charset="0"/>
                <a:cs typeface="Times New Roman" panose="02020603050405020304" pitchFamily="18" charset="0"/>
              </a:endParaRPr>
            </a:p>
          </p:txBody>
        </p:sp>
      </p:gr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97745" y="1805373"/>
            <a:ext cx="8159768" cy="553085"/>
          </a:xfrm>
          <a:prstGeom prst="rect">
            <a:avLst/>
          </a:prstGeom>
          <a:noFill/>
        </p:spPr>
        <p:txBody>
          <a:bodyPr wrap="square" rtlCol="0">
            <a:spAutoFit/>
          </a:bodyPr>
          <a:lstStyle/>
          <a:p>
            <a:pPr algn="just">
              <a:lnSpc>
                <a:spcPct val="150000"/>
              </a:lnSpc>
            </a:pPr>
            <a:r>
              <a:rPr lang="en-US" sz="2000" b="1" dirty="0">
                <a:solidFill>
                  <a:schemeClr val="accent6">
                    <a:lumMod val="75000"/>
                  </a:schemeClr>
                </a:solidFill>
                <a:latin typeface="Times New Roman" panose="02020603050405020304" pitchFamily="18" charset="0"/>
                <a:cs typeface="Times New Roman" panose="02020603050405020304" pitchFamily="18" charset="0"/>
              </a:rPr>
              <a:t>1</a:t>
            </a:r>
            <a:r>
              <a:rPr lang="vi-VN" sz="2000" b="1" dirty="0">
                <a:solidFill>
                  <a:schemeClr val="accent6">
                    <a:lumMod val="75000"/>
                  </a:schemeClr>
                </a:solidFill>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Tìm các tên riêng có trong bài đọc.</a:t>
            </a:r>
            <a:endParaRPr lang="vi-VN" sz="2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774891" y="655064"/>
            <a:ext cx="7591660" cy="829945"/>
          </a:xfrm>
          <a:prstGeom prst="rect">
            <a:avLst/>
          </a:prstGeom>
          <a:noFill/>
        </p:spPr>
        <p:txBody>
          <a:bodyPr wrap="square" rtlCol="0">
            <a:spAutoFit/>
          </a:bodyPr>
          <a:lstStyle/>
          <a:p>
            <a:r>
              <a:rPr lang="vi-VN" sz="4800" dirty="0">
                <a:solidFill>
                  <a:schemeClr val="accent2"/>
                </a:solidFill>
                <a:latin typeface="Times New Roman" panose="02020603050405020304" pitchFamily="18" charset="0"/>
                <a:cs typeface="Times New Roman" panose="02020603050405020304" pitchFamily="18" charset="0"/>
              </a:rPr>
              <a:t>LUYỆN TẬP</a:t>
            </a:r>
            <a:endParaRPr lang="vi-VN" sz="4800" dirty="0">
              <a:solidFill>
                <a:schemeClr val="accent2"/>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rotWithShape="1">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9504" t="8824" r="27740" b="7101"/>
          <a:stretch>
            <a:fillRect/>
          </a:stretch>
        </p:blipFill>
        <p:spPr>
          <a:xfrm>
            <a:off x="1987085" y="442399"/>
            <a:ext cx="1758776" cy="1738991"/>
          </a:xfrm>
          <a:prstGeom prst="ellipse">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63481" y="2329277"/>
            <a:ext cx="6090168" cy="4097475"/>
          </a:xfrm>
          <a:prstGeom prst="roundRect">
            <a:avLst>
              <a:gd name="adj" fmla="val 20618"/>
            </a:avLst>
          </a:prstGeom>
          <a:ln w="19050">
            <a:solidFill>
              <a:srgbClr val="0070C0"/>
            </a:solidFill>
          </a:ln>
        </p:spPr>
      </p:pic>
      <p:cxnSp>
        <p:nvCxnSpPr>
          <p:cNvPr id="12" name="Straight Connector 11"/>
          <p:cNvCxnSpPr/>
          <p:nvPr/>
        </p:nvCxnSpPr>
        <p:spPr>
          <a:xfrm>
            <a:off x="4318000" y="2908300"/>
            <a:ext cx="73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43375" y="3121025"/>
            <a:ext cx="558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333875" y="3505200"/>
            <a:ext cx="73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481608" y="3505200"/>
            <a:ext cx="54292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59249" y="3695700"/>
            <a:ext cx="4212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649257" y="3695700"/>
            <a:ext cx="6466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405084" y="3695700"/>
            <a:ext cx="12601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729400" y="3695700"/>
            <a:ext cx="10414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851233" y="3695700"/>
            <a:ext cx="10414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117541" y="4093633"/>
            <a:ext cx="3185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9562459" y="4089400"/>
            <a:ext cx="3854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729400" y="4284133"/>
            <a:ext cx="3854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9422388" y="4284133"/>
            <a:ext cx="3504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167328" y="4483100"/>
            <a:ext cx="424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468656" y="4673600"/>
            <a:ext cx="424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728907" y="5477933"/>
            <a:ext cx="75114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210358" y="2456895"/>
            <a:ext cx="1502410" cy="420370"/>
          </a:xfrm>
          <a:prstGeom prst="rect">
            <a:avLst/>
          </a:prstGeom>
        </p:spPr>
        <p:txBody>
          <a:bodyPr wrap="none">
            <a:spAutoFit/>
          </a:bodyPr>
          <a:lstStyle/>
          <a:p>
            <a:pPr algn="ctr"/>
            <a:r>
              <a:rPr lang="vi-VN" sz="2135" dirty="0">
                <a:solidFill>
                  <a:srgbClr val="C00000"/>
                </a:solidFill>
                <a:latin typeface="Times New Roman" panose="02020603050405020304" pitchFamily="18" charset="0"/>
                <a:cs typeface="Times New Roman" panose="02020603050405020304" pitchFamily="18" charset="0"/>
              </a:rPr>
              <a:t>Việt Nam</a:t>
            </a:r>
            <a:endParaRPr lang="vi-VN" sz="2135" dirty="0">
              <a:solidFill>
                <a:srgbClr val="C00000"/>
              </a:solidFill>
              <a:latin typeface="Times New Roman" panose="02020603050405020304" pitchFamily="18" charset="0"/>
              <a:cs typeface="Times New Roman" panose="02020603050405020304" pitchFamily="18" charset="0"/>
            </a:endParaRPr>
          </a:p>
        </p:txBody>
      </p:sp>
      <p:sp>
        <p:nvSpPr>
          <p:cNvPr id="78" name="Rectangle 77"/>
          <p:cNvSpPr/>
          <p:nvPr/>
        </p:nvSpPr>
        <p:spPr>
          <a:xfrm>
            <a:off x="2395764" y="2842811"/>
            <a:ext cx="1119505" cy="420370"/>
          </a:xfrm>
          <a:prstGeom prst="rect">
            <a:avLst/>
          </a:prstGeom>
        </p:spPr>
        <p:txBody>
          <a:bodyPr wrap="none">
            <a:spAutoFit/>
          </a:bodyPr>
          <a:lstStyle/>
          <a:p>
            <a:pPr algn="ctr"/>
            <a:r>
              <a:rPr lang="vi-VN" sz="2135" dirty="0">
                <a:solidFill>
                  <a:srgbClr val="C00000"/>
                </a:solidFill>
                <a:latin typeface="Times New Roman" panose="02020603050405020304" pitchFamily="18" charset="0"/>
                <a:cs typeface="Times New Roman" panose="02020603050405020304" pitchFamily="18" charset="0"/>
              </a:rPr>
              <a:t>Hà Nội</a:t>
            </a:r>
            <a:endParaRPr lang="vi-VN" sz="2135" dirty="0">
              <a:solidFill>
                <a:srgbClr val="C00000"/>
              </a:solidFill>
              <a:latin typeface="Times New Roman" panose="02020603050405020304" pitchFamily="18" charset="0"/>
              <a:cs typeface="Times New Roman" panose="02020603050405020304" pitchFamily="18" charset="0"/>
            </a:endParaRPr>
          </a:p>
        </p:txBody>
      </p:sp>
      <p:sp>
        <p:nvSpPr>
          <p:cNvPr id="79" name="Rectangle 78"/>
          <p:cNvSpPr/>
          <p:nvPr/>
        </p:nvSpPr>
        <p:spPr>
          <a:xfrm>
            <a:off x="1933504" y="3188564"/>
            <a:ext cx="2056130" cy="420370"/>
          </a:xfrm>
          <a:prstGeom prst="rect">
            <a:avLst/>
          </a:prstGeom>
        </p:spPr>
        <p:txBody>
          <a:bodyPr wrap="none">
            <a:spAutoFit/>
          </a:bodyPr>
          <a:lstStyle/>
          <a:p>
            <a:pPr algn="ctr"/>
            <a:r>
              <a:rPr lang="vi-VN" sz="2135" dirty="0">
                <a:solidFill>
                  <a:srgbClr val="C00000"/>
                </a:solidFill>
                <a:latin typeface="Times New Roman" panose="02020603050405020304" pitchFamily="18" charset="0"/>
                <a:cs typeface="Times New Roman" panose="02020603050405020304" pitchFamily="18" charset="0"/>
              </a:rPr>
              <a:t>Hai Bà Trưng</a:t>
            </a:r>
            <a:endParaRPr lang="vi-VN" sz="2135" dirty="0">
              <a:solidFill>
                <a:srgbClr val="C00000"/>
              </a:solidFill>
              <a:latin typeface="Times New Roman" panose="02020603050405020304" pitchFamily="18" charset="0"/>
              <a:cs typeface="Times New Roman" panose="02020603050405020304" pitchFamily="18" charset="0"/>
            </a:endParaRPr>
          </a:p>
        </p:txBody>
      </p:sp>
      <p:sp>
        <p:nvSpPr>
          <p:cNvPr id="80" name="Rectangle 79"/>
          <p:cNvSpPr/>
          <p:nvPr/>
        </p:nvSpPr>
        <p:spPr>
          <a:xfrm>
            <a:off x="2271940" y="3574480"/>
            <a:ext cx="1367155" cy="420370"/>
          </a:xfrm>
          <a:prstGeom prst="rect">
            <a:avLst/>
          </a:prstGeom>
        </p:spPr>
        <p:txBody>
          <a:bodyPr wrap="none">
            <a:spAutoFit/>
          </a:bodyPr>
          <a:lstStyle/>
          <a:p>
            <a:pPr algn="ctr"/>
            <a:r>
              <a:rPr lang="vi-VN" sz="2135" dirty="0">
                <a:solidFill>
                  <a:srgbClr val="C00000"/>
                </a:solidFill>
                <a:latin typeface="Times New Roman" panose="02020603050405020304" pitchFamily="18" charset="0"/>
                <a:cs typeface="Times New Roman" panose="02020603050405020304" pitchFamily="18" charset="0"/>
              </a:rPr>
              <a:t>Bà Triệu</a:t>
            </a:r>
            <a:endParaRPr lang="vi-VN" sz="2135" dirty="0">
              <a:solidFill>
                <a:srgbClr val="C00000"/>
              </a:solidFill>
              <a:latin typeface="Times New Roman" panose="02020603050405020304" pitchFamily="18" charset="0"/>
              <a:cs typeface="Times New Roman" panose="02020603050405020304" pitchFamily="18" charset="0"/>
            </a:endParaRPr>
          </a:p>
        </p:txBody>
      </p:sp>
      <p:sp>
        <p:nvSpPr>
          <p:cNvPr id="81" name="Rectangle 80"/>
          <p:cNvSpPr/>
          <p:nvPr/>
        </p:nvSpPr>
        <p:spPr>
          <a:xfrm>
            <a:off x="1828925" y="3920233"/>
            <a:ext cx="2311400" cy="420370"/>
          </a:xfrm>
          <a:prstGeom prst="rect">
            <a:avLst/>
          </a:prstGeom>
        </p:spPr>
        <p:txBody>
          <a:bodyPr wrap="none">
            <a:spAutoFit/>
          </a:bodyPr>
          <a:lstStyle/>
          <a:p>
            <a:pPr algn="ctr"/>
            <a:r>
              <a:rPr lang="vi-VN" sz="2135" dirty="0">
                <a:solidFill>
                  <a:srgbClr val="C00000"/>
                </a:solidFill>
                <a:latin typeface="Times New Roman" panose="02020603050405020304" pitchFamily="18" charset="0"/>
                <a:cs typeface="Times New Roman" panose="02020603050405020304" pitchFamily="18" charset="0"/>
              </a:rPr>
              <a:t>Trần Hưng Đạo</a:t>
            </a:r>
            <a:endParaRPr lang="vi-VN" sz="2135" dirty="0">
              <a:solidFill>
                <a:srgbClr val="C00000"/>
              </a:solidFill>
              <a:latin typeface="Times New Roman" panose="02020603050405020304" pitchFamily="18" charset="0"/>
              <a:cs typeface="Times New Roman" panose="02020603050405020304" pitchFamily="18" charset="0"/>
            </a:endParaRPr>
          </a:p>
        </p:txBody>
      </p:sp>
      <p:sp>
        <p:nvSpPr>
          <p:cNvPr id="82" name="Rectangle 81"/>
          <p:cNvSpPr/>
          <p:nvPr/>
        </p:nvSpPr>
        <p:spPr>
          <a:xfrm>
            <a:off x="1980355" y="4306149"/>
            <a:ext cx="1996440" cy="420370"/>
          </a:xfrm>
          <a:prstGeom prst="rect">
            <a:avLst/>
          </a:prstGeom>
        </p:spPr>
        <p:txBody>
          <a:bodyPr wrap="none">
            <a:spAutoFit/>
          </a:bodyPr>
          <a:lstStyle/>
          <a:p>
            <a:pPr algn="ctr"/>
            <a:r>
              <a:rPr lang="vi-VN" sz="2135" dirty="0">
                <a:solidFill>
                  <a:srgbClr val="C00000"/>
                </a:solidFill>
                <a:latin typeface="Times New Roman" panose="02020603050405020304" pitchFamily="18" charset="0"/>
                <a:cs typeface="Times New Roman" panose="02020603050405020304" pitchFamily="18" charset="0"/>
              </a:rPr>
              <a:t>Quang Trung</a:t>
            </a:r>
            <a:endParaRPr lang="vi-VN" sz="2135" dirty="0">
              <a:solidFill>
                <a:srgbClr val="C00000"/>
              </a:solidFill>
              <a:latin typeface="Times New Roman" panose="02020603050405020304" pitchFamily="18" charset="0"/>
              <a:cs typeface="Times New Roman" panose="02020603050405020304" pitchFamily="18" charset="0"/>
            </a:endParaRPr>
          </a:p>
        </p:txBody>
      </p:sp>
      <p:sp>
        <p:nvSpPr>
          <p:cNvPr id="83" name="Rectangle 82"/>
          <p:cNvSpPr/>
          <p:nvPr/>
        </p:nvSpPr>
        <p:spPr>
          <a:xfrm>
            <a:off x="2030838" y="4714888"/>
            <a:ext cx="1895475" cy="420370"/>
          </a:xfrm>
          <a:prstGeom prst="rect">
            <a:avLst/>
          </a:prstGeom>
        </p:spPr>
        <p:txBody>
          <a:bodyPr wrap="none">
            <a:spAutoFit/>
          </a:bodyPr>
          <a:lstStyle/>
          <a:p>
            <a:pPr algn="ctr"/>
            <a:r>
              <a:rPr lang="vi-VN" sz="2135" dirty="0">
                <a:solidFill>
                  <a:srgbClr val="C00000"/>
                </a:solidFill>
                <a:latin typeface="Times New Roman" panose="02020603050405020304" pitchFamily="18" charset="0"/>
                <a:cs typeface="Times New Roman" panose="02020603050405020304" pitchFamily="18" charset="0"/>
              </a:rPr>
              <a:t>Hồ Chí Minh</a:t>
            </a:r>
            <a:endParaRPr lang="vi-VN" sz="2135" dirty="0">
              <a:solidFill>
                <a:srgbClr val="C00000"/>
              </a:solidFill>
              <a:latin typeface="Times New Roman" panose="02020603050405020304" pitchFamily="18" charset="0"/>
              <a:cs typeface="Times New Roman" panose="02020603050405020304" pitchFamily="18" charset="0"/>
            </a:endParaRPr>
          </a:p>
        </p:txBody>
      </p:sp>
      <p:sp>
        <p:nvSpPr>
          <p:cNvPr id="84" name="Rectangle 83"/>
          <p:cNvSpPr/>
          <p:nvPr/>
        </p:nvSpPr>
        <p:spPr>
          <a:xfrm>
            <a:off x="2642979" y="5100804"/>
            <a:ext cx="671195" cy="420370"/>
          </a:xfrm>
          <a:prstGeom prst="rect">
            <a:avLst/>
          </a:prstGeom>
        </p:spPr>
        <p:txBody>
          <a:bodyPr wrap="none">
            <a:spAutoFit/>
          </a:bodyPr>
          <a:lstStyle/>
          <a:p>
            <a:pPr algn="ctr"/>
            <a:r>
              <a:rPr lang="vi-VN" sz="2135" dirty="0">
                <a:solidFill>
                  <a:srgbClr val="C00000"/>
                </a:solidFill>
                <a:latin typeface="Times New Roman" panose="02020603050405020304" pitchFamily="18" charset="0"/>
                <a:cs typeface="Times New Roman" panose="02020603050405020304" pitchFamily="18" charset="0"/>
              </a:rPr>
              <a:t>Bắc</a:t>
            </a:r>
            <a:endParaRPr lang="vi-VN" sz="2135" dirty="0">
              <a:solidFill>
                <a:srgbClr val="C00000"/>
              </a:solidFill>
              <a:latin typeface="Times New Roman" panose="02020603050405020304" pitchFamily="18" charset="0"/>
              <a:cs typeface="Times New Roman" panose="02020603050405020304" pitchFamily="18" charset="0"/>
            </a:endParaRPr>
          </a:p>
        </p:txBody>
      </p:sp>
      <p:sp>
        <p:nvSpPr>
          <p:cNvPr id="85" name="Rectangle 84"/>
          <p:cNvSpPr/>
          <p:nvPr/>
        </p:nvSpPr>
        <p:spPr>
          <a:xfrm>
            <a:off x="2475340" y="5438899"/>
            <a:ext cx="1006475" cy="420370"/>
          </a:xfrm>
          <a:prstGeom prst="rect">
            <a:avLst/>
          </a:prstGeom>
        </p:spPr>
        <p:txBody>
          <a:bodyPr wrap="none">
            <a:spAutoFit/>
          </a:bodyPr>
          <a:lstStyle/>
          <a:p>
            <a:pPr algn="ctr"/>
            <a:r>
              <a:rPr lang="vi-VN" sz="2135" dirty="0">
                <a:solidFill>
                  <a:srgbClr val="C00000"/>
                </a:solidFill>
                <a:latin typeface="Times New Roman" panose="02020603050405020304" pitchFamily="18" charset="0"/>
                <a:cs typeface="Times New Roman" panose="02020603050405020304" pitchFamily="18" charset="0"/>
              </a:rPr>
              <a:t>Trung</a:t>
            </a:r>
            <a:endParaRPr lang="vi-VN" sz="2135" dirty="0">
              <a:solidFill>
                <a:srgbClr val="C00000"/>
              </a:solidFill>
              <a:latin typeface="Times New Roman" panose="02020603050405020304" pitchFamily="18" charset="0"/>
              <a:cs typeface="Times New Roman" panose="02020603050405020304" pitchFamily="18" charset="0"/>
            </a:endParaRPr>
          </a:p>
        </p:txBody>
      </p:sp>
      <p:sp>
        <p:nvSpPr>
          <p:cNvPr id="86" name="Rectangle 85"/>
          <p:cNvSpPr/>
          <p:nvPr/>
        </p:nvSpPr>
        <p:spPr>
          <a:xfrm>
            <a:off x="2557889" y="5835111"/>
            <a:ext cx="841375" cy="420370"/>
          </a:xfrm>
          <a:prstGeom prst="rect">
            <a:avLst/>
          </a:prstGeom>
        </p:spPr>
        <p:txBody>
          <a:bodyPr wrap="none">
            <a:spAutoFit/>
          </a:bodyPr>
          <a:lstStyle/>
          <a:p>
            <a:pPr algn="ctr"/>
            <a:r>
              <a:rPr lang="vi-VN" sz="2135" dirty="0">
                <a:solidFill>
                  <a:srgbClr val="C00000"/>
                </a:solidFill>
                <a:latin typeface="Times New Roman" panose="02020603050405020304" pitchFamily="18" charset="0"/>
                <a:cs typeface="Times New Roman" panose="02020603050405020304" pitchFamily="18" charset="0"/>
              </a:rPr>
              <a:t>Nam</a:t>
            </a:r>
            <a:endParaRPr lang="vi-VN" sz="2135" dirty="0">
              <a:solidFill>
                <a:srgbClr val="C00000"/>
              </a:solidFill>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14:presetBounceEnd="30000">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14:bounceEnd="30000">
                                          <p:cBhvr additive="base">
                                            <p:cTn id="62"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14:presetBounceEnd="30000">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14:bounceEnd="30000">
                                          <p:cBhvr additive="base">
                                            <p:cTn id="67"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14:presetBounceEnd="30000">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14:bounceEnd="30000">
                                          <p:cBhvr additive="base">
                                            <p:cTn id="72"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14:presetBounceEnd="30000">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14:bounceEnd="30000">
                                          <p:cBhvr additive="base">
                                            <p:cTn id="77"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14:presetBounceEnd="30000">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14:bounceEnd="30000">
                                          <p:cBhvr additive="base">
                                            <p:cTn id="82"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14:presetBounceEnd="30000">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14:bounceEnd="30000">
                                          <p:cBhvr additive="base">
                                            <p:cTn id="87"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14:presetBounceEnd="30000">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14:bounceEnd="30000">
                                          <p:cBhvr additive="base">
                                            <p:cTn id="92"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14:presetBounceEnd="30000">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14:bounceEnd="30000">
                                          <p:cBhvr additive="base">
                                            <p:cTn id="97"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14:presetBounceEnd="30000">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14:bounceEnd="30000">
                                          <p:cBhvr additive="base">
                                            <p:cTn id="102" dur="500" fill="hold"/>
                                            <p:tgtEl>
                                              <p:spTgt spid="85"/>
                                            </p:tgtEl>
                                            <p:attrNameLst>
                                              <p:attrName>ppt_x</p:attrName>
                                            </p:attrNameLst>
                                          </p:cBhvr>
                                          <p:tavLst>
                                            <p:tav tm="0">
                                              <p:val>
                                                <p:strVal val="0-#ppt_w/2"/>
                                              </p:val>
                                            </p:tav>
                                            <p:tav tm="100000">
                                              <p:val>
                                                <p:strVal val="#ppt_x"/>
                                              </p:val>
                                            </p:tav>
                                          </p:tavLst>
                                        </p:anim>
                                        <p:anim calcmode="lin" valueType="num" p14:bounceEnd="30000">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14:presetBounceEnd="30000">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14:bounceEnd="30000">
                                          <p:cBhvr additive="base">
                                            <p:cTn id="107" dur="500" fill="hold"/>
                                            <p:tgtEl>
                                              <p:spTgt spid="86"/>
                                            </p:tgtEl>
                                            <p:attrNameLst>
                                              <p:attrName>ppt_x</p:attrName>
                                            </p:attrNameLst>
                                          </p:cBhvr>
                                          <p:tavLst>
                                            <p:tav tm="0">
                                              <p:val>
                                                <p:strVal val="0-#ppt_w/2"/>
                                              </p:val>
                                            </p:tav>
                                            <p:tav tm="100000">
                                              <p:val>
                                                <p:strVal val="#ppt_x"/>
                                              </p:val>
                                            </p:tav>
                                          </p:tavLst>
                                        </p:anim>
                                        <p:anim calcmode="lin" valueType="num" p14:bounceEnd="30000">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0-#ppt_w/2"/>
                                              </p:val>
                                            </p:tav>
                                            <p:tav tm="100000">
                                              <p:val>
                                                <p:strVal val="#ppt_x"/>
                                              </p:val>
                                            </p:tav>
                                          </p:tavLst>
                                        </p:anim>
                                        <p:anim calcmode="lin" valueType="num">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0-#ppt_w/2"/>
                                              </p:val>
                                            </p:tav>
                                            <p:tav tm="100000">
                                              <p:val>
                                                <p:strVal val="#ppt_x"/>
                                              </p:val>
                                            </p:tav>
                                          </p:tavLst>
                                        </p:anim>
                                        <p:anim calcmode="lin" valueType="num">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additive="base">
                                            <p:cTn id="82" dur="500" fill="hold"/>
                                            <p:tgtEl>
                                              <p:spTgt spid="81"/>
                                            </p:tgtEl>
                                            <p:attrNameLst>
                                              <p:attrName>ppt_x</p:attrName>
                                            </p:attrNameLst>
                                          </p:cBhvr>
                                          <p:tavLst>
                                            <p:tav tm="0">
                                              <p:val>
                                                <p:strVal val="0-#ppt_w/2"/>
                                              </p:val>
                                            </p:tav>
                                            <p:tav tm="100000">
                                              <p:val>
                                                <p:strVal val="#ppt_x"/>
                                              </p:val>
                                            </p:tav>
                                          </p:tavLst>
                                        </p:anim>
                                        <p:anim calcmode="lin" valueType="num">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additive="base">
                                            <p:cTn id="87" dur="500" fill="hold"/>
                                            <p:tgtEl>
                                              <p:spTgt spid="82"/>
                                            </p:tgtEl>
                                            <p:attrNameLst>
                                              <p:attrName>ppt_x</p:attrName>
                                            </p:attrNameLst>
                                          </p:cBhvr>
                                          <p:tavLst>
                                            <p:tav tm="0">
                                              <p:val>
                                                <p:strVal val="0-#ppt_w/2"/>
                                              </p:val>
                                            </p:tav>
                                            <p:tav tm="100000">
                                              <p:val>
                                                <p:strVal val="#ppt_x"/>
                                              </p:val>
                                            </p:tav>
                                          </p:tavLst>
                                        </p:anim>
                                        <p:anim calcmode="lin" valueType="num">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cBhvr additive="base">
                                            <p:cTn id="92" dur="500" fill="hold"/>
                                            <p:tgtEl>
                                              <p:spTgt spid="83"/>
                                            </p:tgtEl>
                                            <p:attrNameLst>
                                              <p:attrName>ppt_x</p:attrName>
                                            </p:attrNameLst>
                                          </p:cBhvr>
                                          <p:tavLst>
                                            <p:tav tm="0">
                                              <p:val>
                                                <p:strVal val="0-#ppt_w/2"/>
                                              </p:val>
                                            </p:tav>
                                            <p:tav tm="100000">
                                              <p:val>
                                                <p:strVal val="#ppt_x"/>
                                              </p:val>
                                            </p:tav>
                                          </p:tavLst>
                                        </p:anim>
                                        <p:anim calcmode="lin" valueType="num">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additive="base">
                                            <p:cTn id="97" dur="500" fill="hold"/>
                                            <p:tgtEl>
                                              <p:spTgt spid="84"/>
                                            </p:tgtEl>
                                            <p:attrNameLst>
                                              <p:attrName>ppt_x</p:attrName>
                                            </p:attrNameLst>
                                          </p:cBhvr>
                                          <p:tavLst>
                                            <p:tav tm="0">
                                              <p:val>
                                                <p:strVal val="0-#ppt_w/2"/>
                                              </p:val>
                                            </p:tav>
                                            <p:tav tm="100000">
                                              <p:val>
                                                <p:strVal val="#ppt_x"/>
                                              </p:val>
                                            </p:tav>
                                          </p:tavLst>
                                        </p:anim>
                                        <p:anim calcmode="lin" valueType="num">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additive="base">
                                            <p:cTn id="102" dur="500" fill="hold"/>
                                            <p:tgtEl>
                                              <p:spTgt spid="85"/>
                                            </p:tgtEl>
                                            <p:attrNameLst>
                                              <p:attrName>ppt_x</p:attrName>
                                            </p:attrNameLst>
                                          </p:cBhvr>
                                          <p:tavLst>
                                            <p:tav tm="0">
                                              <p:val>
                                                <p:strVal val="0-#ppt_w/2"/>
                                              </p:val>
                                            </p:tav>
                                            <p:tav tm="100000">
                                              <p:val>
                                                <p:strVal val="#ppt_x"/>
                                              </p:val>
                                            </p:tav>
                                          </p:tavLst>
                                        </p:anim>
                                        <p:anim calcmode="lin" valueType="num">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0-#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tretch>
            <a:fillRect/>
          </a:stretch>
        </p:blipFill>
        <p:spPr>
          <a:xfrm>
            <a:off x="1886345" y="1570035"/>
            <a:ext cx="8419309" cy="2888496"/>
          </a:xfrm>
          <a:prstGeom prst="rect">
            <a:avLst/>
          </a:prstGeom>
        </p:spPr>
      </p:pic>
      <p:sp>
        <p:nvSpPr>
          <p:cNvPr id="4" name="TextBox 3"/>
          <p:cNvSpPr txBox="1"/>
          <p:nvPr/>
        </p:nvSpPr>
        <p:spPr>
          <a:xfrm>
            <a:off x="2131331" y="588912"/>
            <a:ext cx="7810955" cy="1014730"/>
          </a:xfrm>
          <a:prstGeom prst="rect">
            <a:avLst/>
          </a:prstGeom>
          <a:noFill/>
        </p:spPr>
        <p:txBody>
          <a:bodyPr wrap="square" rtlCol="0">
            <a:spAutoFit/>
          </a:bodyPr>
          <a:lstStyle/>
          <a:p>
            <a:pPr algn="just">
              <a:lnSpc>
                <a:spcPct val="150000"/>
              </a:lnSpc>
            </a:pPr>
            <a:r>
              <a:rPr lang="vi-VN" sz="2000" b="1" dirty="0">
                <a:solidFill>
                  <a:schemeClr val="accent6">
                    <a:lumMod val="75000"/>
                  </a:schemeClr>
                </a:solidFill>
                <a:latin typeface="Times New Roman" panose="02020603050405020304" pitchFamily="18" charset="0"/>
                <a:cs typeface="Times New Roman" panose="02020603050405020304" pitchFamily="18" charset="0"/>
              </a:rPr>
              <a:t>2. </a:t>
            </a:r>
            <a:r>
              <a:rPr lang="vi-VN" sz="2000" dirty="0">
                <a:latin typeface="Times New Roman" panose="02020603050405020304" pitchFamily="18" charset="0"/>
                <a:cs typeface="Times New Roman" panose="02020603050405020304" pitchFamily="18" charset="0"/>
              </a:rPr>
              <a:t>Dùng từ </a:t>
            </a:r>
            <a:r>
              <a:rPr lang="vi-VN" sz="2000" i="1" dirty="0">
                <a:latin typeface="Times New Roman" panose="02020603050405020304" pitchFamily="18" charset="0"/>
                <a:cs typeface="Times New Roman" panose="02020603050405020304" pitchFamily="18" charset="0"/>
              </a:rPr>
              <a:t>là </a:t>
            </a:r>
            <a:r>
              <a:rPr lang="vi-VN" sz="2000" dirty="0">
                <a:latin typeface="Times New Roman" panose="02020603050405020304" pitchFamily="18" charset="0"/>
                <a:cs typeface="Times New Roman" panose="02020603050405020304" pitchFamily="18" charset="0"/>
              </a:rPr>
              <a:t>kết hợp từ ngữ ở cột A với từ ngữ ở cột B để tạo câu giới thiệu.</a:t>
            </a:r>
            <a:endParaRPr lang="vi-VN" sz="2000" dirty="0">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5308600" y="2667000"/>
            <a:ext cx="508000" cy="762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7010400" y="3429000"/>
            <a:ext cx="457200" cy="4318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91655" y="4401420"/>
            <a:ext cx="7810955" cy="584835"/>
          </a:xfrm>
          <a:prstGeom prst="rect">
            <a:avLst/>
          </a:prstGeom>
          <a:noFill/>
        </p:spPr>
        <p:txBody>
          <a:bodyPr wrap="square" rtlCol="0">
            <a:spAutoFit/>
          </a:bodyPr>
          <a:lstStyle/>
          <a:p>
            <a:pPr algn="just">
              <a:lnSpc>
                <a:spcPct val="150000"/>
              </a:lnSpc>
            </a:pPr>
            <a:r>
              <a:rPr lang="vi-VN"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35" dirty="0">
                <a:solidFill>
                  <a:srgbClr val="FF0000"/>
                </a:solidFill>
                <a:latin typeface="Times New Roman" panose="02020603050405020304" pitchFamily="18" charset="0"/>
                <a:cs typeface="Times New Roman" panose="02020603050405020304" pitchFamily="18" charset="0"/>
              </a:rPr>
              <a:t>Việt Nam là đất nước tươi đẹp của chúng mình.</a:t>
            </a:r>
            <a:endParaRPr lang="vi-VN" sz="2135" dirty="0">
              <a:solidFill>
                <a:srgbClr val="FF0000"/>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5308600" y="3171951"/>
            <a:ext cx="508000" cy="257049"/>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010400" y="2667000"/>
            <a:ext cx="457200" cy="74320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90523" y="4899769"/>
            <a:ext cx="7810955" cy="584835"/>
          </a:xfrm>
          <a:prstGeom prst="rect">
            <a:avLst/>
          </a:prstGeom>
          <a:noFill/>
        </p:spPr>
        <p:txBody>
          <a:bodyPr wrap="square" rtlCol="0">
            <a:spAutoFit/>
          </a:bodyPr>
          <a:lstStyle/>
          <a:p>
            <a:pPr algn="just">
              <a:lnSpc>
                <a:spcPct val="150000"/>
              </a:lnSpc>
            </a:pPr>
            <a:r>
              <a:rPr lang="vi-VN"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35" dirty="0">
                <a:solidFill>
                  <a:srgbClr val="FF0000"/>
                </a:solidFill>
                <a:latin typeface="Times New Roman" panose="02020603050405020304" pitchFamily="18" charset="0"/>
                <a:cs typeface="Times New Roman" panose="02020603050405020304" pitchFamily="18" charset="0"/>
              </a:rPr>
              <a:t>Thủ đô nước mình là Hà Nội.</a:t>
            </a:r>
            <a:endParaRPr lang="vi-VN" sz="2135" dirty="0">
              <a:solidFill>
                <a:srgbClr val="FF0000"/>
              </a:solidFill>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flipV="1">
            <a:off x="5308600" y="3429000"/>
            <a:ext cx="508000" cy="37642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010400" y="3144669"/>
            <a:ext cx="508000" cy="28433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90523" y="5430951"/>
            <a:ext cx="7810955" cy="584835"/>
          </a:xfrm>
          <a:prstGeom prst="rect">
            <a:avLst/>
          </a:prstGeom>
          <a:noFill/>
        </p:spPr>
        <p:txBody>
          <a:bodyPr wrap="square" rtlCol="0">
            <a:spAutoFit/>
          </a:bodyPr>
          <a:lstStyle/>
          <a:p>
            <a:pPr algn="just">
              <a:lnSpc>
                <a:spcPct val="150000"/>
              </a:lnSpc>
            </a:pPr>
            <a:r>
              <a:rPr lang="vi-VN"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35" dirty="0">
                <a:solidFill>
                  <a:srgbClr val="FF0000"/>
                </a:solidFill>
                <a:latin typeface="Times New Roman" panose="02020603050405020304" pitchFamily="18" charset="0"/>
                <a:cs typeface="Times New Roman" panose="02020603050405020304" pitchFamily="18" charset="0"/>
              </a:rPr>
              <a:t>Trang phục truyền thống của người Việt là áo dài.</a:t>
            </a:r>
            <a:endParaRPr lang="vi-VN" sz="2135"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l="652" t="1786" r="770"/>
          <a:stretch>
            <a:fillRect/>
          </a:stretch>
        </p:blipFill>
        <p:spPr>
          <a:xfrm>
            <a:off x="0" y="0"/>
            <a:ext cx="12192000" cy="6858000"/>
          </a:xfrm>
          <a:prstGeom prst="rect">
            <a:avLst/>
          </a:prstGeom>
        </p:spPr>
      </p:pic>
      <p:sp>
        <p:nvSpPr>
          <p:cNvPr id="6" name="文本框 5"/>
          <p:cNvSpPr txBox="1"/>
          <p:nvPr/>
        </p:nvSpPr>
        <p:spPr>
          <a:xfrm>
            <a:off x="3456940" y="2586355"/>
            <a:ext cx="5092065" cy="1340485"/>
          </a:xfrm>
          <a:prstGeom prst="rect">
            <a:avLst/>
          </a:prstGeom>
          <a:noFill/>
        </p:spPr>
        <p:txBody>
          <a:bodyPr wrap="square" rtlCol="0">
            <a:prstTxWarp prst="textArchUp">
              <a:avLst/>
            </a:prstTxWarp>
            <a:spAutoFit/>
          </a:bodyPr>
          <a:lstStyle/>
          <a:p>
            <a:pPr algn="ctr"/>
            <a:r>
              <a:rPr lang="vi-VN" altLang="en-US" sz="6000" b="1" dirty="0">
                <a:solidFill>
                  <a:srgbClr val="401010"/>
                </a:solidFill>
                <a:latin typeface="Times New Roman" panose="02020603050405020304" pitchFamily="18" charset="0"/>
                <a:cs typeface="Times New Roman" panose="02020603050405020304" pitchFamily="18" charset="0"/>
              </a:rPr>
              <a:t>TIẾT HỌC KẾT THÚC</a:t>
            </a:r>
            <a:endParaRPr lang="vi-VN" altLang="en-US" sz="6000" b="1" dirty="0">
              <a:solidFill>
                <a:srgbClr val="401010"/>
              </a:solidFill>
              <a:latin typeface="Times New Roman" panose="02020603050405020304" pitchFamily="18" charset="0"/>
              <a:cs typeface="Times New Roman" panose="02020603050405020304" pitchFamily="18" charset="0"/>
            </a:endParaRPr>
          </a:p>
        </p:txBody>
      </p:sp>
      <p:pic>
        <p:nvPicPr>
          <p:cNvPr id="15" name="欢快卡通背景音乐伴奏">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304800" y="-987425"/>
            <a:ext cx="609600" cy="6096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advTm="1000">
        <p15:prstTrans prst="origami"/>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15"/>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16641" y="496183"/>
            <a:ext cx="1715388" cy="17153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sharpenSoften amount="50000"/>
                    </a14:imgEffect>
                  </a14:imgLayer>
                </a14:imgProps>
              </a:ext>
            </a:extLst>
          </a:blip>
          <a:stretch>
            <a:fillRect/>
          </a:stretch>
        </p:blipFill>
        <p:spPr>
          <a:xfrm>
            <a:off x="3732029" y="333828"/>
            <a:ext cx="6328228" cy="6049000"/>
          </a:xfrm>
          <a:prstGeom prst="ellipse">
            <a:avLst/>
          </a:prstGeom>
        </p:spPr>
      </p:pic>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5315" y="823595"/>
            <a:ext cx="3395980" cy="844139"/>
            <a:chOff x="340718" y="617893"/>
            <a:chExt cx="1642272" cy="633195"/>
          </a:xfrm>
        </p:grpSpPr>
        <p:sp>
          <p:nvSpPr>
            <p:cNvPr id="3" name="TextBox 2"/>
            <p:cNvSpPr txBox="1"/>
            <p:nvPr/>
          </p:nvSpPr>
          <p:spPr>
            <a:xfrm>
              <a:off x="369343" y="617893"/>
              <a:ext cx="1613647" cy="622548"/>
            </a:xfrm>
            <a:prstGeom prst="rect">
              <a:avLst/>
            </a:prstGeom>
            <a:noFill/>
          </p:spPr>
          <p:txBody>
            <a:bodyPr wrap="square" rtlCol="0">
              <a:spAutoFit/>
            </a:bodyPr>
            <a:lstStyle/>
            <a:p>
              <a:r>
                <a:rPr lang="en-US" sz="4800" dirty="0">
                  <a:solidFill>
                    <a:schemeClr val="accent1">
                      <a:lumMod val="50000"/>
                    </a:schemeClr>
                  </a:solidFill>
                  <a:latin typeface="Times New Roman" panose="02020603050405020304" pitchFamily="18" charset="0"/>
                  <a:cs typeface="Times New Roman" panose="02020603050405020304" pitchFamily="18" charset="0"/>
                </a:rPr>
                <a:t>BÀI 25</a:t>
              </a:r>
              <a:endParaRPr lang="en-US" sz="4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40718" y="628540"/>
              <a:ext cx="1613647" cy="622548"/>
            </a:xfrm>
            <a:prstGeom prst="rect">
              <a:avLst/>
            </a:prstGeom>
            <a:noFill/>
          </p:spPr>
          <p:txBody>
            <a:bodyPr wrap="square" rtlCol="0">
              <a:spAutoFit/>
            </a:bodyPr>
            <a:lstStyle/>
            <a:p>
              <a:r>
                <a:rPr lang="en-US" sz="4800" dirty="0">
                  <a:solidFill>
                    <a:srgbClr val="FC7D77"/>
                  </a:solidFill>
                  <a:latin typeface="Times New Roman" panose="02020603050405020304" pitchFamily="18" charset="0"/>
                  <a:cs typeface="Times New Roman" panose="02020603050405020304" pitchFamily="18" charset="0"/>
                </a:rPr>
                <a:t>BÀI 25</a:t>
              </a:r>
              <a:endParaRPr lang="en-US" sz="4800" dirty="0">
                <a:solidFill>
                  <a:srgbClr val="FC7D77"/>
                </a:solidFill>
                <a:latin typeface="Times New Roman" panose="02020603050405020304" pitchFamily="18" charset="0"/>
                <a:cs typeface="Times New Roman" panose="02020603050405020304" pitchFamily="18" charset="0"/>
              </a:endParaRPr>
            </a:p>
          </p:txBody>
        </p:sp>
      </p:grpSp>
      <p:sp>
        <p:nvSpPr>
          <p:cNvPr id="5" name="TextBox 4"/>
          <p:cNvSpPr txBox="1"/>
          <p:nvPr/>
        </p:nvSpPr>
        <p:spPr>
          <a:xfrm>
            <a:off x="3826510" y="621665"/>
            <a:ext cx="7432675" cy="829945"/>
          </a:xfrm>
          <a:prstGeom prst="rect">
            <a:avLst/>
          </a:prstGeom>
          <a:noFill/>
        </p:spPr>
        <p:txBody>
          <a:bodyPr wrap="square" rtlCol="0">
            <a:spAutoFit/>
          </a:bodyPr>
          <a:lstStyle/>
          <a:p>
            <a:r>
              <a:rPr lang="vi-VN" sz="4800" dirty="0">
                <a:solidFill>
                  <a:schemeClr val="accent2"/>
                </a:solidFill>
                <a:latin typeface="Times New Roman" panose="02020603050405020304" pitchFamily="18" charset="0"/>
                <a:cs typeface="Times New Roman" panose="02020603050405020304" pitchFamily="18" charset="0"/>
              </a:rPr>
              <a:t>ĐẤT NƯỚC CHÚNG MÌNH</a:t>
            </a:r>
            <a:endParaRPr lang="vi-VN" sz="4800" dirty="0">
              <a:solidFill>
                <a:schemeClr val="accent2"/>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551423" y="1902065"/>
            <a:ext cx="7154436" cy="553085"/>
          </a:xfrm>
          <a:prstGeom prst="rect">
            <a:avLst/>
          </a:prstGeom>
          <a:noFill/>
        </p:spPr>
        <p:txBody>
          <a:bodyPr wrap="square" rtlCol="0">
            <a:spAutoFit/>
          </a:bodyPr>
          <a:lstStyle/>
          <a:p>
            <a:pPr>
              <a:lnSpc>
                <a:spcPct val="150000"/>
              </a:lnSpc>
            </a:pPr>
            <a:r>
              <a:rPr lang="vi-VN" sz="2000" dirty="0">
                <a:latin typeface="Times New Roman" panose="02020603050405020304" pitchFamily="18" charset="0"/>
                <a:cs typeface="Times New Roman" panose="02020603050405020304" pitchFamily="18" charset="0"/>
              </a:rPr>
              <a:t>Đoán xem các bạn nhỏ trong tranh đang nói gì.</a:t>
            </a:r>
            <a:endParaRPr lang="vi-VN" sz="20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1">
            <a:clrChange>
              <a:clrFrom>
                <a:srgbClr val="FFFEFE"/>
              </a:clrFrom>
              <a:clrTo>
                <a:srgbClr val="FFFEFE">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tretch>
            <a:fillRect/>
          </a:stretch>
        </p:blipFill>
        <p:spPr>
          <a:xfrm>
            <a:off x="2623671" y="1879597"/>
            <a:ext cx="927752" cy="488951"/>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3389992" y="2492368"/>
            <a:ext cx="5412015" cy="3994171"/>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49689" y="1854425"/>
            <a:ext cx="6525493" cy="4587832"/>
            <a:chOff x="1144267" y="1390819"/>
            <a:chExt cx="4894120" cy="3440874"/>
          </a:xfrm>
        </p:grpSpPr>
        <p:grpSp>
          <p:nvGrpSpPr>
            <p:cNvPr id="12" name="Group 11"/>
            <p:cNvGrpSpPr/>
            <p:nvPr/>
          </p:nvGrpSpPr>
          <p:grpSpPr>
            <a:xfrm>
              <a:off x="1144267" y="1390819"/>
              <a:ext cx="4405927" cy="3318271"/>
              <a:chOff x="1417547" y="1264224"/>
              <a:chExt cx="4405927" cy="3318271"/>
            </a:xfrm>
          </p:grpSpPr>
          <p:pic>
            <p:nvPicPr>
              <p:cNvPr id="14" name="Picture 13"/>
              <p:cNvPicPr>
                <a:picLocks noChangeAspect="1"/>
              </p:cNvPicPr>
              <p:nvPr/>
            </p:nvPicPr>
            <p:blipFill>
              <a:blip r:embed="rId1">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p:cNvSpPr txBox="1"/>
              <p:nvPr/>
            </p:nvSpPr>
            <p:spPr>
              <a:xfrm>
                <a:off x="3064386" y="2987782"/>
                <a:ext cx="2009748" cy="1084421"/>
              </a:xfrm>
              <a:prstGeom prst="rect">
                <a:avLst/>
              </a:prstGeom>
              <a:noFill/>
            </p:spPr>
            <p:txBody>
              <a:bodyPr wrap="square" rtlCol="0">
                <a:spAutoFit/>
              </a:bodyPr>
              <a:lstStyle/>
              <a:p>
                <a:pPr algn="ctr">
                  <a:lnSpc>
                    <a:spcPct val="150000"/>
                  </a:lnSpc>
                </a:pPr>
                <a:r>
                  <a:rPr lang="vi-VN" sz="5865" b="1" dirty="0">
                    <a:solidFill>
                      <a:srgbClr val="17479D"/>
                    </a:solidFill>
                    <a:latin typeface="Times New Roman" panose="02020603050405020304" pitchFamily="18" charset="0"/>
                    <a:cs typeface="Times New Roman" panose="02020603050405020304" pitchFamily="18" charset="0"/>
                  </a:rPr>
                  <a:t>ĐỌC</a:t>
                </a:r>
                <a:endParaRPr lang="vi-VN" sz="5865" b="1" dirty="0">
                  <a:solidFill>
                    <a:srgbClr val="17479D"/>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447589" y="2552809"/>
                <a:ext cx="3041009" cy="715804"/>
              </a:xfrm>
              <a:prstGeom prst="rect">
                <a:avLst/>
              </a:prstGeom>
              <a:noFill/>
            </p:spPr>
            <p:txBody>
              <a:bodyPr wrap="square" rtlCol="0">
                <a:spAutoFit/>
              </a:bodyPr>
              <a:lstStyle/>
              <a:p>
                <a:pPr algn="ctr">
                  <a:lnSpc>
                    <a:spcPct val="150000"/>
                  </a:lnSpc>
                </a:pPr>
                <a:r>
                  <a:rPr lang="vi-VN" sz="3735" b="1" dirty="0">
                    <a:solidFill>
                      <a:schemeClr val="accent1">
                        <a:lumMod val="50000"/>
                      </a:schemeClr>
                    </a:solidFill>
                    <a:latin typeface="Times New Roman" panose="02020603050405020304" pitchFamily="18" charset="0"/>
                    <a:cs typeface="Times New Roman" panose="02020603050405020304" pitchFamily="18" charset="0"/>
                  </a:rPr>
                  <a:t>TIẾT 1 – 2</a:t>
                </a:r>
                <a:endParaRPr lang="vi-VN" sz="3735" b="1" dirty="0">
                  <a:solidFill>
                    <a:schemeClr val="accent1">
                      <a:lumMod val="50000"/>
                    </a:schemeClr>
                  </a:solidFill>
                  <a:latin typeface="Times New Roman" panose="02020603050405020304" pitchFamily="18" charset="0"/>
                  <a:cs typeface="Times New Roman" panose="02020603050405020304" pitchFamily="18" charset="0"/>
                </a:endParaRPr>
              </a:p>
            </p:txBody>
          </p:sp>
        </p:grpSp>
        <p:pic>
          <p:nvPicPr>
            <p:cNvPr id="13"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720894" y="793377"/>
            <a:ext cx="2189696" cy="1582647"/>
            <a:chOff x="340718" y="617893"/>
            <a:chExt cx="1642272" cy="1186985"/>
          </a:xfrm>
        </p:grpSpPr>
        <p:sp>
          <p:nvSpPr>
            <p:cNvPr id="18" name="TextBox 17"/>
            <p:cNvSpPr txBox="1"/>
            <p:nvPr/>
          </p:nvSpPr>
          <p:spPr>
            <a:xfrm>
              <a:off x="369343" y="617893"/>
              <a:ext cx="1613647" cy="1176338"/>
            </a:xfrm>
            <a:prstGeom prst="rect">
              <a:avLst/>
            </a:prstGeom>
            <a:noFill/>
          </p:spPr>
          <p:txBody>
            <a:bodyPr wrap="square" rtlCol="0">
              <a:spAutoFit/>
            </a:bodyPr>
            <a:lstStyle/>
            <a:p>
              <a:r>
                <a:rPr lang="en-US" sz="4800" dirty="0">
                  <a:solidFill>
                    <a:schemeClr val="accent1">
                      <a:lumMod val="50000"/>
                    </a:schemeClr>
                  </a:solidFill>
                  <a:latin typeface="Times New Roman" panose="02020603050405020304" pitchFamily="18" charset="0"/>
                  <a:cs typeface="Times New Roman" panose="02020603050405020304" pitchFamily="18" charset="0"/>
                </a:rPr>
                <a:t>BÀI 25</a:t>
              </a:r>
              <a:endParaRPr lang="en-US" sz="4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40718" y="628540"/>
              <a:ext cx="1613647" cy="1176338"/>
            </a:xfrm>
            <a:prstGeom prst="rect">
              <a:avLst/>
            </a:prstGeom>
            <a:noFill/>
          </p:spPr>
          <p:txBody>
            <a:bodyPr wrap="square" rtlCol="0">
              <a:spAutoFit/>
            </a:bodyPr>
            <a:lstStyle/>
            <a:p>
              <a:r>
                <a:rPr lang="en-US" sz="4800" dirty="0">
                  <a:solidFill>
                    <a:srgbClr val="FC7D77"/>
                  </a:solidFill>
                  <a:latin typeface="Times New Roman" panose="02020603050405020304" pitchFamily="18" charset="0"/>
                  <a:cs typeface="Times New Roman" panose="02020603050405020304" pitchFamily="18" charset="0"/>
                </a:rPr>
                <a:t>BÀI 25</a:t>
              </a:r>
              <a:endParaRPr lang="en-US" sz="4800" dirty="0">
                <a:solidFill>
                  <a:srgbClr val="FC7D77"/>
                </a:solidFill>
                <a:latin typeface="Times New Roman" panose="02020603050405020304" pitchFamily="18" charset="0"/>
                <a:cs typeface="Times New Roman" panose="02020603050405020304" pitchFamily="18" charset="0"/>
              </a:endParaRPr>
            </a:p>
          </p:txBody>
        </p:sp>
      </p:grpSp>
      <p:sp>
        <p:nvSpPr>
          <p:cNvPr id="20" name="TextBox 19"/>
          <p:cNvSpPr txBox="1"/>
          <p:nvPr/>
        </p:nvSpPr>
        <p:spPr>
          <a:xfrm>
            <a:off x="3238500" y="621665"/>
            <a:ext cx="8398510" cy="829945"/>
          </a:xfrm>
          <a:prstGeom prst="rect">
            <a:avLst/>
          </a:prstGeom>
          <a:noFill/>
        </p:spPr>
        <p:txBody>
          <a:bodyPr wrap="square" rtlCol="0">
            <a:spAutoFit/>
          </a:bodyPr>
          <a:lstStyle/>
          <a:p>
            <a:r>
              <a:rPr lang="vi-VN" sz="4800" dirty="0">
                <a:solidFill>
                  <a:schemeClr val="accent2"/>
                </a:solidFill>
                <a:latin typeface="Times New Roman" panose="02020603050405020304" pitchFamily="18" charset="0"/>
                <a:cs typeface="Times New Roman" panose="02020603050405020304" pitchFamily="18" charset="0"/>
              </a:rPr>
              <a:t>ĐẤT NƯỚC CHÚNG MÌNH</a:t>
            </a:r>
            <a:endParaRPr lang="vi-VN" sz="4800" dirty="0">
              <a:solidFill>
                <a:schemeClr val="accent2"/>
              </a:solidFill>
              <a:latin typeface="Times New Roman" panose="02020603050405020304" pitchFamily="18" charset="0"/>
              <a:cs typeface="Times New Roman" panose="02020603050405020304" pitchFamily="18" charset="0"/>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5487" y="1340651"/>
            <a:ext cx="8207084" cy="1428115"/>
          </a:xfrm>
          <a:prstGeom prst="rect">
            <a:avLst/>
          </a:prstGeom>
          <a:noFill/>
        </p:spPr>
        <p:txBody>
          <a:bodyPr wrap="square" rtlCol="0">
            <a:spAutoFit/>
          </a:bodyPr>
          <a:lstStyle/>
          <a:p>
            <a:pPr indent="171450" algn="just"/>
            <a:r>
              <a:rPr lang="vi-VN" sz="1735" dirty="0">
                <a:latin typeface="Times New Roman" panose="02020603050405020304" pitchFamily="18" charset="0"/>
                <a:cs typeface="Times New Roman" panose="02020603050405020304" pitchFamily="18" charset="0"/>
              </a:rPr>
              <a:t>Việt Nam là đất nước tươi đẹp của chúng mình. Thủ đô nước mình là Hà Nội. Lá cờ Tổ quốc hình chữ nhật, nền đỏ, ở giữa có ngôi sao vàng năm cánh.</a:t>
            </a:r>
            <a:endParaRPr lang="vi-VN" sz="1735" dirty="0">
              <a:latin typeface="Times New Roman" panose="02020603050405020304" pitchFamily="18" charset="0"/>
              <a:cs typeface="Times New Roman" panose="02020603050405020304" pitchFamily="18" charset="0"/>
            </a:endParaRPr>
          </a:p>
          <a:p>
            <a:pPr indent="171450" algn="just"/>
            <a:r>
              <a:rPr lang="vi-VN" sz="1735" dirty="0">
                <a:latin typeface="Times New Roman" panose="02020603050405020304" pitchFamily="18" charset="0"/>
                <a:cs typeface="Times New Roman" panose="02020603050405020304" pitchFamily="18" charset="0"/>
              </a:rPr>
              <a:t>Việt Nam có những vị anh hùng có công lớn với đất nước như Hai Bà Trưng, Bà Triệu, Trần Hưng Đạo, Quang Trung, Hồ Chí Minh,... Những con người ấy đã làm rạng danh lịch sử nước nhà.</a:t>
            </a:r>
            <a:endParaRPr lang="vi-VN" sz="1735"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2371725" y="500705"/>
            <a:ext cx="1740776" cy="700229"/>
            <a:chOff x="635794" y="14285"/>
            <a:chExt cx="1305582" cy="525172"/>
          </a:xfrm>
        </p:grpSpPr>
        <p:sp>
          <p:nvSpPr>
            <p:cNvPr id="4" name="TextBox 3"/>
            <p:cNvSpPr txBox="1"/>
            <p:nvPr/>
          </p:nvSpPr>
          <p:spPr>
            <a:xfrm>
              <a:off x="1127791" y="49917"/>
              <a:ext cx="813585" cy="483870"/>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anose="02020603050405020304" pitchFamily="18" charset="0"/>
                  <a:cs typeface="Times New Roman" panose="02020603050405020304" pitchFamily="18" charset="0"/>
                </a:rPr>
                <a:t>ĐỌC</a:t>
              </a:r>
              <a:endParaRPr lang="vi-VN" sz="2400" b="1" dirty="0">
                <a:solidFill>
                  <a:srgbClr val="17479D"/>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14285"/>
              <a:ext cx="582308" cy="525172"/>
            </a:xfrm>
            <a:prstGeom prst="rect">
              <a:avLst/>
            </a:prstGeom>
          </p:spPr>
        </p:pic>
      </p:grpSp>
      <p:sp>
        <p:nvSpPr>
          <p:cNvPr id="6" name="TextBox 5"/>
          <p:cNvSpPr txBox="1"/>
          <p:nvPr/>
        </p:nvSpPr>
        <p:spPr>
          <a:xfrm>
            <a:off x="4112501" y="789047"/>
            <a:ext cx="4151107" cy="584835"/>
          </a:xfrm>
          <a:prstGeom prst="rect">
            <a:avLst/>
          </a:prstGeom>
          <a:noFill/>
        </p:spPr>
        <p:txBody>
          <a:bodyPr wrap="square" rtlCol="0">
            <a:spAutoFit/>
          </a:bodyPr>
          <a:lstStyle/>
          <a:p>
            <a:pPr algn="ctr">
              <a:lnSpc>
                <a:spcPct val="150000"/>
              </a:lnSpc>
            </a:pPr>
            <a:r>
              <a:rPr lang="vi-VN" sz="2135" b="1" dirty="0">
                <a:solidFill>
                  <a:schemeClr val="accent1">
                    <a:lumMod val="75000"/>
                  </a:schemeClr>
                </a:solidFill>
                <a:latin typeface="Times New Roman" panose="02020603050405020304" pitchFamily="18" charset="0"/>
                <a:cs typeface="Times New Roman" panose="02020603050405020304" pitchFamily="18" charset="0"/>
              </a:rPr>
              <a:t>ĐẤT NƯỚC CHÚNG MÌNH</a:t>
            </a:r>
            <a:endParaRPr lang="vi-VN" sz="2135"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529165" y="2941219"/>
            <a:ext cx="4703405" cy="1428115"/>
          </a:xfrm>
          <a:prstGeom prst="rect">
            <a:avLst/>
          </a:prstGeom>
          <a:noFill/>
        </p:spPr>
        <p:txBody>
          <a:bodyPr wrap="square" rtlCol="0">
            <a:spAutoFit/>
          </a:bodyPr>
          <a:lstStyle/>
          <a:p>
            <a:pPr indent="171450" algn="just"/>
            <a:r>
              <a:rPr lang="vi-VN" sz="1735" dirty="0">
                <a:latin typeface="Times New Roman" panose="02020603050405020304" pitchFamily="18" charset="0"/>
                <a:cs typeface="Times New Roman" panose="02020603050405020304" pitchFamily="18" charset="0"/>
              </a:rPr>
              <a:t>Đất nước mình có ba miền Bắc, Trung, Nam với khí hậu khác nhau. Miền Bắc và miền Trung một năm có bốn mùa: xuân, hạ, thu, đông. Miền Nam có hai mùa: mùa mưa và mùa khô.</a:t>
            </a:r>
            <a:endParaRPr lang="vi-VN" sz="1735"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529167" y="4305664"/>
            <a:ext cx="2465648" cy="1962785"/>
          </a:xfrm>
          <a:prstGeom prst="rect">
            <a:avLst/>
          </a:prstGeom>
          <a:noFill/>
        </p:spPr>
        <p:txBody>
          <a:bodyPr wrap="square" rtlCol="0">
            <a:spAutoFit/>
          </a:bodyPr>
          <a:lstStyle/>
          <a:p>
            <a:pPr indent="171450" algn="just"/>
            <a:r>
              <a:rPr lang="vi-VN" sz="1735" dirty="0">
                <a:latin typeface="Times New Roman" panose="02020603050405020304" pitchFamily="18" charset="0"/>
                <a:cs typeface="Times New Roman" panose="02020603050405020304" pitchFamily="18" charset="0"/>
              </a:rPr>
              <a:t>Trang phục truyền thống của người Việt Nam là áo dài. Áo dài thường được mặc trong dịp Tết hay lễ hội.</a:t>
            </a:r>
            <a:endParaRPr lang="vi-VN" sz="1735" dirty="0">
              <a:latin typeface="Times New Roman" panose="02020603050405020304" pitchFamily="18" charset="0"/>
              <a:cs typeface="Times New Roman" panose="02020603050405020304" pitchFamily="18" charset="0"/>
            </a:endParaRPr>
          </a:p>
          <a:p>
            <a:pPr indent="171450" algn="r"/>
            <a:r>
              <a:rPr lang="vi-VN" sz="1735" dirty="0">
                <a:latin typeface="Times New Roman" panose="02020603050405020304" pitchFamily="18" charset="0"/>
                <a:cs typeface="Times New Roman" panose="02020603050405020304" pitchFamily="18" charset="0"/>
              </a:rPr>
              <a:t>(Trung Sơn)</a:t>
            </a:r>
            <a:endParaRPr lang="vi-VN" sz="1735"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7994815" y="4105625"/>
            <a:ext cx="2171700" cy="2328480"/>
          </a:xfrm>
          <a:prstGeom prst="rect">
            <a:avLst/>
          </a:prstGeom>
        </p:spPr>
      </p:pic>
      <p:pic>
        <p:nvPicPr>
          <p:cNvPr id="11" name="Picture 10"/>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Effect>
                      <a14:sharpenSoften amount="25000"/>
                    </a14:imgEffect>
                  </a14:imgLayer>
                </a14:imgProps>
              </a:ext>
            </a:extLst>
          </a:blip>
          <a:stretch>
            <a:fillRect/>
          </a:stretch>
        </p:blipFill>
        <p:spPr>
          <a:xfrm>
            <a:off x="1521098" y="2724684"/>
            <a:ext cx="3500077" cy="3416076"/>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754" y="1340433"/>
            <a:ext cx="406360" cy="384000"/>
          </a:xfrm>
          <a:prstGeom prst="rect">
            <a:avLst/>
          </a:prstGeom>
        </p:spPr>
      </p:pic>
      <p:pic>
        <p:nvPicPr>
          <p:cNvPr id="13" name="Picture 12"/>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1732081" y="2103462"/>
            <a:ext cx="384000" cy="38400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5683" y="2940709"/>
            <a:ext cx="384000" cy="384000"/>
          </a:xfrm>
          <a:prstGeom prst="rect">
            <a:avLst/>
          </a:prstGeom>
        </p:spPr>
      </p:pic>
      <p:grpSp>
        <p:nvGrpSpPr>
          <p:cNvPr id="17" name="Group 16"/>
          <p:cNvGrpSpPr/>
          <p:nvPr/>
        </p:nvGrpSpPr>
        <p:grpSpPr>
          <a:xfrm>
            <a:off x="5258676" y="4017729"/>
            <a:ext cx="429191" cy="829945"/>
            <a:chOff x="3445636" y="2942926"/>
            <a:chExt cx="321893" cy="622459"/>
          </a:xfrm>
        </p:grpSpPr>
        <p:sp>
          <p:nvSpPr>
            <p:cNvPr id="18" name="Oval 17"/>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4800" i="1" dirty="0">
                <a:solidFill>
                  <a:schemeClr val="accent2"/>
                </a:solidFill>
                <a:latin typeface="Times New Roman" panose="02020603050405020304" pitchFamily="18" charset="0"/>
                <a:cs typeface="Times New Roman" panose="02020603050405020304" pitchFamily="18" charset="0"/>
              </a:endParaRPr>
            </a:p>
          </p:txBody>
        </p:sp>
        <p:sp>
          <p:nvSpPr>
            <p:cNvPr id="19" name="Rectangle 18"/>
            <p:cNvSpPr/>
            <p:nvPr/>
          </p:nvSpPr>
          <p:spPr>
            <a:xfrm rot="21163024">
              <a:off x="3481990" y="2942926"/>
              <a:ext cx="250031" cy="622459"/>
            </a:xfrm>
            <a:prstGeom prst="rect">
              <a:avLst/>
            </a:prstGeom>
          </p:spPr>
          <p:txBody>
            <a:bodyPr wrap="square">
              <a:spAutoFit/>
            </a:bodyPr>
            <a:lstStyle/>
            <a:p>
              <a:pPr algn="ctr"/>
              <a:r>
                <a:rPr lang="en-US" sz="4800" b="1" i="1" dirty="0">
                  <a:solidFill>
                    <a:schemeClr val="accent2"/>
                  </a:solidFill>
                  <a:latin typeface="Times New Roman" panose="02020603050405020304" pitchFamily="18" charset="0"/>
                  <a:cs typeface="Times New Roman" panose="02020603050405020304" pitchFamily="18" charset="0"/>
                </a:rPr>
                <a:t>4</a:t>
              </a:r>
              <a:endParaRPr lang="en-US" sz="4800" b="1" i="1" dirty="0">
                <a:solidFill>
                  <a:schemeClr val="accent2"/>
                </a:solidFill>
                <a:latin typeface="Times New Roman" panose="02020603050405020304" pitchFamily="18" charset="0"/>
                <a:cs typeface="Times New Roman" panose="02020603050405020304" pitchFamily="18" charset="0"/>
              </a:endParaRPr>
            </a:p>
          </p:txBody>
        </p:sp>
      </p:gr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5487" y="1340651"/>
            <a:ext cx="8207084" cy="1428115"/>
          </a:xfrm>
          <a:prstGeom prst="rect">
            <a:avLst/>
          </a:prstGeom>
          <a:noFill/>
        </p:spPr>
        <p:txBody>
          <a:bodyPr wrap="square" rtlCol="0">
            <a:spAutoFit/>
          </a:bodyPr>
          <a:lstStyle/>
          <a:p>
            <a:pPr indent="171450" algn="just"/>
            <a:r>
              <a:rPr lang="vi-VN" sz="1735" dirty="0">
                <a:latin typeface="Times New Roman" panose="02020603050405020304" pitchFamily="18" charset="0"/>
                <a:cs typeface="Times New Roman" panose="02020603050405020304" pitchFamily="18" charset="0"/>
              </a:rPr>
              <a:t>Việt Nam là đất nước tươi đẹp của chúng mình. Thủ đô nước mình là Hà Nội. Lá cờ Tổ quốc hình chữ nhật, nền đỏ, ở giữa có ngôi sao vàng năm cánh.</a:t>
            </a:r>
            <a:endParaRPr lang="vi-VN" sz="1735" dirty="0">
              <a:latin typeface="Times New Roman" panose="02020603050405020304" pitchFamily="18" charset="0"/>
              <a:cs typeface="Times New Roman" panose="02020603050405020304" pitchFamily="18" charset="0"/>
            </a:endParaRPr>
          </a:p>
          <a:p>
            <a:pPr indent="171450" algn="just"/>
            <a:r>
              <a:rPr lang="vi-VN" sz="1735" dirty="0">
                <a:latin typeface="Times New Roman" panose="02020603050405020304" pitchFamily="18" charset="0"/>
                <a:cs typeface="Times New Roman" panose="02020603050405020304" pitchFamily="18" charset="0"/>
              </a:rPr>
              <a:t>Việt Nam có những vị anh hùng có công lớn với đất nước như </a:t>
            </a:r>
            <a:r>
              <a:rPr lang="vi-VN" sz="1735" b="1" dirty="0">
                <a:solidFill>
                  <a:srgbClr val="00B050"/>
                </a:solidFill>
                <a:latin typeface="Times New Roman" panose="02020603050405020304" pitchFamily="18" charset="0"/>
                <a:cs typeface="Times New Roman" panose="02020603050405020304" pitchFamily="18" charset="0"/>
              </a:rPr>
              <a:t>Hai Bà Trưng, Bà Triệu, Trần Hưng Đạo, Quang Trung, Hồ Chí Minh</a:t>
            </a:r>
            <a:r>
              <a:rPr lang="vi-VN" sz="1735" dirty="0">
                <a:latin typeface="Times New Roman" panose="02020603050405020304" pitchFamily="18" charset="0"/>
                <a:cs typeface="Times New Roman" panose="02020603050405020304" pitchFamily="18" charset="0"/>
              </a:rPr>
              <a:t>,... Những con người ấy đã làm </a:t>
            </a:r>
            <a:r>
              <a:rPr lang="vi-VN" sz="1735" b="1" dirty="0">
                <a:solidFill>
                  <a:srgbClr val="FF0000"/>
                </a:solidFill>
                <a:latin typeface="Times New Roman" panose="02020603050405020304" pitchFamily="18" charset="0"/>
                <a:cs typeface="Times New Roman" panose="02020603050405020304" pitchFamily="18" charset="0"/>
              </a:rPr>
              <a:t>rạng danh </a:t>
            </a:r>
            <a:r>
              <a:rPr lang="vi-VN" sz="1735" dirty="0">
                <a:latin typeface="Times New Roman" panose="02020603050405020304" pitchFamily="18" charset="0"/>
                <a:cs typeface="Times New Roman" panose="02020603050405020304" pitchFamily="18" charset="0"/>
              </a:rPr>
              <a:t>lịch sử nước nhà.</a:t>
            </a:r>
            <a:endParaRPr lang="vi-VN" sz="1735" dirty="0">
              <a:latin typeface="Times New Roman" panose="02020603050405020304" pitchFamily="18" charset="0"/>
              <a:cs typeface="Times New Roman" panose="02020603050405020304" pitchFamily="18" charset="0"/>
            </a:endParaRPr>
          </a:p>
        </p:txBody>
      </p:sp>
      <p:grpSp>
        <p:nvGrpSpPr>
          <p:cNvPr id="3" name="Group 2"/>
          <p:cNvGrpSpPr/>
          <p:nvPr/>
        </p:nvGrpSpPr>
        <p:grpSpPr>
          <a:xfrm>
            <a:off x="2371725" y="500705"/>
            <a:ext cx="1740776" cy="700229"/>
            <a:chOff x="635794" y="14285"/>
            <a:chExt cx="1305582" cy="525172"/>
          </a:xfrm>
        </p:grpSpPr>
        <p:sp>
          <p:nvSpPr>
            <p:cNvPr id="4" name="TextBox 3"/>
            <p:cNvSpPr txBox="1"/>
            <p:nvPr/>
          </p:nvSpPr>
          <p:spPr>
            <a:xfrm>
              <a:off x="1127791" y="49917"/>
              <a:ext cx="813585" cy="483870"/>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anose="02020603050405020304" pitchFamily="18" charset="0"/>
                  <a:cs typeface="Times New Roman" panose="02020603050405020304" pitchFamily="18" charset="0"/>
                </a:rPr>
                <a:t>ĐỌC</a:t>
              </a:r>
              <a:endParaRPr lang="vi-VN" sz="2400" b="1" dirty="0">
                <a:solidFill>
                  <a:srgbClr val="17479D"/>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635794" y="14285"/>
              <a:ext cx="582308" cy="525172"/>
            </a:xfrm>
            <a:prstGeom prst="rect">
              <a:avLst/>
            </a:prstGeom>
          </p:spPr>
        </p:pic>
      </p:grpSp>
      <p:sp>
        <p:nvSpPr>
          <p:cNvPr id="6" name="TextBox 5"/>
          <p:cNvSpPr txBox="1"/>
          <p:nvPr/>
        </p:nvSpPr>
        <p:spPr>
          <a:xfrm>
            <a:off x="4112501" y="789047"/>
            <a:ext cx="4151107" cy="584835"/>
          </a:xfrm>
          <a:prstGeom prst="rect">
            <a:avLst/>
          </a:prstGeom>
          <a:noFill/>
        </p:spPr>
        <p:txBody>
          <a:bodyPr wrap="square" rtlCol="0">
            <a:spAutoFit/>
          </a:bodyPr>
          <a:lstStyle/>
          <a:p>
            <a:pPr algn="ctr">
              <a:lnSpc>
                <a:spcPct val="150000"/>
              </a:lnSpc>
            </a:pPr>
            <a:r>
              <a:rPr lang="vi-VN" sz="2135" b="1" dirty="0">
                <a:solidFill>
                  <a:schemeClr val="accent1">
                    <a:lumMod val="75000"/>
                  </a:schemeClr>
                </a:solidFill>
                <a:latin typeface="Times New Roman" panose="02020603050405020304" pitchFamily="18" charset="0"/>
                <a:cs typeface="Times New Roman" panose="02020603050405020304" pitchFamily="18" charset="0"/>
              </a:rPr>
              <a:t>ĐẤT NƯỚC CHÚNG MÌNH</a:t>
            </a:r>
            <a:endParaRPr lang="vi-VN" sz="2135"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529165" y="2941219"/>
            <a:ext cx="4703405" cy="1428115"/>
          </a:xfrm>
          <a:prstGeom prst="rect">
            <a:avLst/>
          </a:prstGeom>
          <a:noFill/>
        </p:spPr>
        <p:txBody>
          <a:bodyPr wrap="square" rtlCol="0">
            <a:spAutoFit/>
          </a:bodyPr>
          <a:lstStyle/>
          <a:p>
            <a:pPr indent="171450" algn="just"/>
            <a:r>
              <a:rPr lang="vi-VN" sz="1735" dirty="0">
                <a:latin typeface="Times New Roman" panose="02020603050405020304" pitchFamily="18" charset="0"/>
                <a:cs typeface="Times New Roman" panose="02020603050405020304" pitchFamily="18" charset="0"/>
              </a:rPr>
              <a:t>Đất nước mình có ba miền Bắc, Trung, Nam với khí hậu khác nhau. Miền Bắc và miền Trung một năm có bốn mùa: xuân, hạ, thu, đông. Miền Nam có hai mùa: mùa mưa và mùa khô.</a:t>
            </a:r>
            <a:endParaRPr lang="vi-VN" sz="1735"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529167" y="4274721"/>
            <a:ext cx="2465648" cy="1962785"/>
          </a:xfrm>
          <a:prstGeom prst="rect">
            <a:avLst/>
          </a:prstGeom>
          <a:noFill/>
        </p:spPr>
        <p:txBody>
          <a:bodyPr wrap="square" rtlCol="0">
            <a:spAutoFit/>
          </a:bodyPr>
          <a:lstStyle/>
          <a:p>
            <a:pPr indent="171450" algn="just"/>
            <a:r>
              <a:rPr lang="vi-VN" sz="1735" dirty="0">
                <a:latin typeface="Times New Roman" panose="02020603050405020304" pitchFamily="18" charset="0"/>
                <a:cs typeface="Times New Roman" panose="02020603050405020304" pitchFamily="18" charset="0"/>
              </a:rPr>
              <a:t>Trang phục </a:t>
            </a:r>
            <a:r>
              <a:rPr lang="vi-VN" sz="1735" b="1" dirty="0">
                <a:solidFill>
                  <a:srgbClr val="FF0000"/>
                </a:solidFill>
                <a:latin typeface="Times New Roman" panose="02020603050405020304" pitchFamily="18" charset="0"/>
                <a:cs typeface="Times New Roman" panose="02020603050405020304" pitchFamily="18" charset="0"/>
              </a:rPr>
              <a:t>truyền thống</a:t>
            </a:r>
            <a:r>
              <a:rPr lang="vi-VN" sz="1735" dirty="0">
                <a:latin typeface="Times New Roman" panose="02020603050405020304" pitchFamily="18" charset="0"/>
                <a:cs typeface="Times New Roman" panose="02020603050405020304" pitchFamily="18" charset="0"/>
              </a:rPr>
              <a:t> của người Việt Nam là áo dài. Áo dài thường được mặc trong dịp Tết hay lễ hội.</a:t>
            </a:r>
            <a:endParaRPr lang="vi-VN" sz="1735" dirty="0">
              <a:latin typeface="Times New Roman" panose="02020603050405020304" pitchFamily="18" charset="0"/>
              <a:cs typeface="Times New Roman" panose="02020603050405020304" pitchFamily="18" charset="0"/>
            </a:endParaRPr>
          </a:p>
          <a:p>
            <a:pPr indent="171450" algn="r"/>
            <a:r>
              <a:rPr lang="vi-VN" sz="1735" dirty="0">
                <a:latin typeface="Times New Roman" panose="02020603050405020304" pitchFamily="18" charset="0"/>
                <a:cs typeface="Times New Roman" panose="02020603050405020304" pitchFamily="18" charset="0"/>
              </a:rPr>
              <a:t>(Trung Sơn)</a:t>
            </a:r>
            <a:endParaRPr lang="vi-VN" sz="1735"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Lst>
          </a:blip>
          <a:stretch>
            <a:fillRect/>
          </a:stretch>
        </p:blipFill>
        <p:spPr>
          <a:xfrm>
            <a:off x="7994815" y="4105625"/>
            <a:ext cx="2171700" cy="2328480"/>
          </a:xfrm>
          <a:prstGeom prst="rect">
            <a:avLst/>
          </a:prstGeom>
        </p:spPr>
      </p:pic>
      <p:pic>
        <p:nvPicPr>
          <p:cNvPr id="11" name="Picture 10"/>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Effect>
                      <a14:sharpenSoften amount="25000"/>
                    </a14:imgEffect>
                  </a14:imgLayer>
                </a14:imgProps>
              </a:ext>
            </a:extLst>
          </a:blip>
          <a:stretch>
            <a:fillRect/>
          </a:stretch>
        </p:blipFill>
        <p:spPr>
          <a:xfrm>
            <a:off x="2299608" y="2941219"/>
            <a:ext cx="3500077" cy="3416076"/>
          </a:xfrm>
          <a:prstGeom prst="rect">
            <a:avLst/>
          </a:prstGeom>
        </p:spPr>
      </p:pic>
    </p:spTree>
    <p:custDataLst>
      <p:tags r:id="rId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8136" y="613991"/>
            <a:ext cx="1084780" cy="645160"/>
          </a:xfrm>
          <a:prstGeom prst="rect">
            <a:avLst/>
          </a:prstGeom>
          <a:noFill/>
        </p:spPr>
        <p:txBody>
          <a:bodyPr wrap="square" rtlCol="0">
            <a:spAutoFit/>
          </a:bodyPr>
          <a:lstStyle/>
          <a:p>
            <a:pPr algn="ctr">
              <a:lnSpc>
                <a:spcPct val="150000"/>
              </a:lnSpc>
            </a:pPr>
            <a:r>
              <a:rPr lang="vi-VN" sz="2400" b="1" dirty="0">
                <a:solidFill>
                  <a:srgbClr val="17479D"/>
                </a:solidFill>
                <a:latin typeface="Times New Roman" panose="02020603050405020304" pitchFamily="18" charset="0"/>
                <a:cs typeface="Times New Roman" panose="02020603050405020304" pitchFamily="18" charset="0"/>
              </a:rPr>
              <a:t>ĐỌC</a:t>
            </a:r>
            <a:endParaRPr lang="vi-VN" sz="2400" b="1" dirty="0">
              <a:solidFill>
                <a:srgbClr val="17479D"/>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1">
            <a:clrChange>
              <a:clrFrom>
                <a:srgbClr val="FFFCFF"/>
              </a:clrFrom>
              <a:clrTo>
                <a:srgbClr val="FFFC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1772" t="2351" r="1"/>
          <a:stretch>
            <a:fillRect/>
          </a:stretch>
        </p:blipFill>
        <p:spPr>
          <a:xfrm>
            <a:off x="2371725" y="654051"/>
            <a:ext cx="776411" cy="700229"/>
          </a:xfrm>
          <a:prstGeom prst="rect">
            <a:avLst/>
          </a:prstGeom>
        </p:spPr>
      </p:pic>
      <p:sp>
        <p:nvSpPr>
          <p:cNvPr id="4" name="TextBox 3"/>
          <p:cNvSpPr txBox="1"/>
          <p:nvPr/>
        </p:nvSpPr>
        <p:spPr>
          <a:xfrm>
            <a:off x="2518779" y="1059213"/>
            <a:ext cx="7154436" cy="645160"/>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Times New Roman" panose="02020603050405020304" pitchFamily="18" charset="0"/>
                <a:cs typeface="Times New Roman" panose="02020603050405020304" pitchFamily="18" charset="0"/>
              </a:rPr>
              <a:t>Từ ngữ</a:t>
            </a:r>
            <a:endParaRPr lang="vi-VN"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2137632" y="1688283"/>
            <a:ext cx="7995683" cy="645160"/>
          </a:xfrm>
          <a:prstGeom prst="rect">
            <a:avLst/>
          </a:prstGeom>
        </p:spPr>
        <p:txBody>
          <a:bodyPr wrap="square">
            <a:spAutoFit/>
          </a:bodyPr>
          <a:lstStyle/>
          <a:p>
            <a:pPr algn="just">
              <a:lnSpc>
                <a:spcPct val="150000"/>
              </a:lnSpc>
            </a:pPr>
            <a:r>
              <a:rPr lang="vi-VN" sz="2400" dirty="0">
                <a:latin typeface="Times New Roman" panose="02020603050405020304" pitchFamily="18" charset="0"/>
                <a:cs typeface="Times New Roman" panose="02020603050405020304" pitchFamily="18" charset="0"/>
              </a:rPr>
              <a:t>     Khí hậu</a:t>
            </a:r>
            <a:endParaRPr lang="vi-VN" sz="2400" dirty="0">
              <a:latin typeface="Times New Roman" panose="02020603050405020304" pitchFamily="18" charset="0"/>
              <a:cs typeface="Times New Roman" panose="02020603050405020304" pitchFamily="18" charset="0"/>
            </a:endParaRPr>
          </a:p>
        </p:txBody>
      </p:sp>
      <p:sp>
        <p:nvSpPr>
          <p:cNvPr id="6" name="Oval 5"/>
          <p:cNvSpPr/>
          <p:nvPr/>
        </p:nvSpPr>
        <p:spPr>
          <a:xfrm>
            <a:off x="2258140" y="1871521"/>
            <a:ext cx="311888" cy="311888"/>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sp>
        <p:nvSpPr>
          <p:cNvPr id="11" name="TextBox 10"/>
          <p:cNvSpPr txBox="1"/>
          <p:nvPr/>
        </p:nvSpPr>
        <p:spPr>
          <a:xfrm>
            <a:off x="3690525" y="1688283"/>
            <a:ext cx="6621792" cy="1198880"/>
          </a:xfrm>
          <a:prstGeom prst="rect">
            <a:avLst/>
          </a:prstGeom>
          <a:noFill/>
        </p:spPr>
        <p:txBody>
          <a:bodyPr wrap="square" rtlCol="0">
            <a:spAutoFit/>
          </a:bodyPr>
          <a:lstStyle/>
          <a:p>
            <a:pPr>
              <a:lnSpc>
                <a:spcPct val="150000"/>
              </a:lnSpc>
            </a:pPr>
            <a:r>
              <a:rPr lang="vi-VN" sz="2400" dirty="0">
                <a:solidFill>
                  <a:schemeClr val="accent6">
                    <a:lumMod val="50000"/>
                  </a:schemeClr>
                </a:solidFill>
                <a:latin typeface="Times New Roman" panose="02020603050405020304" pitchFamily="18" charset="0"/>
                <a:cs typeface="Times New Roman" panose="02020603050405020304" pitchFamily="18" charset="0"/>
              </a:rPr>
              <a:t>: các đặc điểm về nắng, mưa, nhiệt độ,... được lặp lại hàng năm của một vùng.</a:t>
            </a:r>
            <a:endParaRPr lang="vi-VN" sz="24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1885635" y="2956312"/>
            <a:ext cx="8121965" cy="2966121"/>
            <a:chOff x="271226" y="2217234"/>
            <a:chExt cx="6091474" cy="2224591"/>
          </a:xfrm>
        </p:grpSpPr>
        <p:pic>
          <p:nvPicPr>
            <p:cNvPr id="1026" name="Picture 2" descr="Cartoon Weather Set - Seasons Nature"/>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 uri="{28A0092B-C50C-407E-A947-70E740481C1C}">
                  <a14:useLocalDpi xmlns:a14="http://schemas.microsoft.com/office/drawing/2010/main" val="0"/>
                </a:ext>
              </a:extLst>
            </a:blip>
            <a:srcRect b="36292"/>
            <a:stretch>
              <a:fillRect/>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 uri="{28A0092B-C50C-407E-A947-70E740481C1C}">
                  <a14:useLocalDpi xmlns:a14="http://schemas.microsoft.com/office/drawing/2010/main" val="0"/>
                </a:ext>
              </a:extLst>
            </a:blip>
            <a:srcRect l="17306" t="64652" r="50409" b="1157"/>
            <a:stretch>
              <a:fillRect/>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Effect>
                        <a14:sharpenSoften amount="25000"/>
                      </a14:imgEffect>
                    </a14:imgLayer>
                  </a14:imgProps>
                </a:ext>
                <a:ext uri="{28A0092B-C50C-407E-A947-70E740481C1C}">
                  <a14:useLocalDpi xmlns:a14="http://schemas.microsoft.com/office/drawing/2010/main" val="0"/>
                </a:ext>
              </a:extLst>
            </a:blip>
            <a:srcRect l="49873" t="65417" r="17842" b="392"/>
            <a:stretch>
              <a:fillRect/>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bldLvl="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74891" y="655064"/>
            <a:ext cx="7591660" cy="829945"/>
          </a:xfrm>
          <a:prstGeom prst="rect">
            <a:avLst/>
          </a:prstGeom>
          <a:noFill/>
        </p:spPr>
        <p:txBody>
          <a:bodyPr wrap="square" rtlCol="0">
            <a:spAutoFit/>
          </a:bodyPr>
          <a:lstStyle/>
          <a:p>
            <a:r>
              <a:rPr lang="vi-VN" sz="4800" dirty="0">
                <a:solidFill>
                  <a:schemeClr val="accent2"/>
                </a:solidFill>
                <a:latin typeface="Times New Roman" panose="02020603050405020304" pitchFamily="18" charset="0"/>
                <a:cs typeface="Times New Roman" panose="02020603050405020304" pitchFamily="18" charset="0"/>
              </a:rPr>
              <a:t>TRẢ LỜI CÂU HỎI</a:t>
            </a:r>
            <a:endParaRPr lang="vi-VN" sz="4800" dirty="0">
              <a:solidFill>
                <a:schemeClr val="accent2"/>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745861" y="1822627"/>
            <a:ext cx="6416684" cy="1014730"/>
          </a:xfrm>
          <a:prstGeom prst="rect">
            <a:avLst/>
          </a:prstGeom>
          <a:noFill/>
        </p:spPr>
        <p:txBody>
          <a:bodyPr wrap="square" rtlCol="0">
            <a:spAutoFit/>
          </a:bodyPr>
          <a:lstStyle/>
          <a:p>
            <a:pPr algn="just">
              <a:lnSpc>
                <a:spcPct val="150000"/>
              </a:lnSpc>
            </a:pPr>
            <a:r>
              <a:rPr lang="en-US" sz="2000" b="1" dirty="0">
                <a:solidFill>
                  <a:schemeClr val="accent6">
                    <a:lumMod val="75000"/>
                  </a:schemeClr>
                </a:solidFill>
                <a:latin typeface="Times New Roman" panose="02020603050405020304" pitchFamily="18" charset="0"/>
                <a:cs typeface="Times New Roman" panose="02020603050405020304" pitchFamily="18" charset="0"/>
              </a:rPr>
              <a:t>1</a:t>
            </a:r>
            <a:r>
              <a:rPr lang="vi-VN" sz="2000" b="1" dirty="0">
                <a:solidFill>
                  <a:schemeClr val="accent6">
                    <a:lumMod val="75000"/>
                  </a:schemeClr>
                </a:solidFill>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Sắp xếp các thẻ dưới đây theo trình tự các đoạn trong bài đọc.</a:t>
            </a:r>
            <a:endParaRPr lang="vi-VN" sz="20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rotWithShape="1">
          <a:blip r:embed="rId1">
            <a:clrChange>
              <a:clrFrom>
                <a:srgbClr val="FFFFFF"/>
              </a:clrFrom>
              <a:clrTo>
                <a:srgbClr val="FFFFFF">
                  <a:alpha val="0"/>
                </a:srgbClr>
              </a:clrTo>
            </a:clrChange>
            <a:extLst>
              <a:ext uri="{BEBA8EAE-BF5A-486C-A8C5-ECC9F3942E4B}">
                <a14:imgProps xmlns:a14="http://schemas.microsoft.com/office/drawing/2010/main">
                  <a14:imgLayer r:embed="rId2">
                    <a14:imgEffect>
                      <a14:saturation sat="200000"/>
                    </a14:imgEffect>
                    <a14:imgEffect>
                      <a14:sharpenSoften amount="25000"/>
                    </a14:imgEffect>
                  </a14:imgLayer>
                </a14:imgProps>
              </a:ext>
            </a:extLst>
          </a:blip>
          <a:srcRect l="9504" t="8824" r="27740" b="7101"/>
          <a:stretch>
            <a:fillRect/>
          </a:stretch>
        </p:blipFill>
        <p:spPr>
          <a:xfrm>
            <a:off x="1987085" y="442399"/>
            <a:ext cx="1758776" cy="1738991"/>
          </a:xfrm>
          <a:prstGeom prst="ellipse">
            <a:avLst/>
          </a:prstGeom>
        </p:spPr>
      </p:pic>
      <p:grpSp>
        <p:nvGrpSpPr>
          <p:cNvPr id="16" name="Group 15"/>
          <p:cNvGrpSpPr/>
          <p:nvPr/>
        </p:nvGrpSpPr>
        <p:grpSpPr>
          <a:xfrm>
            <a:off x="2351311" y="2849948"/>
            <a:ext cx="3614057" cy="624000"/>
            <a:chOff x="718457" y="2123591"/>
            <a:chExt cx="2710543" cy="468000"/>
          </a:xfrm>
        </p:grpSpPr>
        <p:grpSp>
          <p:nvGrpSpPr>
            <p:cNvPr id="14" name="Group 13"/>
            <p:cNvGrpSpPr/>
            <p:nvPr/>
          </p:nvGrpSpPr>
          <p:grpSpPr>
            <a:xfrm>
              <a:off x="718457" y="2123591"/>
              <a:ext cx="2710543" cy="468000"/>
              <a:chOff x="718457" y="2123591"/>
              <a:chExt cx="2710543" cy="468000"/>
            </a:xfrm>
          </p:grpSpPr>
          <p:grpSp>
            <p:nvGrpSpPr>
              <p:cNvPr id="12" name="Group 11"/>
              <p:cNvGrpSpPr/>
              <p:nvPr/>
            </p:nvGrpSpPr>
            <p:grpSpPr>
              <a:xfrm>
                <a:off x="718457" y="2123591"/>
                <a:ext cx="2710543" cy="468000"/>
                <a:chOff x="718457" y="2123591"/>
                <a:chExt cx="2710543" cy="468000"/>
              </a:xfrm>
            </p:grpSpPr>
            <p:sp>
              <p:nvSpPr>
                <p:cNvPr id="11" name="Rectangle: Rounded Corners 10"/>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Times New Roman" panose="02020603050405020304" pitchFamily="18" charset="0"/>
                    <a:cs typeface="Times New Roman" panose="02020603050405020304" pitchFamily="18" charset="0"/>
                  </a:endParaRPr>
                </a:p>
              </p:txBody>
            </p:sp>
            <p:sp>
              <p:nvSpPr>
                <p:cNvPr id="6" name="Oval 5"/>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grpSp>
          <p:sp>
            <p:nvSpPr>
              <p:cNvPr id="13" name="Rectangle 12"/>
              <p:cNvSpPr/>
              <p:nvPr/>
            </p:nvSpPr>
            <p:spPr>
              <a:xfrm>
                <a:off x="1140417" y="2207672"/>
                <a:ext cx="2288583" cy="345281"/>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Các miền, khí hậu</a:t>
                </a:r>
                <a:endParaRPr lang="vi-VN" sz="2400" dirty="0">
                  <a:latin typeface="Times New Roman" panose="02020603050405020304" pitchFamily="18" charset="0"/>
                  <a:cs typeface="Times New Roman" panose="02020603050405020304" pitchFamily="18" charset="0"/>
                </a:endParaRPr>
              </a:p>
            </p:txBody>
          </p:sp>
        </p:grpSp>
        <p:sp>
          <p:nvSpPr>
            <p:cNvPr id="15" name="Rectangle 14"/>
            <p:cNvSpPr/>
            <p:nvPr/>
          </p:nvSpPr>
          <p:spPr>
            <a:xfrm>
              <a:off x="785833" y="2142928"/>
              <a:ext cx="360045" cy="437674"/>
            </a:xfrm>
            <a:prstGeom prst="rect">
              <a:avLst/>
            </a:prstGeom>
          </p:spPr>
          <p:txBody>
            <a:bodyPr wrap="none">
              <a:spAutoFit/>
            </a:bodyPr>
            <a:lstStyle/>
            <a:p>
              <a:r>
                <a:rPr lang="en-US" sz="3200" dirty="0">
                  <a:solidFill>
                    <a:schemeClr val="accent2"/>
                  </a:solidFill>
                  <a:latin typeface="Times New Roman" panose="02020603050405020304" pitchFamily="18" charset="0"/>
                  <a:cs typeface="Times New Roman" panose="02020603050405020304" pitchFamily="18" charset="0"/>
                </a:rPr>
                <a:t>1</a:t>
              </a:r>
              <a:endParaRPr lang="en-US" sz="3200" dirty="0">
                <a:solidFill>
                  <a:schemeClr val="accent2"/>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6414623" y="2862839"/>
            <a:ext cx="3614057" cy="942053"/>
            <a:chOff x="718457" y="2123591"/>
            <a:chExt cx="2710543" cy="706540"/>
          </a:xfrm>
        </p:grpSpPr>
        <p:grpSp>
          <p:nvGrpSpPr>
            <p:cNvPr id="18" name="Group 17"/>
            <p:cNvGrpSpPr/>
            <p:nvPr/>
          </p:nvGrpSpPr>
          <p:grpSpPr>
            <a:xfrm>
              <a:off x="718457" y="2123591"/>
              <a:ext cx="2710543" cy="706540"/>
              <a:chOff x="718457" y="2123591"/>
              <a:chExt cx="2710543" cy="706540"/>
            </a:xfrm>
          </p:grpSpPr>
          <p:grpSp>
            <p:nvGrpSpPr>
              <p:cNvPr id="20" name="Group 19"/>
              <p:cNvGrpSpPr/>
              <p:nvPr/>
            </p:nvGrpSpPr>
            <p:grpSpPr>
              <a:xfrm>
                <a:off x="718457" y="2123591"/>
                <a:ext cx="2710543" cy="468000"/>
                <a:chOff x="718457" y="2123591"/>
                <a:chExt cx="2710543" cy="468000"/>
              </a:xfrm>
            </p:grpSpPr>
            <p:sp>
              <p:nvSpPr>
                <p:cNvPr id="22" name="Rectangle: Rounded Corners 21"/>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Times New Roman" panose="02020603050405020304" pitchFamily="18" charset="0"/>
                    <a:cs typeface="Times New Roman" panose="02020603050405020304" pitchFamily="18" charset="0"/>
                  </a:endParaRPr>
                </a:p>
              </p:txBody>
            </p:sp>
            <p:sp>
              <p:nvSpPr>
                <p:cNvPr id="23" name="Oval 22"/>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grpSp>
          <p:sp>
            <p:nvSpPr>
              <p:cNvPr id="21" name="Rectangle 20"/>
              <p:cNvSpPr/>
              <p:nvPr/>
            </p:nvSpPr>
            <p:spPr>
              <a:xfrm>
                <a:off x="1140417" y="2207672"/>
                <a:ext cx="2288583" cy="622459"/>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Tên nước, thủ đô, lá cờ</a:t>
                </a:r>
                <a:endParaRPr lang="vi-VN" sz="2400" dirty="0">
                  <a:latin typeface="Times New Roman" panose="02020603050405020304" pitchFamily="18" charset="0"/>
                  <a:cs typeface="Times New Roman" panose="02020603050405020304" pitchFamily="18" charset="0"/>
                </a:endParaRPr>
              </a:p>
            </p:txBody>
          </p:sp>
        </p:grpSp>
        <p:sp>
          <p:nvSpPr>
            <p:cNvPr id="19" name="Rectangle 18"/>
            <p:cNvSpPr/>
            <p:nvPr/>
          </p:nvSpPr>
          <p:spPr>
            <a:xfrm>
              <a:off x="785833" y="2142928"/>
              <a:ext cx="360045" cy="437674"/>
            </a:xfrm>
            <a:prstGeom prst="rect">
              <a:avLst/>
            </a:prstGeom>
          </p:spPr>
          <p:txBody>
            <a:bodyPr wrap="none">
              <a:spAutoFit/>
            </a:bodyPr>
            <a:lstStyle/>
            <a:p>
              <a:r>
                <a:rPr lang="en-US" sz="3200" dirty="0">
                  <a:solidFill>
                    <a:schemeClr val="accent2"/>
                  </a:solidFill>
                  <a:latin typeface="Times New Roman" panose="02020603050405020304" pitchFamily="18" charset="0"/>
                  <a:cs typeface="Times New Roman" panose="02020603050405020304" pitchFamily="18" charset="0"/>
                </a:rPr>
                <a:t>2</a:t>
              </a:r>
              <a:endParaRPr lang="en-US" sz="3200" dirty="0">
                <a:solidFill>
                  <a:schemeClr val="accent2"/>
                </a:solidFill>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2351311" y="3648856"/>
            <a:ext cx="3614057" cy="942053"/>
            <a:chOff x="718457" y="2123591"/>
            <a:chExt cx="2710543" cy="706540"/>
          </a:xfrm>
        </p:grpSpPr>
        <p:grpSp>
          <p:nvGrpSpPr>
            <p:cNvPr id="25" name="Group 24"/>
            <p:cNvGrpSpPr/>
            <p:nvPr/>
          </p:nvGrpSpPr>
          <p:grpSpPr>
            <a:xfrm>
              <a:off x="718457" y="2123591"/>
              <a:ext cx="2710543" cy="706540"/>
              <a:chOff x="718457" y="2123591"/>
              <a:chExt cx="2710543" cy="706540"/>
            </a:xfrm>
          </p:grpSpPr>
          <p:grpSp>
            <p:nvGrpSpPr>
              <p:cNvPr id="27" name="Group 26"/>
              <p:cNvGrpSpPr/>
              <p:nvPr/>
            </p:nvGrpSpPr>
            <p:grpSpPr>
              <a:xfrm>
                <a:off x="718457" y="2123591"/>
                <a:ext cx="2710543" cy="468000"/>
                <a:chOff x="718457" y="2123591"/>
                <a:chExt cx="2710543" cy="468000"/>
              </a:xfrm>
            </p:grpSpPr>
            <p:sp>
              <p:nvSpPr>
                <p:cNvPr id="29" name="Rectangle: Rounded Corners 28"/>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Times New Roman" panose="02020603050405020304" pitchFamily="18" charset="0"/>
                    <a:cs typeface="Times New Roman" panose="02020603050405020304" pitchFamily="18" charset="0"/>
                  </a:endParaRPr>
                </a:p>
              </p:txBody>
            </p:sp>
            <p:sp>
              <p:nvSpPr>
                <p:cNvPr id="30" name="Oval 29"/>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grpSp>
          <p:sp>
            <p:nvSpPr>
              <p:cNvPr id="28" name="Rectangle 27"/>
              <p:cNvSpPr/>
              <p:nvPr/>
            </p:nvSpPr>
            <p:spPr>
              <a:xfrm>
                <a:off x="1140417" y="2207672"/>
                <a:ext cx="2288583" cy="622459"/>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Những người anh hùng</a:t>
                </a:r>
                <a:endParaRPr lang="vi-VN" sz="2400" dirty="0">
                  <a:latin typeface="Times New Roman" panose="02020603050405020304" pitchFamily="18" charset="0"/>
                  <a:cs typeface="Times New Roman" panose="02020603050405020304" pitchFamily="18" charset="0"/>
                </a:endParaRPr>
              </a:p>
            </p:txBody>
          </p:sp>
        </p:grpSp>
        <p:sp>
          <p:nvSpPr>
            <p:cNvPr id="26" name="Rectangle 25"/>
            <p:cNvSpPr/>
            <p:nvPr/>
          </p:nvSpPr>
          <p:spPr>
            <a:xfrm>
              <a:off x="785833" y="2142928"/>
              <a:ext cx="360045" cy="437674"/>
            </a:xfrm>
            <a:prstGeom prst="rect">
              <a:avLst/>
            </a:prstGeom>
          </p:spPr>
          <p:txBody>
            <a:bodyPr wrap="none">
              <a:spAutoFit/>
            </a:bodyPr>
            <a:lstStyle/>
            <a:p>
              <a:r>
                <a:rPr lang="en-US" sz="3200" dirty="0">
                  <a:solidFill>
                    <a:schemeClr val="accent2"/>
                  </a:solidFill>
                  <a:latin typeface="Times New Roman" panose="02020603050405020304" pitchFamily="18" charset="0"/>
                  <a:cs typeface="Times New Roman" panose="02020603050405020304" pitchFamily="18" charset="0"/>
                </a:rPr>
                <a:t>3</a:t>
              </a:r>
              <a:endParaRPr lang="en-US" sz="3200" dirty="0">
                <a:solidFill>
                  <a:schemeClr val="accent2"/>
                </a:solidFill>
                <a:latin typeface="Times New Roman" panose="02020603050405020304" pitchFamily="18" charset="0"/>
                <a:cs typeface="Times New Roman" panose="02020603050405020304" pitchFamily="18" charset="0"/>
              </a:endParaRPr>
            </a:p>
          </p:txBody>
        </p:sp>
      </p:grpSp>
      <p:grpSp>
        <p:nvGrpSpPr>
          <p:cNvPr id="31" name="Group 30"/>
          <p:cNvGrpSpPr/>
          <p:nvPr/>
        </p:nvGrpSpPr>
        <p:grpSpPr>
          <a:xfrm>
            <a:off x="6414623" y="3661747"/>
            <a:ext cx="3689864" cy="942053"/>
            <a:chOff x="718457" y="2123591"/>
            <a:chExt cx="2767398" cy="706540"/>
          </a:xfrm>
        </p:grpSpPr>
        <p:grpSp>
          <p:nvGrpSpPr>
            <p:cNvPr id="32" name="Group 31"/>
            <p:cNvGrpSpPr/>
            <p:nvPr/>
          </p:nvGrpSpPr>
          <p:grpSpPr>
            <a:xfrm>
              <a:off x="718457" y="2123591"/>
              <a:ext cx="2767398" cy="706540"/>
              <a:chOff x="718457" y="2123591"/>
              <a:chExt cx="2767398" cy="706540"/>
            </a:xfrm>
          </p:grpSpPr>
          <p:grpSp>
            <p:nvGrpSpPr>
              <p:cNvPr id="34" name="Group 33"/>
              <p:cNvGrpSpPr/>
              <p:nvPr/>
            </p:nvGrpSpPr>
            <p:grpSpPr>
              <a:xfrm>
                <a:off x="718457" y="2123591"/>
                <a:ext cx="2710543" cy="468000"/>
                <a:chOff x="718457" y="2123591"/>
                <a:chExt cx="2710543" cy="468000"/>
              </a:xfrm>
            </p:grpSpPr>
            <p:sp>
              <p:nvSpPr>
                <p:cNvPr id="36" name="Rectangle: Rounded Corners 35"/>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dirty="0">
                    <a:latin typeface="Times New Roman" panose="02020603050405020304" pitchFamily="18" charset="0"/>
                    <a:cs typeface="Times New Roman" panose="02020603050405020304" pitchFamily="18" charset="0"/>
                  </a:endParaRPr>
                </a:p>
              </p:txBody>
            </p:sp>
            <p:sp>
              <p:nvSpPr>
                <p:cNvPr id="37" name="Oval 36"/>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Times New Roman" panose="02020603050405020304" pitchFamily="18" charset="0"/>
                    <a:cs typeface="Times New Roman" panose="02020603050405020304" pitchFamily="18" charset="0"/>
                  </a:endParaRPr>
                </a:p>
              </p:txBody>
            </p:sp>
          </p:grpSp>
          <p:sp>
            <p:nvSpPr>
              <p:cNvPr id="35" name="Rectangle 34"/>
              <p:cNvSpPr/>
              <p:nvPr/>
            </p:nvSpPr>
            <p:spPr>
              <a:xfrm>
                <a:off x="1096873" y="2207672"/>
                <a:ext cx="2388982" cy="622459"/>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Trang phục truyền thống</a:t>
                </a:r>
                <a:endParaRPr lang="vi-VN" sz="2400" dirty="0">
                  <a:latin typeface="Times New Roman" panose="02020603050405020304" pitchFamily="18" charset="0"/>
                  <a:cs typeface="Times New Roman" panose="02020603050405020304" pitchFamily="18" charset="0"/>
                </a:endParaRPr>
              </a:p>
            </p:txBody>
          </p:sp>
        </p:grpSp>
        <p:sp>
          <p:nvSpPr>
            <p:cNvPr id="33" name="Rectangle 32"/>
            <p:cNvSpPr/>
            <p:nvPr/>
          </p:nvSpPr>
          <p:spPr>
            <a:xfrm>
              <a:off x="785833" y="2142928"/>
              <a:ext cx="360045" cy="437674"/>
            </a:xfrm>
            <a:prstGeom prst="rect">
              <a:avLst/>
            </a:prstGeom>
          </p:spPr>
          <p:txBody>
            <a:bodyPr wrap="none">
              <a:spAutoFit/>
            </a:bodyPr>
            <a:lstStyle/>
            <a:p>
              <a:r>
                <a:rPr lang="en-US" sz="3200" dirty="0">
                  <a:solidFill>
                    <a:schemeClr val="accent2"/>
                  </a:solidFill>
                  <a:latin typeface="Times New Roman" panose="02020603050405020304" pitchFamily="18" charset="0"/>
                  <a:cs typeface="Times New Roman" panose="02020603050405020304" pitchFamily="18" charset="0"/>
                </a:rPr>
                <a:t>4</a:t>
              </a:r>
              <a:endParaRPr lang="en-US" sz="3200" dirty="0">
                <a:solidFill>
                  <a:schemeClr val="accent2"/>
                </a:solidFill>
                <a:latin typeface="Times New Roman" panose="02020603050405020304" pitchFamily="18" charset="0"/>
                <a:cs typeface="Times New Roman" panose="02020603050405020304" pitchFamily="18" charset="0"/>
              </a:endParaRPr>
            </a:p>
          </p:txBody>
        </p:sp>
      </p:grpSp>
      <p:sp>
        <p:nvSpPr>
          <p:cNvPr id="38" name="TextBox 37"/>
          <p:cNvSpPr txBox="1"/>
          <p:nvPr/>
        </p:nvSpPr>
        <p:spPr>
          <a:xfrm>
            <a:off x="2087335" y="4391108"/>
            <a:ext cx="8075211" cy="553085"/>
          </a:xfrm>
          <a:prstGeom prst="rect">
            <a:avLst/>
          </a:prstGeom>
          <a:noFill/>
        </p:spPr>
        <p:txBody>
          <a:bodyPr wrap="square" rtlCol="0">
            <a:spAutoFit/>
          </a:bodyPr>
          <a:lstStyle/>
          <a:p>
            <a:pPr algn="just">
              <a:lnSpc>
                <a:spcPct val="150000"/>
              </a:lnSpc>
            </a:pPr>
            <a:r>
              <a:rPr lang="vi-VN" sz="2000" b="1" dirty="0">
                <a:solidFill>
                  <a:schemeClr val="accent6">
                    <a:lumMod val="75000"/>
                  </a:schemeClr>
                </a:solidFill>
                <a:latin typeface="Times New Roman" panose="02020603050405020304" pitchFamily="18" charset="0"/>
                <a:cs typeface="Times New Roman" panose="02020603050405020304" pitchFamily="18" charset="0"/>
              </a:rPr>
              <a:t>2. </a:t>
            </a:r>
            <a:r>
              <a:rPr lang="vi-VN" sz="2000" dirty="0">
                <a:latin typeface="Times New Roman" panose="02020603050405020304" pitchFamily="18" charset="0"/>
                <a:cs typeface="Times New Roman" panose="02020603050405020304" pitchFamily="18" charset="0"/>
              </a:rPr>
              <a:t>Lá cờ Tổ quốc ta được tả như thế nào?</a:t>
            </a:r>
            <a:endParaRPr lang="vi-VN" sz="2000"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2351311" y="4879692"/>
            <a:ext cx="4327289" cy="1572260"/>
          </a:xfrm>
          <a:prstGeom prst="rect">
            <a:avLst/>
          </a:prstGeom>
          <a:noFill/>
        </p:spPr>
        <p:txBody>
          <a:bodyPr wrap="square" rtlCol="0">
            <a:spAutoFit/>
          </a:bodyPr>
          <a:lstStyle/>
          <a:p>
            <a:pPr algn="just">
              <a:lnSpc>
                <a:spcPct val="150000"/>
              </a:lnSpc>
            </a:pPr>
            <a:r>
              <a:rPr lang="vi-VN"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35" dirty="0">
                <a:solidFill>
                  <a:srgbClr val="FF0000"/>
                </a:solidFill>
                <a:latin typeface="Times New Roman" panose="02020603050405020304" pitchFamily="18" charset="0"/>
                <a:cs typeface="Times New Roman" panose="02020603050405020304" pitchFamily="18" charset="0"/>
              </a:rPr>
              <a:t>Lá cờ Tổ quốc hình chữ nhật, nền đỏ, ở giữa có ngôi sao vàng năm cánh.</a:t>
            </a:r>
            <a:endParaRPr lang="vi-VN" sz="2135" dirty="0">
              <a:solidFill>
                <a:srgbClr val="FF0000"/>
              </a:solidFill>
              <a:latin typeface="Times New Roman" panose="02020603050405020304" pitchFamily="18" charset="0"/>
              <a:cs typeface="Times New Roman" panose="02020603050405020304" pitchFamily="18" charset="0"/>
            </a:endParaRPr>
          </a:p>
        </p:txBody>
      </p:sp>
      <p:pic>
        <p:nvPicPr>
          <p:cNvPr id="2050" name="Picture 2" descr="Cờ Việt Nam Nhỏ | Mua giá rẻ hơn tại nhanvan.vn – Siêu Thị Sách &amp;amp; Tiện Ích  Nhân V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576" y="4918959"/>
            <a:ext cx="2516132" cy="1503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96296E-6 2.96296E-6 L 1.11111E-6 0.11667 " pathEditMode="relative" rAng="0" ptsTypes="AA">
                                      <p:cBhvr>
                                        <p:cTn id="25" dur="2000" fill="hold"/>
                                        <p:tgtEl>
                                          <p:spTgt spid="16"/>
                                        </p:tgtEl>
                                        <p:attrNameLst>
                                          <p:attrName>ppt_x</p:attrName>
                                          <p:attrName>ppt_y</p:attrName>
                                        </p:attrNameLst>
                                      </p:cBhvr>
                                      <p:rCtr x="46" y="5772"/>
                                    </p:animMotion>
                                  </p:childTnLst>
                                </p:cTn>
                              </p:par>
                              <p:par>
                                <p:cTn id="26" presetID="42" presetClass="path" presetSubtype="0" accel="50000" decel="50000" fill="hold" nodeType="withEffect">
                                  <p:stCondLst>
                                    <p:cond delay="0"/>
                                  </p:stCondLst>
                                  <p:childTnLst>
                                    <p:animMotion origin="layout" path="M 2.59259E-6 2.46914E-6 L -0.44445 -0.00216 " pathEditMode="relative" rAng="0" ptsTypes="AA">
                                      <p:cBhvr>
                                        <p:cTn id="27" dur="2000" fill="hold"/>
                                        <p:tgtEl>
                                          <p:spTgt spid="17"/>
                                        </p:tgtEl>
                                        <p:attrNameLst>
                                          <p:attrName>ppt_x</p:attrName>
                                          <p:attrName>ppt_y</p:attrName>
                                        </p:attrNameLst>
                                      </p:cBhvr>
                                      <p:rCtr x="-22222" y="-123"/>
                                    </p:animMotion>
                                  </p:childTnLst>
                                </p:cTn>
                              </p:par>
                              <p:par>
                                <p:cTn id="28" presetID="42" presetClass="path" presetSubtype="0" accel="50000" decel="50000" fill="hold" nodeType="withEffect">
                                  <p:stCondLst>
                                    <p:cond delay="0"/>
                                  </p:stCondLst>
                                  <p:childTnLst>
                                    <p:animMotion origin="layout" path="M -2.96296E-6 -3.7037E-6 L 0.44445 -0.1145 " pathEditMode="relative" rAng="0" ptsTypes="AA">
                                      <p:cBhvr>
                                        <p:cTn id="29" dur="2000" fill="hold"/>
                                        <p:tgtEl>
                                          <p:spTgt spid="24"/>
                                        </p:tgtEl>
                                        <p:attrNameLst>
                                          <p:attrName>ppt_x</p:attrName>
                                          <p:attrName>ppt_y</p:attrName>
                                        </p:attrNameLst>
                                      </p:cBhvr>
                                      <p:rCtr x="22222" y="-5741"/>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1331" y="588912"/>
            <a:ext cx="7810955" cy="553085"/>
          </a:xfrm>
          <a:prstGeom prst="rect">
            <a:avLst/>
          </a:prstGeom>
          <a:noFill/>
        </p:spPr>
        <p:txBody>
          <a:bodyPr wrap="square" rtlCol="0">
            <a:spAutoFit/>
          </a:bodyPr>
          <a:lstStyle/>
          <a:p>
            <a:pPr algn="just">
              <a:lnSpc>
                <a:spcPct val="150000"/>
              </a:lnSpc>
            </a:pPr>
            <a:r>
              <a:rPr lang="vi-VN" sz="2000" b="1" dirty="0">
                <a:solidFill>
                  <a:schemeClr val="accent6">
                    <a:lumMod val="75000"/>
                  </a:schemeClr>
                </a:solidFill>
                <a:latin typeface="Times New Roman" panose="02020603050405020304" pitchFamily="18" charset="0"/>
                <a:cs typeface="Times New Roman" panose="02020603050405020304" pitchFamily="18" charset="0"/>
              </a:rPr>
              <a:t>3. </a:t>
            </a:r>
            <a:r>
              <a:rPr lang="vi-VN" sz="2000" dirty="0">
                <a:latin typeface="Times New Roman" panose="02020603050405020304" pitchFamily="18" charset="0"/>
                <a:cs typeface="Times New Roman" panose="02020603050405020304" pitchFamily="18" charset="0"/>
              </a:rPr>
              <a:t>Bài đọc nói đến những vị anh hùng nào của dân tộc ta?</a:t>
            </a:r>
            <a:endParaRPr lang="vi-VN" sz="2000" dirty="0">
              <a:latin typeface="Times New Roman" panose="02020603050405020304" pitchFamily="18" charset="0"/>
              <a:cs typeface="Times New Roman" panose="02020603050405020304" pitchFamily="18" charset="0"/>
            </a:endParaRPr>
          </a:p>
        </p:txBody>
      </p:sp>
      <p:pic>
        <p:nvPicPr>
          <p:cNvPr id="3074" name="Picture 2" descr="Chuyện kể về Hai Bà Trưng – Hoàng Thành Thăng Long"/>
          <p:cNvPicPr>
            <a:picLocks noChangeAspect="1" noChangeArrowheads="1"/>
          </p:cNvPicPr>
          <p:nvPr/>
        </p:nvPicPr>
        <p:blipFill rotWithShape="1">
          <a:blip r:embed="rId1">
            <a:extLst>
              <a:ext uri="{28A0092B-C50C-407E-A947-70E740481C1C}">
                <a14:useLocalDpi xmlns:a14="http://schemas.microsoft.com/office/drawing/2010/main" val="0"/>
              </a:ext>
            </a:extLst>
          </a:blip>
          <a:srcRect l="-133" t="5508" r="133" b="36999"/>
          <a:stretch>
            <a:fillRect/>
          </a:stretch>
        </p:blipFill>
        <p:spPr bwMode="auto">
          <a:xfrm>
            <a:off x="2470151" y="1351809"/>
            <a:ext cx="2786708" cy="24944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960" y="1351809"/>
            <a:ext cx="1864697" cy="24944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0100" y="4085279"/>
            <a:ext cx="2786708" cy="20900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680" y="4085279"/>
            <a:ext cx="2632617" cy="207258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221" y="1351809"/>
            <a:ext cx="1784628" cy="24944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25453" y="3350228"/>
            <a:ext cx="2284095" cy="460375"/>
          </a:xfrm>
          <a:prstGeom prst="rect">
            <a:avLst/>
          </a:prstGeom>
          <a:solidFill>
            <a:schemeClr val="accent2"/>
          </a:solidFill>
          <a:scene3d>
            <a:camera prst="orthographicFront"/>
            <a:lightRig rig="threePt" dir="t"/>
          </a:scene3d>
          <a:sp3d>
            <a:bevelT/>
          </a:sp3d>
        </p:spPr>
        <p:txBody>
          <a:bodyPr wrap="none">
            <a:spAutoFit/>
          </a:bodyPr>
          <a:lstStyle/>
          <a:p>
            <a:r>
              <a:rPr lang="vi-VN" sz="2400" dirty="0">
                <a:solidFill>
                  <a:srgbClr val="FF0000"/>
                </a:solidFill>
                <a:latin typeface="Times New Roman" panose="02020603050405020304" pitchFamily="18" charset="0"/>
                <a:cs typeface="Times New Roman" panose="02020603050405020304" pitchFamily="18" charset="0"/>
              </a:rPr>
              <a:t>Hai Bà Trưng</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5854337" y="3350228"/>
            <a:ext cx="1511935" cy="460375"/>
          </a:xfrm>
          <a:prstGeom prst="rect">
            <a:avLst/>
          </a:prstGeom>
          <a:solidFill>
            <a:schemeClr val="accent2"/>
          </a:solidFill>
          <a:scene3d>
            <a:camera prst="orthographicFront"/>
            <a:lightRig rig="threePt" dir="t"/>
          </a:scene3d>
          <a:sp3d>
            <a:bevelT/>
          </a:sp3d>
        </p:spPr>
        <p:txBody>
          <a:bodyPr wrap="none">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Bà Triệu</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3417269" y="5639519"/>
            <a:ext cx="2568575" cy="460375"/>
          </a:xfrm>
          <a:prstGeom prst="rect">
            <a:avLst/>
          </a:prstGeom>
          <a:solidFill>
            <a:schemeClr val="accent2"/>
          </a:solidFill>
          <a:scene3d>
            <a:camera prst="orthographicFront"/>
            <a:lightRig rig="threePt" dir="t"/>
          </a:scene3d>
          <a:sp3d>
            <a:bevelT/>
          </a:sp3d>
        </p:spPr>
        <p:txBody>
          <a:bodyPr wrap="none">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Trần Hưng Đạo</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780598" y="5639519"/>
            <a:ext cx="2216785" cy="460375"/>
          </a:xfrm>
          <a:prstGeom prst="rect">
            <a:avLst/>
          </a:prstGeom>
          <a:solidFill>
            <a:schemeClr val="accent2"/>
          </a:solidFill>
          <a:scene3d>
            <a:camera prst="orthographicFront"/>
            <a:lightRig rig="threePt" dir="t"/>
          </a:scene3d>
          <a:sp3d>
            <a:bevelT/>
          </a:sp3d>
        </p:spPr>
        <p:txBody>
          <a:bodyPr wrap="none">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Quang Trung</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792999" y="3351211"/>
            <a:ext cx="2103120" cy="460375"/>
          </a:xfrm>
          <a:prstGeom prst="rect">
            <a:avLst/>
          </a:prstGeom>
          <a:solidFill>
            <a:schemeClr val="accent2"/>
          </a:solidFill>
          <a:scene3d>
            <a:camera prst="orthographicFront"/>
            <a:lightRig rig="threePt" dir="t"/>
          </a:scene3d>
          <a:sp3d>
            <a:bevelT/>
          </a:sp3d>
        </p:spPr>
        <p:txBody>
          <a:bodyPr wrap="none">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Hồ Chí Minh</a:t>
            </a:r>
            <a:endParaRPr lang="vi-VN"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ldLvl="0" animBg="1"/>
      <p:bldP spid="11" grpId="0" bldLvl="0" animBg="1"/>
      <p:bldP spid="12" grpId="0" bldLvl="0" animBg="1"/>
      <p:bldP spid="13" grpId="0" bldLvl="0" animBg="1"/>
      <p:bldP spid="14" grpId="0" bldLvl="0" animBg="1"/>
    </p:bldLst>
  </p:timing>
</p:sld>
</file>

<file path=ppt/tags/tag1.xml><?xml version="1.0" encoding="utf-8"?>
<p:tagLst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0.xml><?xml version="1.0" encoding="utf-8"?>
<p:tagLst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3116</Words>
  <Application>WPS Presentation</Application>
  <PresentationFormat>Widescreen</PresentationFormat>
  <Paragraphs>157</Paragraphs>
  <Slides>14</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14</vt:i4>
      </vt:variant>
    </vt:vector>
  </HeadingPairs>
  <TitlesOfParts>
    <vt:vector size="28" baseType="lpstr">
      <vt:lpstr>Arial</vt:lpstr>
      <vt:lpstr>SimSun</vt:lpstr>
      <vt:lpstr>Wingdings</vt:lpstr>
      <vt:lpstr>Calibri Light</vt:lpstr>
      <vt:lpstr>Calibri</vt:lpstr>
      <vt:lpstr>Microsoft YaHei</vt:lpstr>
      <vt:lpstr>Arial Unicode MS</vt:lpstr>
      <vt:lpstr>Times New Roman</vt:lpstr>
      <vt:lpstr>字魂36号-正文宋楷</vt:lpstr>
      <vt:lpstr>UTM Cookies</vt:lpstr>
      <vt:lpstr>Segoe Print</vt:lpstr>
      <vt:lpstr>UTM Avo</vt:lpstr>
      <vt:lpstr>UTM Charlotte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Admin</cp:lastModifiedBy>
  <cp:revision>1</cp:revision>
  <dcterms:created xsi:type="dcterms:W3CDTF">2023-04-23T12:09:13Z</dcterms:created>
  <dcterms:modified xsi:type="dcterms:W3CDTF">2023-04-23T12:09:13Z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0BC5F81F63FA453C9703E8C43FA6E363</vt:lpwstr>
  </property>
  <property fmtid="{D5CDD505-2E9C-101B-9397-08002B2CF9AE}" pid="3" name="KSOProductBuildVer">
    <vt:lpwstr>1033-11.2.0.11536</vt:lpwstr>
  </property>
</Properties>
</file>