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6" r:id="rId3"/>
    <p:sldId id="300" r:id="rId4"/>
    <p:sldId id="290" r:id="rId6"/>
    <p:sldId id="295" r:id="rId7"/>
    <p:sldId id="296" r:id="rId8"/>
    <p:sldId id="297" r:id="rId9"/>
    <p:sldId id="298" r:id="rId10"/>
    <p:sldId id="30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B7626-9FAB-4ECE-97AB-9249915F8E9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3D611-96FA-467E-AAC7-E8C8C4F831B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7" grpId="2" animBg="1"/>
      <p:bldP spid="48" grpId="1" animBg="1"/>
      <p:bldP spid="48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5" grpId="0"/>
      <p:bldP spid="235" grpId="1"/>
      <p:bldP spid="219" grpId="0" animBg="1"/>
      <p:bldP spid="219" grpId="1" animBg="1"/>
      <p:bldP spid="220" grpId="0" animBg="1"/>
      <p:bldP spid="220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hdphoto" Target="../media/image32.wdp"/><Relationship Id="rId8" Type="http://schemas.openxmlformats.org/officeDocument/2006/relationships/image" Target="../media/image31.png"/><Relationship Id="rId7" Type="http://schemas.microsoft.com/office/2007/relationships/hdphoto" Target="../media/image30.wdp"/><Relationship Id="rId6" Type="http://schemas.openxmlformats.org/officeDocument/2006/relationships/image" Target="../media/image29.png"/><Relationship Id="rId5" Type="http://schemas.microsoft.com/office/2007/relationships/hdphoto" Target="../media/image28.wdp"/><Relationship Id="rId4" Type="http://schemas.openxmlformats.org/officeDocument/2006/relationships/image" Target="../media/image27.png"/><Relationship Id="rId3" Type="http://schemas.microsoft.com/office/2007/relationships/hdphoto" Target="../media/image26.wdp"/><Relationship Id="rId2" Type="http://schemas.openxmlformats.org/officeDocument/2006/relationships/image" Target="../media/image25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LUYỆN TẬP TRANG 16</a:t>
            </a:r>
            <a:endParaRPr lang="vi-VN" sz="4000" b="1" spc="10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cs typeface="+mj-lt"/>
              <a:sym typeface="+mn-ea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/>
          <p:cNvSpPr txBox="1"/>
          <p:nvPr/>
        </p:nvSpPr>
        <p:spPr>
          <a:xfrm>
            <a:off x="3665475" y="142973"/>
            <a:ext cx="706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19289" y="2516112"/>
            <a:ext cx="10027895" cy="714672"/>
            <a:chOff x="752655" y="2065203"/>
            <a:chExt cx="10027895" cy="714672"/>
          </a:xfrm>
        </p:grpSpPr>
        <p:grpSp>
          <p:nvGrpSpPr>
            <p:cNvPr id="35" name="Group 34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37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8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39" name="图片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1895190" y="2242482"/>
              <a:ext cx="8885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/>
              <p:cNvGraphicFramePr>
                <a:graphicFrameLocks noGrp="1"/>
              </p:cNvGraphicFramePr>
              <p:nvPr/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/>
                    <a:gridCol w="957082"/>
                    <a:gridCol w="928914"/>
                    <a:gridCol w="856343"/>
                    <a:gridCol w="928915"/>
                    <a:gridCol w="899884"/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7884">
                    <a:tc vMerge="1"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/>
              <p:cNvGraphicFramePr>
                <a:graphicFrameLocks noGrp="1"/>
              </p:cNvGraphicFramePr>
              <p:nvPr/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/>
                    <a:gridCol w="957082"/>
                    <a:gridCol w="928914"/>
                    <a:gridCol w="856343"/>
                    <a:gridCol w="928915"/>
                    <a:gridCol w="899884"/>
                  </a:tblGrid>
                  <a:tr h="59817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7884">
                    <a:tc vMerge="1"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8" name="TextBox 17"/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endParaRPr lang="vi-VN" sz="2800" dirty="0"/>
          </a:p>
        </p:txBody>
      </p:sp>
      <p:graphicFrame>
        <p:nvGraphicFramePr>
          <p:cNvPr id="23" name="Table 17"/>
          <p:cNvGraphicFramePr>
            <a:graphicFrameLocks noGrp="1"/>
          </p:cNvGraphicFramePr>
          <p:nvPr/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/>
                <a:gridCol w="957082"/>
                <a:gridCol w="928914"/>
                <a:gridCol w="856343"/>
                <a:gridCol w="928915"/>
                <a:gridCol w="899884"/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884">
                <a:tc vMerge="1"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  <a:endParaRPr lang="vi-VN" sz="2400" dirty="0"/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  <a:endParaRPr lang="vi-VN" sz="24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 rotWithShape="1">
                <a:blip r:embed="rId4"/>
                <a:stretch>
                  <a:fillRect l="-15" t="-4" r="34" b="-494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4238891" y="1353036"/>
            <a:ext cx="3429593" cy="1354354"/>
            <a:chOff x="1313001" y="2225190"/>
            <a:chExt cx="3429593" cy="1354354"/>
          </a:xfrm>
        </p:grpSpPr>
        <p:sp>
          <p:nvSpPr>
            <p:cNvPr id="32" name="Rectangle 31"/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  <a:endParaRPr lang="vi-VN" sz="2400" dirty="0"/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  <a:endParaRPr lang="vi-VN" sz="2400" dirty="0"/>
                </a:p>
              </p:txBody>
            </p:sp>
          </mc:Choice>
          <mc:Fallback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  <a:endParaRPr lang="vi-VN" sz="2400" dirty="0"/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  <a:endParaRPr lang="vi-VN" sz="24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 rotWithShape="1">
                <a:blip r:embed="rId6"/>
                <a:stretch>
                  <a:fillRect l="-36" t="-51" r="-1736" b="-93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  <a:endParaRPr lang="vi-VN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  <a:endParaRPr lang="vi-VN" sz="24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 rotWithShape="1">
                <a:blip r:embed="rId7"/>
                <a:stretch>
                  <a:fillRect l="-19" t="-18" r="-2307" b="-138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409002" y="4483966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  <a:endParaRPr lang="vi-VN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blipFill rotWithShape="1">
                <a:blip r:embed="rId8"/>
                <a:stretch>
                  <a:fillRect l="-2" t="-51" r="-1085" b="-93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  <p:bldP spid="36" grpId="0" build="p"/>
      <p:bldP spid="3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  <a:endParaRPr lang="vi-VN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  <a:endParaRPr lang="vi-VN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  <a:endParaRPr lang="vi-VN" sz="2400" dirty="0"/>
            </a:p>
          </p:txBody>
        </p:sp>
        <p:sp>
          <p:nvSpPr>
            <p:cNvPr id="14" name="Rectangle: Rounded Corners 13"/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/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  <a:endParaRPr lang="vi-VN" sz="2400" dirty="0"/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  <a:endParaRPr lang="vi-VN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/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  <a:endParaRPr lang="vi-VN" sz="2400" dirty="0"/>
            </a:p>
          </p:txBody>
        </p:sp>
        <p:sp>
          <p:nvSpPr>
            <p:cNvPr id="51" name="Rectangle: Rounded Corners 50"/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/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/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  <a:endParaRPr lang="vi-VN" sz="2400" dirty="0"/>
            </a:p>
          </p:txBody>
        </p:sp>
        <p:sp>
          <p:nvSpPr>
            <p:cNvPr id="55" name="Rectangle: Rounded Corners 54"/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  <a:endParaRPr lang="vi-VN" sz="24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/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  <a:endParaRPr lang="vi-VN" sz="2400" dirty="0"/>
            </a:p>
          </p:txBody>
        </p:sp>
        <p:sp>
          <p:nvSpPr>
            <p:cNvPr id="61" name="Rectangle: Rounded Corners 60"/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: Rounded Corners 61"/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/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  <a:endParaRPr lang="vi-VN" sz="2400" dirty="0"/>
            </a:p>
          </p:txBody>
        </p:sp>
        <p:sp>
          <p:nvSpPr>
            <p:cNvPr id="65" name="Rectangle: Rounded Corners 64"/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8" name="Straight Connector 67"/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/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/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/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4" name="Rectangle: Rounded Corners 73"/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5" name="Rectangle: Rounded Corners 74"/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6" name="Rectangle: Rounded Corners 75"/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/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8" name="Rectangle: Rounded Corners 77"/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9" name="Rectangle: Rounded Corners 78"/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0" name="Rectangle: Rounded Corners 79"/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1" name="Rectangle: Rounded Corners 80"/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2" name="Rectangle: Rounded Corners 81"/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2000" y="1475493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20 kg gạo vào các túi, mỗi túi 5 kg. Hỏi được bao nhiêu túi gạo như vậy?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  <a:endParaRPr lang="vi-VN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-267814" y="3521200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Số túi gạo như vậy là: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928" y="404838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5 = 4 (túi gạo)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4821" y="456764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4 túigạo.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WPS Presentation</Application>
  <PresentationFormat>Widescreen</PresentationFormat>
  <Paragraphs>220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Arial</vt:lpstr>
      <vt:lpstr>HP001 4 hàng</vt:lpstr>
      <vt:lpstr>Times New Roman</vt:lpstr>
      <vt:lpstr>思源黑体 CN Bold</vt:lpstr>
      <vt:lpstr>Cambria Math</vt:lpstr>
      <vt:lpstr>UTM Cookies</vt:lpstr>
      <vt:lpstr>#9Slide03 NettoOTLight</vt:lpstr>
      <vt:lpstr>Microsoft YaHei</vt:lpstr>
      <vt:lpstr>Arial Unicode MS</vt:lpstr>
      <vt:lpstr>Calibri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162</cp:revision>
  <dcterms:created xsi:type="dcterms:W3CDTF">2021-06-02T01:34:00Z</dcterms:created>
  <dcterms:modified xsi:type="dcterms:W3CDTF">2023-01-29T10:41:26Z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186647D7382A48A9873596D47A83BFF4</vt:lpwstr>
  </property>
  <property fmtid="{D5CDD505-2E9C-101B-9397-08002B2CF9AE}" pid="3" name="KSOProductBuildVer">
    <vt:lpwstr>1033-11.2.0.11440</vt:lpwstr>
  </property>
</Properties>
</file>