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2"/>
  </p:notesMasterIdLst>
  <p:sldIdLst>
    <p:sldId id="314" r:id="rId2"/>
    <p:sldId id="256" r:id="rId3"/>
    <p:sldId id="311" r:id="rId4"/>
    <p:sldId id="258" r:id="rId5"/>
    <p:sldId id="257" r:id="rId6"/>
    <p:sldId id="309" r:id="rId7"/>
    <p:sldId id="259" r:id="rId8"/>
    <p:sldId id="308" r:id="rId9"/>
    <p:sldId id="310" r:id="rId10"/>
    <p:sldId id="286" r:id="rId11"/>
  </p:sldIdLst>
  <p:sldSz cx="9144000" cy="5143500" type="screen16x9"/>
  <p:notesSz cx="6858000" cy="9144000"/>
  <p:embeddedFontLst>
    <p:embeddedFont>
      <p:font typeface="Jua" panose="020B0604020202020204" charset="-127"/>
      <p:regular r:id="rId13"/>
    </p:embeddedFont>
    <p:embeddedFont>
      <p:font typeface="Quicksand Light" panose="020B060402020202020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38B8AC-BAE0-4CE5-8579-93703714EF8B}">
  <a:tblStyle styleId="{1838B8AC-BAE0-4CE5-8579-93703714EF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72" autoAdjust="0"/>
    <p:restoredTop sz="70147" autoAdjust="0"/>
  </p:normalViewPr>
  <p:slideViewPr>
    <p:cSldViewPr snapToGrid="0">
      <p:cViewPr varScale="1">
        <p:scale>
          <a:sx n="57" d="100"/>
          <a:sy n="57" d="100"/>
        </p:scale>
        <p:origin x="18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cho HS quan sát</a:t>
            </a:r>
            <a:r>
              <a:rPr lang="en-US" baseline="0"/>
              <a:t> hình ảnh em bé</a:t>
            </a:r>
            <a:endParaRPr lang="en-US"/>
          </a:p>
        </p:txBody>
      </p:sp>
    </p:spTree>
    <p:extLst>
      <p:ext uri="{BB962C8B-B14F-4D97-AF65-F5344CB8AC3E}">
        <p14:creationId xmlns:p14="http://schemas.microsoft.com/office/powerpoint/2010/main" val="152956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52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3"/>
        <p:cNvGrpSpPr/>
        <p:nvPr/>
      </p:nvGrpSpPr>
      <p:grpSpPr>
        <a:xfrm>
          <a:off x="0" y="0"/>
          <a:ext cx="0" cy="0"/>
          <a:chOff x="0" y="0"/>
          <a:chExt cx="0" cy="0"/>
        </a:xfrm>
      </p:grpSpPr>
      <p:sp>
        <p:nvSpPr>
          <p:cNvPr id="4844" name="Google Shape;4844;gb0babbdd12_1_2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5" name="Google Shape;4845;gb0babbdd12_1_2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41543" y="2282008"/>
            <a:ext cx="569676" cy="380612"/>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341543" y="1721094"/>
            <a:ext cx="569676" cy="380612"/>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8346273" y="1183592"/>
            <a:ext cx="568486" cy="388014"/>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341543" y="606635"/>
            <a:ext cx="569676" cy="388014"/>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341543" y="2842933"/>
            <a:ext cx="569676" cy="380612"/>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8341543" y="3403858"/>
            <a:ext cx="569676" cy="380612"/>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a:off x="967700" y="1345750"/>
            <a:ext cx="7208700" cy="191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7400">
                <a:latin typeface="Jua"/>
                <a:ea typeface="Jua"/>
                <a:cs typeface="Jua"/>
                <a:sym typeface="Jua"/>
              </a:defRPr>
            </a:lvl1pPr>
            <a:lvl2pPr lvl="1" algn="ctr">
              <a:lnSpc>
                <a:spcPct val="80000"/>
              </a:lnSpc>
              <a:spcBef>
                <a:spcPts val="0"/>
              </a:spcBef>
              <a:spcAft>
                <a:spcPts val="0"/>
              </a:spcAft>
              <a:buSzPts val="7200"/>
              <a:buFont typeface="Jua"/>
              <a:buNone/>
              <a:defRPr sz="7200">
                <a:latin typeface="Jua"/>
                <a:ea typeface="Jua"/>
                <a:cs typeface="Jua"/>
                <a:sym typeface="Jua"/>
              </a:defRPr>
            </a:lvl2pPr>
            <a:lvl3pPr lvl="2" algn="ctr">
              <a:lnSpc>
                <a:spcPct val="80000"/>
              </a:lnSpc>
              <a:spcBef>
                <a:spcPts val="0"/>
              </a:spcBef>
              <a:spcAft>
                <a:spcPts val="0"/>
              </a:spcAft>
              <a:buSzPts val="7200"/>
              <a:buFont typeface="Jua"/>
              <a:buNone/>
              <a:defRPr sz="7200">
                <a:latin typeface="Jua"/>
                <a:ea typeface="Jua"/>
                <a:cs typeface="Jua"/>
                <a:sym typeface="Jua"/>
              </a:defRPr>
            </a:lvl3pPr>
            <a:lvl4pPr lvl="3" algn="ctr">
              <a:lnSpc>
                <a:spcPct val="80000"/>
              </a:lnSpc>
              <a:spcBef>
                <a:spcPts val="0"/>
              </a:spcBef>
              <a:spcAft>
                <a:spcPts val="0"/>
              </a:spcAft>
              <a:buSzPts val="7200"/>
              <a:buFont typeface="Jua"/>
              <a:buNone/>
              <a:defRPr sz="7200">
                <a:latin typeface="Jua"/>
                <a:ea typeface="Jua"/>
                <a:cs typeface="Jua"/>
                <a:sym typeface="Jua"/>
              </a:defRPr>
            </a:lvl4pPr>
            <a:lvl5pPr lvl="4" algn="ctr">
              <a:lnSpc>
                <a:spcPct val="80000"/>
              </a:lnSpc>
              <a:spcBef>
                <a:spcPts val="0"/>
              </a:spcBef>
              <a:spcAft>
                <a:spcPts val="0"/>
              </a:spcAft>
              <a:buSzPts val="7200"/>
              <a:buFont typeface="Jua"/>
              <a:buNone/>
              <a:defRPr sz="7200">
                <a:latin typeface="Jua"/>
                <a:ea typeface="Jua"/>
                <a:cs typeface="Jua"/>
                <a:sym typeface="Jua"/>
              </a:defRPr>
            </a:lvl5pPr>
            <a:lvl6pPr lvl="5" algn="ctr">
              <a:lnSpc>
                <a:spcPct val="80000"/>
              </a:lnSpc>
              <a:spcBef>
                <a:spcPts val="0"/>
              </a:spcBef>
              <a:spcAft>
                <a:spcPts val="0"/>
              </a:spcAft>
              <a:buSzPts val="7200"/>
              <a:buFont typeface="Jua"/>
              <a:buNone/>
              <a:defRPr sz="7200">
                <a:latin typeface="Jua"/>
                <a:ea typeface="Jua"/>
                <a:cs typeface="Jua"/>
                <a:sym typeface="Jua"/>
              </a:defRPr>
            </a:lvl6pPr>
            <a:lvl7pPr lvl="6" algn="ctr">
              <a:lnSpc>
                <a:spcPct val="80000"/>
              </a:lnSpc>
              <a:spcBef>
                <a:spcPts val="0"/>
              </a:spcBef>
              <a:spcAft>
                <a:spcPts val="0"/>
              </a:spcAft>
              <a:buSzPts val="7200"/>
              <a:buFont typeface="Jua"/>
              <a:buNone/>
              <a:defRPr sz="7200">
                <a:latin typeface="Jua"/>
                <a:ea typeface="Jua"/>
                <a:cs typeface="Jua"/>
                <a:sym typeface="Jua"/>
              </a:defRPr>
            </a:lvl7pPr>
            <a:lvl8pPr lvl="7" algn="ctr">
              <a:lnSpc>
                <a:spcPct val="80000"/>
              </a:lnSpc>
              <a:spcBef>
                <a:spcPts val="0"/>
              </a:spcBef>
              <a:spcAft>
                <a:spcPts val="0"/>
              </a:spcAft>
              <a:buSzPts val="7200"/>
              <a:buFont typeface="Jua"/>
              <a:buNone/>
              <a:defRPr sz="7200">
                <a:latin typeface="Jua"/>
                <a:ea typeface="Jua"/>
                <a:cs typeface="Jua"/>
                <a:sym typeface="Jua"/>
              </a:defRPr>
            </a:lvl8pPr>
            <a:lvl9pPr lvl="8" algn="ctr">
              <a:lnSpc>
                <a:spcPct val="80000"/>
              </a:lnSpc>
              <a:spcBef>
                <a:spcPts val="0"/>
              </a:spcBef>
              <a:spcAft>
                <a:spcPts val="0"/>
              </a:spcAft>
              <a:buSzPts val="7200"/>
              <a:buFont typeface="Jua"/>
              <a:buNone/>
              <a:defRPr sz="7200">
                <a:latin typeface="Jua"/>
                <a:ea typeface="Jua"/>
                <a:cs typeface="Jua"/>
                <a:sym typeface="Jua"/>
              </a:defRPr>
            </a:lvl9pPr>
          </a:lstStyle>
          <a:p>
            <a:endParaRPr/>
          </a:p>
        </p:txBody>
      </p:sp>
      <p:sp>
        <p:nvSpPr>
          <p:cNvPr id="84" name="Google Shape;84;p2"/>
          <p:cNvSpPr txBox="1">
            <a:spLocks noGrp="1"/>
          </p:cNvSpPr>
          <p:nvPr>
            <p:ph type="subTitle" idx="1"/>
          </p:nvPr>
        </p:nvSpPr>
        <p:spPr>
          <a:xfrm>
            <a:off x="1138725" y="3114175"/>
            <a:ext cx="6866700" cy="59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Light"/>
              <a:buNone/>
              <a:defRPr sz="22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9pPr>
          </a:lstStyle>
          <a:p>
            <a:endParaRPr/>
          </a:p>
        </p:txBody>
      </p:sp>
      <p:grpSp>
        <p:nvGrpSpPr>
          <p:cNvPr id="85" name="Google Shape;85;p2"/>
          <p:cNvGrpSpPr/>
          <p:nvPr/>
        </p:nvGrpSpPr>
        <p:grpSpPr>
          <a:xfrm>
            <a:off x="7480525" y="1448400"/>
            <a:ext cx="444275" cy="398525"/>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1018050" y="1506975"/>
            <a:ext cx="291375" cy="281375"/>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2071475" y="615963"/>
            <a:ext cx="166675" cy="168575"/>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a:off x="7571875" y="991013"/>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9553842">
            <a:off x="2124651" y="4191357"/>
            <a:ext cx="60324" cy="4304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
          <p:cNvGrpSpPr/>
          <p:nvPr/>
        </p:nvGrpSpPr>
        <p:grpSpPr>
          <a:xfrm>
            <a:off x="6355050" y="709650"/>
            <a:ext cx="291375" cy="281375"/>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105050" y="4149150"/>
            <a:ext cx="444275" cy="398525"/>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6975800" y="4368950"/>
            <a:ext cx="291375" cy="281375"/>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CUSTOM_3_1">
    <p:spTree>
      <p:nvGrpSpPr>
        <p:cNvPr id="1" name="Shape 878"/>
        <p:cNvGrpSpPr/>
        <p:nvPr/>
      </p:nvGrpSpPr>
      <p:grpSpPr>
        <a:xfrm>
          <a:off x="0" y="0"/>
          <a:ext cx="0" cy="0"/>
          <a:chOff x="0" y="0"/>
          <a:chExt cx="0" cy="0"/>
        </a:xfrm>
      </p:grpSpPr>
      <p:sp>
        <p:nvSpPr>
          <p:cNvPr id="879" name="Google Shape;879;p1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3"/>
          <p:cNvGrpSpPr/>
          <p:nvPr/>
        </p:nvGrpSpPr>
        <p:grpSpPr>
          <a:xfrm>
            <a:off x="8341543" y="1721094"/>
            <a:ext cx="569676" cy="380612"/>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3"/>
          <p:cNvGrpSpPr/>
          <p:nvPr/>
        </p:nvGrpSpPr>
        <p:grpSpPr>
          <a:xfrm>
            <a:off x="8346273" y="1183592"/>
            <a:ext cx="568486" cy="388014"/>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3"/>
          <p:cNvGrpSpPr/>
          <p:nvPr/>
        </p:nvGrpSpPr>
        <p:grpSpPr>
          <a:xfrm>
            <a:off x="8341543" y="606635"/>
            <a:ext cx="569676" cy="388014"/>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3"/>
          <p:cNvGrpSpPr/>
          <p:nvPr/>
        </p:nvGrpSpPr>
        <p:grpSpPr>
          <a:xfrm>
            <a:off x="8341543" y="2842933"/>
            <a:ext cx="569676" cy="380612"/>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8341543" y="3403858"/>
            <a:ext cx="569676" cy="380612"/>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972" name="Google Shape;972;p13"/>
          <p:cNvGrpSpPr/>
          <p:nvPr/>
        </p:nvGrpSpPr>
        <p:grpSpPr>
          <a:xfrm>
            <a:off x="1063250" y="831175"/>
            <a:ext cx="444275" cy="398525"/>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7814250" y="4463750"/>
            <a:ext cx="291375" cy="281375"/>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3"/>
          <p:cNvGrpSpPr/>
          <p:nvPr/>
        </p:nvGrpSpPr>
        <p:grpSpPr>
          <a:xfrm>
            <a:off x="7553550" y="700850"/>
            <a:ext cx="166675" cy="168575"/>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3"/>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12_1">
    <p:spTree>
      <p:nvGrpSpPr>
        <p:cNvPr id="1" name="Shape 1088"/>
        <p:cNvGrpSpPr/>
        <p:nvPr/>
      </p:nvGrpSpPr>
      <p:grpSpPr>
        <a:xfrm>
          <a:off x="0" y="0"/>
          <a:ext cx="0" cy="0"/>
          <a:chOff x="0" y="0"/>
          <a:chExt cx="0" cy="0"/>
        </a:xfrm>
      </p:grpSpPr>
      <p:grpSp>
        <p:nvGrpSpPr>
          <p:cNvPr id="1089" name="Google Shape;1089;p15"/>
          <p:cNvGrpSpPr/>
          <p:nvPr/>
        </p:nvGrpSpPr>
        <p:grpSpPr>
          <a:xfrm>
            <a:off x="395894" y="219519"/>
            <a:ext cx="8518865" cy="4788281"/>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2" name="Google Shape;1112;p1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504088" y="319075"/>
            <a:ext cx="444275" cy="398525"/>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15"/>
          <p:cNvGrpSpPr/>
          <p:nvPr/>
        </p:nvGrpSpPr>
        <p:grpSpPr>
          <a:xfrm>
            <a:off x="7942288" y="4463763"/>
            <a:ext cx="291375" cy="281375"/>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15"/>
          <p:cNvGrpSpPr/>
          <p:nvPr/>
        </p:nvGrpSpPr>
        <p:grpSpPr>
          <a:xfrm>
            <a:off x="1236250" y="319063"/>
            <a:ext cx="166675" cy="168575"/>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15"/>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15"/>
          <p:cNvGrpSpPr/>
          <p:nvPr/>
        </p:nvGrpSpPr>
        <p:grpSpPr>
          <a:xfrm>
            <a:off x="7442275" y="4651625"/>
            <a:ext cx="166675" cy="168575"/>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1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slide" Target="slide4.xml"/><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C635-0553-69E6-865E-5C673FC2BF98}"/>
              </a:ext>
            </a:extLst>
          </p:cNvPr>
          <p:cNvSpPr>
            <a:spLocks noGrp="1"/>
          </p:cNvSpPr>
          <p:nvPr>
            <p:ph type="ctrTitle"/>
          </p:nvPr>
        </p:nvSpPr>
        <p:spPr>
          <a:xfrm>
            <a:off x="832233" y="1151467"/>
            <a:ext cx="7208700" cy="2553350"/>
          </a:xfrm>
        </p:spPr>
        <p:txBody>
          <a:bodyPr/>
          <a:lstStyle/>
          <a:p>
            <a:r>
              <a:rPr lang="vi-VN" sz="4400" dirty="0">
                <a:latin typeface="Times New Roman" panose="02020603050405020304" pitchFamily="18" charset="0"/>
                <a:cs typeface="Times New Roman" panose="02020603050405020304" pitchFamily="18" charset="0"/>
              </a:rPr>
              <a:t>Trường Tiểu học Sài Đồng</a:t>
            </a:r>
            <a:br>
              <a:rPr lang="vi-VN" sz="4400" dirty="0">
                <a:latin typeface="Times New Roman" panose="02020603050405020304" pitchFamily="18" charset="0"/>
                <a:cs typeface="Times New Roman" panose="02020603050405020304" pitchFamily="18" charset="0"/>
              </a:rPr>
            </a:br>
            <a:r>
              <a:rPr lang="vi-VN" sz="4400" dirty="0">
                <a:latin typeface="Times New Roman" panose="02020603050405020304" pitchFamily="18" charset="0"/>
                <a:cs typeface="Times New Roman" panose="02020603050405020304" pitchFamily="18" charset="0"/>
              </a:rPr>
              <a:t>Môn Tập làm văn lớp 5</a:t>
            </a:r>
            <a:br>
              <a:rPr lang="vi-VN" sz="4400" dirty="0">
                <a:latin typeface="Times New Roman" panose="02020603050405020304" pitchFamily="18" charset="0"/>
                <a:cs typeface="Times New Roman" panose="02020603050405020304" pitchFamily="18" charset="0"/>
              </a:rPr>
            </a:br>
            <a:r>
              <a:rPr lang="vi-VN" sz="4400" dirty="0">
                <a:latin typeface="Times New Roman" panose="02020603050405020304" pitchFamily="18" charset="0"/>
                <a:cs typeface="Times New Roman" panose="02020603050405020304" pitchFamily="18" charset="0"/>
              </a:rPr>
              <a:t>Giáo viên Nguyễn Thị Vân</a:t>
            </a:r>
            <a:br>
              <a:rPr lang="vi-VN" sz="4400" dirty="0">
                <a:latin typeface="Times New Roman" panose="02020603050405020304" pitchFamily="18" charset="0"/>
                <a:cs typeface="Times New Roman" panose="02020603050405020304" pitchFamily="18" charset="0"/>
              </a:rPr>
            </a:br>
            <a:r>
              <a:rPr lang="vi-VN" sz="4400" dirty="0">
                <a:latin typeface="Times New Roman" panose="02020603050405020304" pitchFamily="18" charset="0"/>
                <a:cs typeface="Times New Roman" panose="02020603050405020304" pitchFamily="18" charset="0"/>
              </a:rPr>
              <a:t>Lớp 5A5</a:t>
            </a:r>
          </a:p>
        </p:txBody>
      </p:sp>
    </p:spTree>
    <p:extLst>
      <p:ext uri="{BB962C8B-B14F-4D97-AF65-F5344CB8AC3E}">
        <p14:creationId xmlns:p14="http://schemas.microsoft.com/office/powerpoint/2010/main" val="231384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46"/>
        <p:cNvGrpSpPr/>
        <p:nvPr/>
      </p:nvGrpSpPr>
      <p:grpSpPr>
        <a:xfrm>
          <a:off x="0" y="0"/>
          <a:ext cx="0" cy="0"/>
          <a:chOff x="0" y="0"/>
          <a:chExt cx="0" cy="0"/>
        </a:xfrm>
      </p:grpSpPr>
      <p:sp>
        <p:nvSpPr>
          <p:cNvPr id="4847" name="Google Shape;4847;p53"/>
          <p:cNvSpPr/>
          <p:nvPr/>
        </p:nvSpPr>
        <p:spPr>
          <a:xfrm>
            <a:off x="4744109" y="1425321"/>
            <a:ext cx="2753100" cy="2753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3"/>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Times New Roman" panose="02020603050405020304" pitchFamily="18" charset="0"/>
                <a:cs typeface="Times New Roman" panose="02020603050405020304" pitchFamily="18" charset="0"/>
              </a:rPr>
              <a:t>Vận dụng</a:t>
            </a:r>
            <a:endParaRPr sz="3200">
              <a:latin typeface="Times New Roman" panose="02020603050405020304" pitchFamily="18" charset="0"/>
              <a:cs typeface="Times New Roman" panose="02020603050405020304" pitchFamily="18" charset="0"/>
            </a:endParaRPr>
          </a:p>
        </p:txBody>
      </p:sp>
      <p:grpSp>
        <p:nvGrpSpPr>
          <p:cNvPr id="4849" name="Google Shape;4849;p53"/>
          <p:cNvGrpSpPr/>
          <p:nvPr/>
        </p:nvGrpSpPr>
        <p:grpSpPr>
          <a:xfrm>
            <a:off x="5314165" y="1622413"/>
            <a:ext cx="1612981" cy="2358931"/>
            <a:chOff x="5797400" y="1777550"/>
            <a:chExt cx="1612981" cy="2358931"/>
          </a:xfrm>
        </p:grpSpPr>
        <p:sp>
          <p:nvSpPr>
            <p:cNvPr id="4850" name="Google Shape;4850;p53"/>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3"/>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3"/>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3"/>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3"/>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3"/>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3"/>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3"/>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3"/>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3"/>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53"/>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53"/>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53"/>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53"/>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53"/>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53"/>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53"/>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53"/>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53"/>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53"/>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53"/>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53"/>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53"/>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53"/>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53"/>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53"/>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53"/>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53"/>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53"/>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53"/>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53"/>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53"/>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53"/>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53"/>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53"/>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53"/>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53"/>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1" name="Google Shape;4901;p53"/>
          <p:cNvSpPr txBox="1"/>
          <p:nvPr/>
        </p:nvSpPr>
        <p:spPr>
          <a:xfrm>
            <a:off x="3370350" y="4252438"/>
            <a:ext cx="2403300" cy="3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accent1"/>
                </a:solidFill>
                <a:latin typeface="Jua"/>
                <a:ea typeface="Jua"/>
                <a:cs typeface="Jua"/>
                <a:sym typeface="Jua"/>
              </a:rPr>
              <a:t>Well done!</a:t>
            </a:r>
            <a:endParaRPr sz="2000">
              <a:solidFill>
                <a:schemeClr val="accent1"/>
              </a:solidFill>
              <a:latin typeface="Jua"/>
              <a:ea typeface="Jua"/>
              <a:cs typeface="Jua"/>
              <a:sym typeface="Jua"/>
            </a:endParaRPr>
          </a:p>
        </p:txBody>
      </p:sp>
      <p:grpSp>
        <p:nvGrpSpPr>
          <p:cNvPr id="4902" name="Google Shape;4902;p53"/>
          <p:cNvGrpSpPr/>
          <p:nvPr/>
        </p:nvGrpSpPr>
        <p:grpSpPr>
          <a:xfrm>
            <a:off x="8569288" y="4423863"/>
            <a:ext cx="194021" cy="191487"/>
            <a:chOff x="6232000" y="1435050"/>
            <a:chExt cx="488225" cy="481850"/>
          </a:xfrm>
        </p:grpSpPr>
        <p:sp>
          <p:nvSpPr>
            <p:cNvPr id="4903" name="Google Shape;4903;p5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4" name="Google Shape;4904;p5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5" name="Google Shape;4905;p5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6" name="Google Shape;4906;p5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7" name="Google Shape;4907;p5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908" name="Google Shape;4908;p53">
            <a:hlinkClick r:id="rId3" action="ppaction://hlinksldjump"/>
          </p:cNvPr>
          <p:cNvSpPr txBox="1"/>
          <p:nvPr/>
        </p:nvSpPr>
        <p:spPr>
          <a:xfrm>
            <a:off x="8416250" y="607452"/>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01</a:t>
            </a:r>
            <a:endParaRPr sz="1500" b="1">
              <a:solidFill>
                <a:schemeClr val="dk1"/>
              </a:solidFill>
              <a:latin typeface="Jua"/>
              <a:ea typeface="Jua"/>
              <a:cs typeface="Jua"/>
              <a:sym typeface="Jua"/>
            </a:endParaRPr>
          </a:p>
        </p:txBody>
      </p:sp>
      <p:sp>
        <p:nvSpPr>
          <p:cNvPr id="4909" name="Google Shape;4909;p53">
            <a:hlinkClick r:id="rId4" action="ppaction://hlinksldjump"/>
          </p:cNvPr>
          <p:cNvSpPr txBox="1"/>
          <p:nvPr/>
        </p:nvSpPr>
        <p:spPr>
          <a:xfrm>
            <a:off x="8416250" y="117177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02</a:t>
            </a:r>
            <a:endParaRPr sz="1500" b="1">
              <a:solidFill>
                <a:schemeClr val="dk1"/>
              </a:solidFill>
              <a:latin typeface="Jua"/>
              <a:ea typeface="Jua"/>
              <a:cs typeface="Jua"/>
              <a:sym typeface="Jua"/>
            </a:endParaRPr>
          </a:p>
        </p:txBody>
      </p:sp>
      <p:sp>
        <p:nvSpPr>
          <p:cNvPr id="4910" name="Google Shape;4910;p53">
            <a:hlinkClick r:id="" action="ppaction://noaction"/>
          </p:cNvPr>
          <p:cNvSpPr txBox="1"/>
          <p:nvPr/>
        </p:nvSpPr>
        <p:spPr>
          <a:xfrm>
            <a:off x="8416250" y="1709824"/>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03</a:t>
            </a:r>
            <a:endParaRPr sz="1500" b="1">
              <a:solidFill>
                <a:schemeClr val="dk1"/>
              </a:solidFill>
              <a:latin typeface="Jua"/>
              <a:ea typeface="Jua"/>
              <a:cs typeface="Jua"/>
              <a:sym typeface="Jua"/>
            </a:endParaRPr>
          </a:p>
        </p:txBody>
      </p:sp>
      <p:sp>
        <p:nvSpPr>
          <p:cNvPr id="4911" name="Google Shape;4911;p53">
            <a:hlinkClick r:id="" action="ppaction://noaction"/>
          </p:cNvPr>
          <p:cNvSpPr txBox="1"/>
          <p:nvPr/>
        </p:nvSpPr>
        <p:spPr>
          <a:xfrm>
            <a:off x="8416250" y="2263998"/>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04</a:t>
            </a:r>
            <a:endParaRPr sz="1500" b="1">
              <a:solidFill>
                <a:schemeClr val="dk1"/>
              </a:solidFill>
              <a:latin typeface="Jua"/>
              <a:ea typeface="Jua"/>
              <a:cs typeface="Jua"/>
              <a:sym typeface="Jua"/>
            </a:endParaRPr>
          </a:p>
        </p:txBody>
      </p:sp>
      <p:sp>
        <p:nvSpPr>
          <p:cNvPr id="4912" name="Google Shape;4912;p53">
            <a:hlinkClick r:id="" action="ppaction://noaction"/>
          </p:cNvPr>
          <p:cNvSpPr txBox="1"/>
          <p:nvPr/>
        </p:nvSpPr>
        <p:spPr>
          <a:xfrm>
            <a:off x="8416250" y="283429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05</a:t>
            </a:r>
            <a:endParaRPr sz="1500" b="1">
              <a:solidFill>
                <a:schemeClr val="dk1"/>
              </a:solidFill>
              <a:latin typeface="Jua"/>
              <a:ea typeface="Jua"/>
              <a:cs typeface="Jua"/>
              <a:sym typeface="Jua"/>
            </a:endParaRPr>
          </a:p>
        </p:txBody>
      </p:sp>
      <p:sp>
        <p:nvSpPr>
          <p:cNvPr id="4913" name="Google Shape;4913;p53">
            <a:hlinkClick r:id="" action="ppaction://noaction"/>
          </p:cNvPr>
          <p:cNvSpPr txBox="1"/>
          <p:nvPr/>
        </p:nvSpPr>
        <p:spPr>
          <a:xfrm>
            <a:off x="8416250" y="3396535"/>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06</a:t>
            </a:r>
            <a:endParaRPr sz="1500" b="1">
              <a:solidFill>
                <a:schemeClr val="dk1"/>
              </a:solidFill>
              <a:latin typeface="Jua"/>
              <a:ea typeface="Jua"/>
              <a:cs typeface="Jua"/>
              <a:sym typeface="Jua"/>
            </a:endParaRPr>
          </a:p>
        </p:txBody>
      </p:sp>
      <p:sp>
        <p:nvSpPr>
          <p:cNvPr id="4914" name="Google Shape;4914;p53">
            <a:hlinkClick r:id="rId5"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53">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53">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7" name="Google Shape;4917;p53"/>
          <p:cNvGrpSpPr/>
          <p:nvPr/>
        </p:nvGrpSpPr>
        <p:grpSpPr>
          <a:xfrm>
            <a:off x="4447893" y="1103939"/>
            <a:ext cx="3315940" cy="1197656"/>
            <a:chOff x="1248037" y="989000"/>
            <a:chExt cx="3563994" cy="1287248"/>
          </a:xfrm>
        </p:grpSpPr>
        <p:sp>
          <p:nvSpPr>
            <p:cNvPr id="4918" name="Google Shape;4918;p53"/>
            <p:cNvSpPr/>
            <p:nvPr/>
          </p:nvSpPr>
          <p:spPr>
            <a:xfrm rot="-426035">
              <a:off x="1301990" y="1162407"/>
              <a:ext cx="1088284" cy="94043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4919" name="Google Shape;4919;p53"/>
            <p:cNvSpPr/>
            <p:nvPr/>
          </p:nvSpPr>
          <p:spPr>
            <a:xfrm rot="4539555">
              <a:off x="3677555" y="1162426"/>
              <a:ext cx="1088288" cy="94039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sp>
        <p:nvSpPr>
          <p:cNvPr id="75" name="TextBox 74"/>
          <p:cNvSpPr txBox="1"/>
          <p:nvPr/>
        </p:nvSpPr>
        <p:spPr>
          <a:xfrm>
            <a:off x="1026297" y="1360686"/>
            <a:ext cx="3548612" cy="1061829"/>
          </a:xfrm>
          <a:prstGeom prst="rect">
            <a:avLst/>
          </a:prstGeom>
          <a:noFill/>
        </p:spPr>
        <p:txBody>
          <a:bodyPr wrap="square" rtlCol="0">
            <a:spAutoFit/>
          </a:bodyPr>
          <a:lstStyle/>
          <a:p>
            <a:r>
              <a:rPr lang="en-US" sz="2100" b="1">
                <a:solidFill>
                  <a:srgbClr val="7030A0"/>
                </a:solidFill>
                <a:latin typeface="Times New Roman" panose="02020603050405020304" pitchFamily="18" charset="0"/>
                <a:cs typeface="Times New Roman" panose="02020603050405020304" pitchFamily="18" charset="0"/>
              </a:rPr>
              <a:t>- Hãy nêu cảm nghĩ của em về một trong các bài văn có trong tiết học</a:t>
            </a:r>
            <a:endParaRPr lang="en-US" sz="2100" b="1" dirty="0">
              <a:solidFill>
                <a:srgbClr val="7030A0"/>
              </a:solidFill>
              <a:latin typeface="Times New Roman" panose="02020603050405020304" pitchFamily="18" charset="0"/>
              <a:cs typeface="Times New Roman" panose="02020603050405020304" pitchFamily="18" charset="0"/>
            </a:endParaRPr>
          </a:p>
        </p:txBody>
      </p:sp>
      <p:sp>
        <p:nvSpPr>
          <p:cNvPr id="76" name="TextBox 75"/>
          <p:cNvSpPr txBox="1"/>
          <p:nvPr/>
        </p:nvSpPr>
        <p:spPr>
          <a:xfrm>
            <a:off x="1023313" y="2793426"/>
            <a:ext cx="3548612" cy="738664"/>
          </a:xfrm>
          <a:prstGeom prst="rect">
            <a:avLst/>
          </a:prstGeom>
          <a:noFill/>
        </p:spPr>
        <p:txBody>
          <a:bodyPr wrap="square" rtlCol="0">
            <a:spAutoFit/>
          </a:bodyPr>
          <a:lstStyle/>
          <a:p>
            <a:r>
              <a:rPr lang="en-US" sz="2100" b="1">
                <a:solidFill>
                  <a:srgbClr val="7030A0"/>
                </a:solidFill>
                <a:latin typeface="Times New Roman" panose="02020603050405020304" pitchFamily="18" charset="0"/>
                <a:cs typeface="Times New Roman" panose="02020603050405020304" pitchFamily="18" charset="0"/>
              </a:rPr>
              <a:t>- Chuẩn bị bài sau: Tả người ( kiểm tra viết)</a:t>
            </a:r>
            <a:endParaRPr lang="en-US" sz="21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xEl>
                                              <p:pRg st="0" end="0"/>
                                            </p:txEl>
                                          </p:spTgt>
                                        </p:tgtEl>
                                        <p:attrNameLst>
                                          <p:attrName>style.visibility</p:attrName>
                                        </p:attrNameLst>
                                      </p:cBhvr>
                                      <p:to>
                                        <p:strVal val="visible"/>
                                      </p:to>
                                    </p:set>
                                    <p:animEffect transition="in" filter="fade">
                                      <p:cBhvr>
                                        <p:cTn id="12"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23"/>
          <p:cNvSpPr txBox="1">
            <a:spLocks noGrp="1"/>
          </p:cNvSpPr>
          <p:nvPr>
            <p:ph type="ctrTitle"/>
          </p:nvPr>
        </p:nvSpPr>
        <p:spPr>
          <a:xfrm>
            <a:off x="895129" y="1752150"/>
            <a:ext cx="7208700" cy="1918800"/>
          </a:xfrm>
          <a:prstGeom prst="rect">
            <a:avLst/>
          </a:prstGeom>
        </p:spPr>
        <p:txBody>
          <a:bodyPr spcFirstLastPara="1" wrap="square" lIns="91425" tIns="91425" rIns="91425" bIns="91425" anchor="b" anchorCtr="0">
            <a:noAutofit/>
          </a:bodyPr>
          <a:lstStyle/>
          <a:p>
            <a:pPr>
              <a:lnSpc>
                <a:spcPct val="150000"/>
              </a:lnSpc>
            </a:pPr>
            <a:r>
              <a:rPr lang="en-US" altLang="en-US" sz="5400">
                <a:solidFill>
                  <a:srgbClr val="FF0000"/>
                </a:solidFill>
                <a:latin typeface="Times New Roman" panose="02020603050405020304" pitchFamily="18" charset="0"/>
              </a:rPr>
              <a:t>Luyện tập tả người </a:t>
            </a:r>
            <a:br>
              <a:rPr lang="en-US" altLang="en-US" sz="5400">
                <a:solidFill>
                  <a:srgbClr val="FF0000"/>
                </a:solidFill>
                <a:latin typeface="Times New Roman" panose="02020603050405020304" pitchFamily="18" charset="0"/>
              </a:rPr>
            </a:br>
            <a:r>
              <a:rPr lang="en-US" sz="2800" i="1">
                <a:solidFill>
                  <a:srgbClr val="0000FF"/>
                </a:solidFill>
                <a:latin typeface="Times New Roman" pitchFamily="18" charset="0"/>
                <a:cs typeface="Times New Roman" pitchFamily="18" charset="0"/>
              </a:rPr>
              <a:t>(Tả hoạt động)</a:t>
            </a:r>
            <a:endParaRPr lang="en-US" sz="2800" i="1" dirty="0" err="1">
              <a:solidFill>
                <a:srgbClr val="0070C0"/>
              </a:solidFill>
              <a:latin typeface="Times New Roman" pitchFamily="18" charset="0"/>
              <a:ea typeface="SimSun" pitchFamily="2" charset="-122"/>
            </a:endParaRPr>
          </a:p>
        </p:txBody>
      </p:sp>
      <p:sp>
        <p:nvSpPr>
          <p:cNvPr id="1731" name="Google Shape;1731;p23"/>
          <p:cNvSpPr txBox="1">
            <a:spLocks noGrp="1"/>
          </p:cNvSpPr>
          <p:nvPr>
            <p:ph type="subTitle" idx="1"/>
          </p:nvPr>
        </p:nvSpPr>
        <p:spPr>
          <a:xfrm>
            <a:off x="3336415" y="1208050"/>
            <a:ext cx="2326128" cy="59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Tập làm văn</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42;p25"/>
          <p:cNvSpPr txBox="1">
            <a:spLocks noGrp="1"/>
          </p:cNvSpPr>
          <p:nvPr>
            <p:ph type="title"/>
          </p:nvPr>
        </p:nvSpPr>
        <p:spPr>
          <a:xfrm>
            <a:off x="646178" y="602246"/>
            <a:ext cx="7706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Khởi động</a:t>
            </a:r>
            <a:endParaRPr sz="32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16D5C81-BF8E-474D-9C81-8E6EB892D850}"/>
              </a:ext>
            </a:extLst>
          </p:cNvPr>
          <p:cNvSpPr txBox="1"/>
          <p:nvPr/>
        </p:nvSpPr>
        <p:spPr>
          <a:xfrm>
            <a:off x="1345504" y="1979548"/>
            <a:ext cx="6457376" cy="523220"/>
          </a:xfrm>
          <a:prstGeom prst="rect">
            <a:avLst/>
          </a:prstGeom>
          <a:noFill/>
        </p:spPr>
        <p:txBody>
          <a:bodyPr wrap="square">
            <a:spAutoFit/>
          </a:bodyPr>
          <a:lstStyle/>
          <a:p>
            <a:pPr algn="ctr"/>
            <a:r>
              <a:rPr lang="en-US" sz="2800" b="1">
                <a:solidFill>
                  <a:srgbClr val="792D16"/>
                </a:solidFill>
                <a:latin typeface="#9Slide03 Cousine" panose="02070409020205020404" pitchFamily="49" charset="0"/>
                <a:cs typeface="#9Slide03 Cousine" panose="02070409020205020404" pitchFamily="49" charset="0"/>
              </a:rPr>
              <a:t>Nêu </a:t>
            </a:r>
            <a:r>
              <a:rPr lang="en-US" sz="2800" b="1" dirty="0" err="1">
                <a:solidFill>
                  <a:srgbClr val="792D16"/>
                </a:solidFill>
                <a:latin typeface="#9Slide03 Cousine" panose="02070409020205020404" pitchFamily="49" charset="0"/>
                <a:cs typeface="#9Slide03 Cousine" panose="02070409020205020404" pitchFamily="49" charset="0"/>
              </a:rPr>
              <a:t>cấu</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dirty="0" err="1">
                <a:solidFill>
                  <a:srgbClr val="792D16"/>
                </a:solidFill>
                <a:latin typeface="#9Slide03 Cousine" panose="02070409020205020404" pitchFamily="49" charset="0"/>
                <a:cs typeface="#9Slide03 Cousine" panose="02070409020205020404" pitchFamily="49" charset="0"/>
              </a:rPr>
              <a:t>tạo</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dirty="0" err="1">
                <a:solidFill>
                  <a:srgbClr val="792D16"/>
                </a:solidFill>
                <a:latin typeface="#9Slide03 Cousine" panose="02070409020205020404" pitchFamily="49" charset="0"/>
                <a:cs typeface="#9Slide03 Cousine" panose="02070409020205020404" pitchFamily="49" charset="0"/>
              </a:rPr>
              <a:t>bài</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dirty="0" err="1">
                <a:solidFill>
                  <a:srgbClr val="792D16"/>
                </a:solidFill>
                <a:latin typeface="#9Slide03 Cousine" panose="02070409020205020404" pitchFamily="49" charset="0"/>
                <a:cs typeface="#9Slide03 Cousine" panose="02070409020205020404" pitchFamily="49" charset="0"/>
              </a:rPr>
              <a:t>văn</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err="1">
                <a:solidFill>
                  <a:srgbClr val="792D16"/>
                </a:solidFill>
                <a:latin typeface="#9Slide03 Cousine" panose="02070409020205020404" pitchFamily="49" charset="0"/>
                <a:cs typeface="#9Slide03 Cousine" panose="02070409020205020404" pitchFamily="49" charset="0"/>
              </a:rPr>
              <a:t>tả</a:t>
            </a:r>
            <a:r>
              <a:rPr lang="en-US" sz="2800" b="1">
                <a:solidFill>
                  <a:srgbClr val="792D16"/>
                </a:solidFill>
                <a:latin typeface="#9Slide03 Cousine" panose="02070409020205020404" pitchFamily="49" charset="0"/>
                <a:cs typeface="#9Slide03 Cousine" panose="02070409020205020404" pitchFamily="49" charset="0"/>
              </a:rPr>
              <a:t> người?</a:t>
            </a:r>
            <a:endParaRPr lang="vi-VN" sz="2800" b="1" dirty="0">
              <a:solidFill>
                <a:srgbClr val="792D16"/>
              </a:solidFill>
            </a:endParaRPr>
          </a:p>
        </p:txBody>
      </p:sp>
    </p:spTree>
    <p:extLst>
      <p:ext uri="{BB962C8B-B14F-4D97-AF65-F5344CB8AC3E}">
        <p14:creationId xmlns:p14="http://schemas.microsoft.com/office/powerpoint/2010/main" val="216990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25"/>
          <p:cNvSpPr txBox="1">
            <a:spLocks noGrp="1"/>
          </p:cNvSpPr>
          <p:nvPr>
            <p:ph type="title"/>
          </p:nvPr>
        </p:nvSpPr>
        <p:spPr>
          <a:xfrm>
            <a:off x="646178" y="602246"/>
            <a:ext cx="7706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Times New Roman" panose="02020603050405020304" pitchFamily="18" charset="0"/>
                <a:cs typeface="Times New Roman" panose="02020603050405020304" pitchFamily="18" charset="0"/>
              </a:rPr>
              <a:t>Yêu cầu cần đạt</a:t>
            </a:r>
            <a:endParaRPr sz="3200">
              <a:latin typeface="Times New Roman" panose="02020603050405020304" pitchFamily="18" charset="0"/>
              <a:cs typeface="Times New Roman" panose="02020603050405020304" pitchFamily="18" charset="0"/>
            </a:endParaRPr>
          </a:p>
        </p:txBody>
      </p:sp>
      <p:sp>
        <p:nvSpPr>
          <p:cNvPr id="1746" name="Google Shape;1746;p25"/>
          <p:cNvSpPr txBox="1">
            <a:spLocks noGrp="1"/>
          </p:cNvSpPr>
          <p:nvPr>
            <p:ph type="subTitle" idx="4"/>
          </p:nvPr>
        </p:nvSpPr>
        <p:spPr>
          <a:xfrm>
            <a:off x="1803751" y="2705700"/>
            <a:ext cx="6139613" cy="393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a:t>Chuyển một phần của dàn ý đã lập thành một đoạn văn miêu tả hoạt động của em bé </a:t>
            </a:r>
            <a:endParaRPr/>
          </a:p>
        </p:txBody>
      </p:sp>
      <p:sp>
        <p:nvSpPr>
          <p:cNvPr id="1748" name="Google Shape;1748;p25"/>
          <p:cNvSpPr txBox="1">
            <a:spLocks noGrp="1"/>
          </p:cNvSpPr>
          <p:nvPr>
            <p:ph type="subTitle" idx="1"/>
          </p:nvPr>
        </p:nvSpPr>
        <p:spPr>
          <a:xfrm>
            <a:off x="1803751" y="1405869"/>
            <a:ext cx="6352884" cy="396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a:t>Lập được dàn ý chi tiết cho bài văn tả hoạt động của một bạn nhỏ hoặc một em bé ở tuổi tập nói, tập đi </a:t>
            </a:r>
            <a:endParaRPr/>
          </a:p>
        </p:txBody>
      </p:sp>
      <p:sp>
        <p:nvSpPr>
          <p:cNvPr id="1754" name="Google Shape;1754;p25"/>
          <p:cNvSpPr txBox="1">
            <a:spLocks noGrp="1"/>
          </p:cNvSpPr>
          <p:nvPr>
            <p:ph type="title" idx="3"/>
          </p:nvPr>
        </p:nvSpPr>
        <p:spPr>
          <a:xfrm>
            <a:off x="1182965" y="1544397"/>
            <a:ext cx="632700" cy="42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755" name="Google Shape;1755;p25"/>
          <p:cNvSpPr txBox="1">
            <a:spLocks noGrp="1"/>
          </p:cNvSpPr>
          <p:nvPr>
            <p:ph type="title" idx="6"/>
          </p:nvPr>
        </p:nvSpPr>
        <p:spPr>
          <a:xfrm>
            <a:off x="1183878" y="2756608"/>
            <a:ext cx="630900" cy="42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0" name="Text Box 6"/>
          <p:cNvSpPr txBox="1">
            <a:spLocks noChangeArrowheads="1"/>
          </p:cNvSpPr>
          <p:nvPr/>
        </p:nvSpPr>
        <p:spPr bwMode="auto">
          <a:xfrm>
            <a:off x="737866" y="1096081"/>
            <a:ext cx="7501893" cy="3785652"/>
          </a:xfrm>
          <a:prstGeom prst="rect">
            <a:avLst/>
          </a:prstGeom>
          <a:noFill/>
          <a:ln w="9525">
            <a:noFill/>
            <a:miter lim="800000"/>
            <a:headEnd/>
            <a:tailEnd/>
          </a:ln>
        </p:spPr>
        <p:txBody>
          <a:bodyPr wrap="square">
            <a:spAutoFit/>
          </a:bodyPr>
          <a:lstStyle/>
          <a:p>
            <a:pPr algn="l"/>
            <a:r>
              <a:rPr lang="en-US" sz="2000" b="1" dirty="0" err="1">
                <a:solidFill>
                  <a:srgbClr val="FF0000"/>
                </a:solidFill>
                <a:latin typeface="Times New Roman" pitchFamily="18" charset="0"/>
              </a:rPr>
              <a:t>Gợi</a:t>
            </a:r>
            <a:r>
              <a:rPr lang="en-US" sz="2000" b="1" dirty="0">
                <a:solidFill>
                  <a:srgbClr val="FF0000"/>
                </a:solidFill>
                <a:latin typeface="Times New Roman" pitchFamily="18" charset="0"/>
              </a:rPr>
              <a:t> ý:</a:t>
            </a:r>
            <a:r>
              <a:rPr lang="en-US" sz="2000" dirty="0">
                <a:solidFill>
                  <a:srgbClr val="FF0000"/>
                </a:solidFill>
                <a:latin typeface="Times New Roman" pitchFamily="18" charset="0"/>
              </a:rPr>
              <a:t> </a:t>
            </a:r>
          </a:p>
          <a:p>
            <a:pPr marL="514350" indent="-514350" algn="l">
              <a:buAutoNum type="alphaLcParenR"/>
            </a:pP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a:t>
            </a:r>
          </a:p>
          <a:p>
            <a:pPr algn="l"/>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Một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cùng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lớp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cùng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phố</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cùng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hoặc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một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gặp</a:t>
            </a:r>
            <a:r>
              <a:rPr lang="en-US" sz="2000" dirty="0">
                <a:solidFill>
                  <a:srgbClr val="002060"/>
                </a:solidFill>
                <a:latin typeface="Times New Roman" pitchFamily="18" charset="0"/>
              </a:rPr>
              <a:t> ở </a:t>
            </a:r>
            <a:r>
              <a:rPr lang="en-US" sz="2000" dirty="0" err="1">
                <a:solidFill>
                  <a:srgbClr val="002060"/>
                </a:solidFill>
                <a:latin typeface="Times New Roman" pitchFamily="18" charset="0"/>
              </a:rPr>
              <a:t>nơi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công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cộng</a:t>
            </a:r>
            <a:r>
              <a:rPr lang="en-US" sz="2000" dirty="0">
                <a:solidFill>
                  <a:srgbClr val="002060"/>
                </a:solidFill>
                <a:latin typeface="Times New Roman" pitchFamily="18" charset="0"/>
              </a:rPr>
              <a:t>.</a:t>
            </a:r>
          </a:p>
          <a:p>
            <a:pPr algn="l"/>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trai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hoặc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a:t>
            </a:r>
          </a:p>
          <a:p>
            <a:pPr algn="l"/>
            <a:r>
              <a:rPr lang="en-US" sz="2000" dirty="0">
                <a:solidFill>
                  <a:srgbClr val="002060"/>
                </a:solidFill>
                <a:latin typeface="Times New Roman" pitchFamily="18" charset="0"/>
              </a:rPr>
              <a:t>b) </a:t>
            </a:r>
            <a:r>
              <a:rPr lang="en-US" sz="2000" dirty="0" err="1">
                <a:solidFill>
                  <a:srgbClr val="002060"/>
                </a:solidFill>
                <a:latin typeface="Times New Roman" pitchFamily="18" charset="0"/>
              </a:rPr>
              <a:t>Khi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ngoại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hình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rồi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cũng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kết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hợp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ngoại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hình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lẫn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nhưng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phải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chú</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trọng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nội</a:t>
            </a:r>
            <a:r>
              <a:rPr lang="en-US" sz="2000" dirty="0">
                <a:solidFill>
                  <a:srgbClr val="002060"/>
                </a:solidFill>
                <a:latin typeface="Times New Roman" pitchFamily="18" charset="0"/>
              </a:rPr>
              <a:t> dung </a:t>
            </a:r>
            <a:r>
              <a:rPr lang="en-US" sz="2000" dirty="0" err="1">
                <a:solidFill>
                  <a:srgbClr val="002060"/>
                </a:solidFill>
                <a:latin typeface="Times New Roman" pitchFamily="18" charset="0"/>
              </a:rPr>
              <a:t>chính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bài</a:t>
            </a:r>
            <a:r>
              <a:rPr lang="en-US" sz="2000" dirty="0">
                <a:solidFill>
                  <a:srgbClr val="002060"/>
                </a:solidFill>
                <a:latin typeface="Times New Roman" pitchFamily="18" charset="0"/>
              </a:rPr>
              <a:t>.</a:t>
            </a:r>
          </a:p>
          <a:p>
            <a:pPr algn="l"/>
            <a:r>
              <a:rPr lang="en-US" sz="2000" dirty="0">
                <a:solidFill>
                  <a:srgbClr val="002060"/>
                </a:solidFill>
                <a:latin typeface="Times New Roman" pitchFamily="18" charset="0"/>
              </a:rPr>
              <a:t>c)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một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nhỏ</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học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vui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việc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giúp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đỡ</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gia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đình</a:t>
            </a:r>
            <a:r>
              <a:rPr lang="en-US" sz="2000" dirty="0">
                <a:solidFill>
                  <a:srgbClr val="002060"/>
                </a:solidFill>
                <a:latin typeface="Times New Roman" pitchFamily="18" charset="0"/>
              </a:rPr>
              <a:t>,…</a:t>
            </a:r>
            <a:r>
              <a:rPr lang="en-US" sz="2000" dirty="0" err="1">
                <a:solidFill>
                  <a:srgbClr val="002060"/>
                </a:solidFill>
                <a:latin typeface="Times New Roman" pitchFamily="18" charset="0"/>
              </a:rPr>
              <a:t>Còn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bé</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tuổi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nói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nói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ăn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uống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nghịch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nũng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mẹ</a:t>
            </a:r>
            <a:r>
              <a:rPr lang="en-US" sz="2000" dirty="0">
                <a:solidFill>
                  <a:srgbClr val="002060"/>
                </a:solidFill>
                <a:latin typeface="Times New Roman" pitchFamily="18" charset="0"/>
              </a:rPr>
              <a:t> cha hay </a:t>
            </a:r>
            <a:r>
              <a:rPr lang="en-US" sz="2000" dirty="0" err="1">
                <a:solidFill>
                  <a:srgbClr val="002060"/>
                </a:solidFill>
                <a:latin typeface="Times New Roman" pitchFamily="18" charset="0"/>
              </a:rPr>
              <a:t>anh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chị</a:t>
            </a:r>
            <a:r>
              <a:rPr lang="en-US" sz="2000" dirty="0">
                <a:solidFill>
                  <a:srgbClr val="002060"/>
                </a:solidFill>
                <a:latin typeface="Times New Roman" pitchFamily="18" charset="0"/>
              </a:rPr>
              <a:t>…</a:t>
            </a:r>
          </a:p>
        </p:txBody>
      </p:sp>
      <p:sp>
        <p:nvSpPr>
          <p:cNvPr id="11" name="TextBox 10"/>
          <p:cNvSpPr txBox="1"/>
          <p:nvPr/>
        </p:nvSpPr>
        <p:spPr>
          <a:xfrm>
            <a:off x="737866" y="356524"/>
            <a:ext cx="7369813" cy="830997"/>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1.Lập dàn ý cho bài văn tả hoạt động của một bạn nhỏ hoặc một em bé ở tuổi tập đi, tập nói.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p:cTn id="26"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 calcmode="lin" valueType="num">
                                      <p:cBhvr>
                                        <p:cTn id="32"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0">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fade">
                                      <p:cBhvr>
                                        <p:cTn id="38" dur="1000"/>
                                        <p:tgtEl>
                                          <p:spTgt spid="10">
                                            <p:txEl>
                                              <p:pRg st="4" end="4"/>
                                            </p:txEl>
                                          </p:spTgt>
                                        </p:tgtEl>
                                      </p:cBhvr>
                                    </p:animEffect>
                                    <p:anim calcmode="lin" valueType="num">
                                      <p:cBhvr>
                                        <p:cTn id="3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animEffect transition="in" filter="fade">
                                      <p:cBhvr>
                                        <p:cTn id="45" dur="1000"/>
                                        <p:tgtEl>
                                          <p:spTgt spid="10">
                                            <p:txEl>
                                              <p:pRg st="5" end="5"/>
                                            </p:txEl>
                                          </p:spTgt>
                                        </p:tgtEl>
                                      </p:cBhvr>
                                    </p:animEffect>
                                    <p:anim calcmode="lin" valueType="num">
                                      <p:cBhvr>
                                        <p:cTn id="4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2" descr="IMAGE0003"/>
          <p:cNvPicPr>
            <a:picLocks noChangeAspect="1" noChangeArrowheads="1"/>
          </p:cNvPicPr>
          <p:nvPr/>
        </p:nvPicPr>
        <p:blipFill>
          <a:blip r:embed="rId3"/>
          <a:srcRect l="22018" t="29140" r="11095" b="48492"/>
          <a:stretch>
            <a:fillRect/>
          </a:stretch>
        </p:blipFill>
        <p:spPr bwMode="auto">
          <a:xfrm>
            <a:off x="654513" y="574135"/>
            <a:ext cx="7625887" cy="3743865"/>
          </a:xfrm>
          <a:prstGeom prst="rect">
            <a:avLst/>
          </a:prstGeom>
          <a:noFill/>
          <a:ln w="9525">
            <a:noFill/>
            <a:miter lim="800000"/>
            <a:headEnd/>
            <a:tailEnd/>
          </a:ln>
        </p:spPr>
      </p:pic>
    </p:spTree>
    <p:extLst>
      <p:ext uri="{BB962C8B-B14F-4D97-AF65-F5344CB8AC3E}">
        <p14:creationId xmlns:p14="http://schemas.microsoft.com/office/powerpoint/2010/main" val="5904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79" name="Rectangle 1"/>
          <p:cNvSpPr>
            <a:spLocks noChangeArrowheads="1"/>
          </p:cNvSpPr>
          <p:nvPr/>
        </p:nvSpPr>
        <p:spPr bwMode="auto">
          <a:xfrm>
            <a:off x="674783" y="239441"/>
            <a:ext cx="7717377"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14800" algn="l"/>
                <a:tab pos="5486400" algn="l"/>
              </a:tabLst>
            </a:pPr>
            <a:r>
              <a:rPr kumimoji="0" lang="en-US" sz="1800" b="1" i="0"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1800" b="1" i="0" strike="noStrike" cap="none" normalizeH="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 tham khảo</a:t>
            </a:r>
            <a:r>
              <a:rPr kumimoji="0" lang="en-US" sz="1800" b="1" i="0"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800" b="1" i="0"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b="1" i="0" strike="noStrike" cap="none" normalizeH="0" baseline="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a:t>
            </a:r>
            <a:r>
              <a:rPr lang="en-US" sz="1800" b="1">
                <a:solidFill>
                  <a:srgbClr val="0070C0"/>
                </a:solidFill>
                <a:latin typeface="Times New Roman" panose="02020603050405020304" pitchFamily="18" charset="0"/>
                <a:ea typeface="Times New Roman" pitchFamily="18" charset="0"/>
                <a:cs typeface="Times New Roman" panose="02020603050405020304" pitchFamily="18" charset="0"/>
              </a:rPr>
              <a:t>Mở bài</a:t>
            </a:r>
            <a:r>
              <a:rPr kumimoji="0" lang="en-US" sz="1800" b="1" i="0" strike="noStrike" cap="none" normalizeH="0" baseline="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baseline="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Bé Bi - em út</a:t>
            </a:r>
            <a:r>
              <a:rPr kumimoji="0" lang="en-US" sz="1800" i="0" strike="noStrike" cap="none" normalizeH="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của tôi mới bước vào giai đoạn tập đi, tập nói.</a:t>
            </a:r>
            <a:endParaRPr kumimoji="0" lang="en-US" sz="1800" i="0"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b="1" i="0" strike="noStrike" cap="none" normalizeH="0" baseline="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a:t>
            </a:r>
            <a:r>
              <a:rPr lang="en-US" sz="1800" b="1">
                <a:solidFill>
                  <a:srgbClr val="0070C0"/>
                </a:solidFill>
                <a:latin typeface="Times New Roman" panose="02020603050405020304" pitchFamily="18" charset="0"/>
                <a:ea typeface="Times New Roman" pitchFamily="18" charset="0"/>
                <a:cs typeface="Times New Roman" panose="02020603050405020304" pitchFamily="18" charset="0"/>
              </a:rPr>
              <a:t>Thân bài</a:t>
            </a:r>
            <a:r>
              <a:rPr kumimoji="0" lang="en-US" sz="1800" b="1" i="0" strike="noStrike" cap="none" normalizeH="0" baseline="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a:t>
            </a:r>
            <a:endParaRPr kumimoji="0" lang="en-US" sz="1800" b="1" i="0"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b="1" i="0" strike="noStrike" cap="none" normalizeH="0" baseline="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 Ngoại</a:t>
            </a:r>
            <a:r>
              <a:rPr kumimoji="0" lang="en-US" sz="1800" b="1" i="0" strike="noStrike" cap="none" normalizeH="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 hình</a:t>
            </a:r>
            <a:r>
              <a:rPr kumimoji="0" lang="en-US" sz="1800" b="1" i="0" strike="noStrike" cap="none" normalizeH="0" baseline="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 </a:t>
            </a:r>
            <a:r>
              <a:rPr lang="en-US" sz="1800">
                <a:solidFill>
                  <a:srgbClr val="002060"/>
                </a:solidFill>
                <a:latin typeface="Times New Roman" panose="02020603050405020304" pitchFamily="18" charset="0"/>
                <a:ea typeface="Times New Roman" pitchFamily="18" charset="0"/>
                <a:cs typeface="Times New Roman" panose="02020603050405020304" pitchFamily="18" charset="0"/>
              </a:rPr>
              <a:t>Thân hình béo tròn.</a:t>
            </a:r>
            <a:endParaRPr kumimoji="0" lang="en-US" sz="1800" i="0"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i="0" strike="noStrike" cap="none" normalizeH="0" baseline="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baseline="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Mái</a:t>
            </a:r>
            <a:r>
              <a:rPr kumimoji="0" lang="en-US" sz="1800" i="0" strike="noStrike" cap="none" normalizeH="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tóc</a:t>
            </a:r>
            <a:r>
              <a:rPr kumimoji="0" lang="en-US" sz="1800" i="0" strike="noStrike" cap="none" normalizeH="0" baseline="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lưa</a:t>
            </a:r>
            <a:r>
              <a:rPr kumimoji="0" lang="en-US" sz="1800" i="0" strike="noStrike" cap="none" normalizeH="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thưa</a:t>
            </a:r>
            <a:r>
              <a:rPr kumimoji="0" lang="en-US" sz="1800" i="0" strike="noStrike" cap="none" normalizeH="0" baseline="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vàng hoe.</a:t>
            </a:r>
            <a:endParaRPr kumimoji="0" lang="en-US" sz="1800" i="0"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4114800" algn="l"/>
                <a:tab pos="5486400" algn="l"/>
              </a:tabLst>
            </a:pPr>
            <a:r>
              <a:rPr kumimoji="0" lang="en-US" sz="1800" i="0" strike="noStrike" cap="none" normalizeH="0" baseline="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lang="vi-VN" sz="1800">
                <a:solidFill>
                  <a:srgbClr val="002060"/>
                </a:solidFill>
                <a:latin typeface="Times New Roman" panose="02020603050405020304" pitchFamily="18" charset="0"/>
                <a:cs typeface="Times New Roman" panose="02020603050405020304" pitchFamily="18" charset="0"/>
              </a:rPr>
              <a:t>+ Đôi gò má: căng tròn, hồng hào</a:t>
            </a:r>
            <a:r>
              <a:rPr lang="en-US" sz="1800">
                <a:solidFill>
                  <a:srgbClr val="002060"/>
                </a:solidFill>
                <a:latin typeface="Times New Roman" panose="02020603050405020304" pitchFamily="18" charset="0"/>
                <a:cs typeface="Times New Roman" panose="02020603050405020304" pitchFamily="18" charset="0"/>
              </a:rPr>
              <a:t>.</a:t>
            </a:r>
            <a:br>
              <a:rPr lang="vi-VN" sz="1800">
                <a:solidFill>
                  <a:srgbClr val="002060"/>
                </a:solidFill>
                <a:latin typeface="Times New Roman" panose="02020603050405020304" pitchFamily="18" charset="0"/>
                <a:cs typeface="Times New Roman" panose="02020603050405020304" pitchFamily="18" charset="0"/>
              </a:rPr>
            </a:br>
            <a:r>
              <a:rPr lang="en-US" sz="1800">
                <a:solidFill>
                  <a:srgbClr val="002060"/>
                </a:solidFill>
                <a:latin typeface="Times New Roman" panose="02020603050405020304" pitchFamily="18" charset="0"/>
                <a:cs typeface="Times New Roman" panose="02020603050405020304" pitchFamily="18" charset="0"/>
              </a:rPr>
              <a:t>  </a:t>
            </a:r>
            <a:r>
              <a:rPr lang="vi-VN" sz="1800">
                <a:solidFill>
                  <a:srgbClr val="002060"/>
                </a:solidFill>
                <a:latin typeface="Times New Roman" panose="02020603050405020304" pitchFamily="18" charset="0"/>
                <a:cs typeface="Times New Roman" panose="02020603050405020304" pitchFamily="18" charset="0"/>
              </a:rPr>
              <a:t>+ Miệng: nhỏ xíu, luôn cười</a:t>
            </a:r>
            <a:r>
              <a:rPr lang="en-US" sz="1800">
                <a:solidFill>
                  <a:srgbClr val="002060"/>
                </a:solidFill>
                <a:latin typeface="Times New Roman" panose="02020603050405020304" pitchFamily="18" charset="0"/>
                <a:cs typeface="Times New Roman" panose="02020603050405020304" pitchFamily="18" charset="0"/>
              </a:rPr>
              <a:t>.</a:t>
            </a:r>
            <a:br>
              <a:rPr lang="vi-VN" sz="1800">
                <a:solidFill>
                  <a:srgbClr val="002060"/>
                </a:solidFill>
                <a:latin typeface="Times New Roman" panose="02020603050405020304" pitchFamily="18" charset="0"/>
                <a:cs typeface="Times New Roman" panose="02020603050405020304" pitchFamily="18" charset="0"/>
              </a:rPr>
            </a:br>
            <a:r>
              <a:rPr lang="en-US" sz="1800">
                <a:solidFill>
                  <a:srgbClr val="002060"/>
                </a:solidFill>
                <a:latin typeface="Times New Roman" panose="02020603050405020304" pitchFamily="18" charset="0"/>
                <a:cs typeface="Times New Roman" panose="02020603050405020304" pitchFamily="18" charset="0"/>
              </a:rPr>
              <a:t>  </a:t>
            </a:r>
            <a:r>
              <a:rPr lang="vi-VN" sz="1800">
                <a:solidFill>
                  <a:srgbClr val="002060"/>
                </a:solidFill>
                <a:latin typeface="Times New Roman" panose="02020603050405020304" pitchFamily="18" charset="0"/>
                <a:cs typeface="Times New Roman" panose="02020603050405020304" pitchFamily="18" charset="0"/>
              </a:rPr>
              <a:t>+ Chân, tay: trắng hồng, đầy những ngấn chắc nịch</a:t>
            </a:r>
            <a:r>
              <a:rPr lang="en-US" sz="1800">
                <a:solidFill>
                  <a:srgbClr val="002060"/>
                </a:solidFill>
                <a:latin typeface="Times New Roman" panose="02020603050405020304" pitchFamily="18" charset="0"/>
                <a:cs typeface="Times New Roman" panose="02020603050405020304" pitchFamily="18" charset="0"/>
              </a:rPr>
              <a:t>.</a:t>
            </a:r>
            <a:br>
              <a:rPr lang="vi-VN" sz="1800" b="1">
                <a:solidFill>
                  <a:srgbClr val="002060"/>
                </a:solidFill>
                <a:latin typeface="Times New Roman" panose="02020603050405020304" pitchFamily="18" charset="0"/>
                <a:cs typeface="Times New Roman" panose="02020603050405020304" pitchFamily="18" charset="0"/>
              </a:rPr>
            </a:br>
            <a:r>
              <a:rPr lang="vi-VN" sz="1800" b="1">
                <a:solidFill>
                  <a:srgbClr val="CC00CC"/>
                </a:solidFill>
                <a:latin typeface="Times New Roman" panose="02020603050405020304" pitchFamily="18" charset="0"/>
                <a:cs typeface="Times New Roman" panose="02020603050405020304" pitchFamily="18" charset="0"/>
              </a:rPr>
              <a:t>- Hoạt động:</a:t>
            </a:r>
            <a:r>
              <a:rPr lang="vi-VN" sz="1800" b="1">
                <a:solidFill>
                  <a:srgbClr val="333333"/>
                </a:solidFill>
                <a:latin typeface="Times New Roman" panose="02020603050405020304" pitchFamily="18" charset="0"/>
                <a:cs typeface="Times New Roman" panose="02020603050405020304" pitchFamily="18" charset="0"/>
              </a:rPr>
              <a:t> </a:t>
            </a:r>
            <a:br>
              <a:rPr lang="vi-VN" sz="1800" b="1">
                <a:latin typeface="Times New Roman" panose="02020603050405020304" pitchFamily="18" charset="0"/>
                <a:cs typeface="Times New Roman" panose="02020603050405020304" pitchFamily="18" charset="0"/>
              </a:rPr>
            </a:br>
            <a:r>
              <a:rPr lang="vi-VN" sz="1800">
                <a:solidFill>
                  <a:srgbClr val="002060"/>
                </a:solidFill>
                <a:latin typeface="Times New Roman" panose="02020603050405020304" pitchFamily="18" charset="0"/>
                <a:cs typeface="Times New Roman" panose="02020603050405020304" pitchFamily="18" charset="0"/>
              </a:rPr>
              <a:t>+ Như một chú lật đật</a:t>
            </a:r>
            <a:r>
              <a:rPr lang="en-US" sz="1800">
                <a:solidFill>
                  <a:srgbClr val="002060"/>
                </a:solidFill>
                <a:latin typeface="Times New Roman" panose="02020603050405020304" pitchFamily="18" charset="0"/>
                <a:cs typeface="Times New Roman" panose="02020603050405020304" pitchFamily="18" charset="0"/>
              </a:rPr>
              <a:t>.</a:t>
            </a:r>
            <a:br>
              <a:rPr lang="vi-VN" sz="1800">
                <a:solidFill>
                  <a:srgbClr val="002060"/>
                </a:solidFill>
                <a:latin typeface="Times New Roman" panose="02020603050405020304" pitchFamily="18" charset="0"/>
                <a:cs typeface="Times New Roman" panose="02020603050405020304" pitchFamily="18" charset="0"/>
              </a:rPr>
            </a:br>
            <a:r>
              <a:rPr lang="vi-VN" sz="1800">
                <a:solidFill>
                  <a:srgbClr val="002060"/>
                </a:solidFill>
                <a:latin typeface="Times New Roman" panose="02020603050405020304" pitchFamily="18" charset="0"/>
                <a:cs typeface="Times New Roman" panose="02020603050405020304" pitchFamily="18" charset="0"/>
              </a:rPr>
              <a:t>+ Lúc chơi: ngồi bệt dưới nền nhà cùng với biết bao đồ chơi, cười nói</a:t>
            </a:r>
            <a:r>
              <a:rPr lang="en-US" sz="1800">
                <a:solidFill>
                  <a:srgbClr val="002060"/>
                </a:solidFill>
                <a:latin typeface="Times New Roman" panose="02020603050405020304" pitchFamily="18" charset="0"/>
                <a:cs typeface="Times New Roman" panose="02020603050405020304" pitchFamily="18" charset="0"/>
              </a:rPr>
              <a:t> bi bô</a:t>
            </a:r>
            <a:r>
              <a:rPr lang="vi-VN" sz="1800">
                <a:solidFill>
                  <a:srgbClr val="002060"/>
                </a:solidFill>
                <a:latin typeface="Times New Roman" panose="02020603050405020304" pitchFamily="18" charset="0"/>
                <a:cs typeface="Times New Roman" panose="02020603050405020304" pitchFamily="18" charset="0"/>
              </a:rPr>
              <a:t> luôn miệng</a:t>
            </a:r>
            <a:r>
              <a:rPr lang="en-US" sz="1800">
                <a:solidFill>
                  <a:srgbClr val="002060"/>
                </a:solidFill>
                <a:latin typeface="Times New Roman" panose="02020603050405020304" pitchFamily="18" charset="0"/>
                <a:cs typeface="Times New Roman" panose="02020603050405020304" pitchFamily="18" charset="0"/>
              </a:rPr>
              <a:t>.</a:t>
            </a:r>
            <a:br>
              <a:rPr lang="vi-VN" sz="1800">
                <a:solidFill>
                  <a:srgbClr val="002060"/>
                </a:solidFill>
                <a:latin typeface="Times New Roman" panose="02020603050405020304" pitchFamily="18" charset="0"/>
                <a:cs typeface="Times New Roman" panose="02020603050405020304" pitchFamily="18" charset="0"/>
              </a:rPr>
            </a:br>
            <a:r>
              <a:rPr lang="vi-VN" sz="1800">
                <a:solidFill>
                  <a:srgbClr val="002060"/>
                </a:solidFill>
                <a:latin typeface="Times New Roman" panose="02020603050405020304" pitchFamily="18" charset="0"/>
                <a:cs typeface="Times New Roman" panose="02020603050405020304" pitchFamily="18" charset="0"/>
              </a:rPr>
              <a:t>+ Khi xem ti vi: ngồi ngoẹo đầu sang một bên nhìn chăm chú</a:t>
            </a:r>
            <a:r>
              <a:rPr lang="en-US" sz="1800">
                <a:solidFill>
                  <a:srgbClr val="002060"/>
                </a:solidFill>
                <a:latin typeface="Times New Roman" panose="02020603050405020304" pitchFamily="18" charset="0"/>
                <a:cs typeface="Times New Roman" panose="02020603050405020304" pitchFamily="18" charset="0"/>
              </a:rPr>
              <a:t>.</a:t>
            </a:r>
            <a:br>
              <a:rPr lang="vi-VN" sz="1800">
                <a:solidFill>
                  <a:srgbClr val="002060"/>
                </a:solidFill>
                <a:latin typeface="Times New Roman" panose="02020603050405020304" pitchFamily="18" charset="0"/>
                <a:cs typeface="Times New Roman" panose="02020603050405020304" pitchFamily="18" charset="0"/>
              </a:rPr>
            </a:br>
            <a:r>
              <a:rPr lang="vi-VN" sz="1800">
                <a:solidFill>
                  <a:srgbClr val="002060"/>
                </a:solidFill>
                <a:latin typeface="Times New Roman" panose="02020603050405020304" pitchFamily="18" charset="0"/>
                <a:cs typeface="Times New Roman" panose="02020603050405020304" pitchFamily="18" charset="0"/>
              </a:rPr>
              <a:t>+ Khi nũng nịu: thấy mẹ liền</a:t>
            </a:r>
            <a:r>
              <a:rPr lang="en-US" sz="1800">
                <a:solidFill>
                  <a:srgbClr val="002060"/>
                </a:solidFill>
                <a:latin typeface="Times New Roman" panose="02020603050405020304" pitchFamily="18" charset="0"/>
                <a:cs typeface="Times New Roman" panose="02020603050405020304" pitchFamily="18" charset="0"/>
              </a:rPr>
              <a:t> gọi</a:t>
            </a:r>
            <a:r>
              <a:rPr lang="vi-VN" sz="1800">
                <a:solidFill>
                  <a:srgbClr val="002060"/>
                </a:solidFill>
                <a:latin typeface="Times New Roman" panose="02020603050405020304" pitchFamily="18" charset="0"/>
                <a:cs typeface="Times New Roman" panose="02020603050405020304" pitchFamily="18" charset="0"/>
              </a:rPr>
              <a:t> </a:t>
            </a:r>
            <a:r>
              <a:rPr lang="en-US" sz="1800">
                <a:solidFill>
                  <a:srgbClr val="002060"/>
                </a:solidFill>
                <a:latin typeface="Times New Roman" panose="02020603050405020304" pitchFamily="18" charset="0"/>
                <a:cs typeface="Times New Roman" panose="02020603050405020304" pitchFamily="18" charset="0"/>
              </a:rPr>
              <a:t>“</a:t>
            </a:r>
            <a:r>
              <a:rPr lang="vi-VN" sz="1800">
                <a:solidFill>
                  <a:srgbClr val="002060"/>
                </a:solidFill>
                <a:latin typeface="Times New Roman" panose="02020603050405020304" pitchFamily="18" charset="0"/>
                <a:cs typeface="Times New Roman" panose="02020603050405020304" pitchFamily="18" charset="0"/>
              </a:rPr>
              <a:t>mẹ</a:t>
            </a:r>
            <a:r>
              <a:rPr lang="en-US" sz="1800">
                <a:solidFill>
                  <a:srgbClr val="002060"/>
                </a:solidFill>
                <a:latin typeface="Times New Roman" panose="02020603050405020304" pitchFamily="18" charset="0"/>
                <a:cs typeface="Times New Roman" panose="02020603050405020304" pitchFamily="18" charset="0"/>
              </a:rPr>
              <a:t>”</a:t>
            </a:r>
            <a:r>
              <a:rPr lang="vi-VN" sz="1800">
                <a:solidFill>
                  <a:srgbClr val="002060"/>
                </a:solidFill>
                <a:latin typeface="Times New Roman" panose="02020603050405020304" pitchFamily="18" charset="0"/>
                <a:cs typeface="Times New Roman" panose="02020603050405020304" pitchFamily="18" charset="0"/>
              </a:rPr>
              <a:t> không rõ lắm. Đứng dậy, vịn vào thành giường lần từng bước một đến bên mẹ. Rúc đầu vào người mẹ như đòi ẵm.</a:t>
            </a:r>
            <a:br>
              <a:rPr lang="vi-VN" sz="1800">
                <a:solidFill>
                  <a:srgbClr val="002060"/>
                </a:solidFill>
                <a:latin typeface="Times New Roman" panose="02020603050405020304" pitchFamily="18" charset="0"/>
                <a:cs typeface="Times New Roman" panose="02020603050405020304" pitchFamily="18" charset="0"/>
              </a:rPr>
            </a:br>
            <a:r>
              <a:rPr lang="vi-VN" sz="1800" b="1">
                <a:solidFill>
                  <a:srgbClr val="0070C0"/>
                </a:solidFill>
                <a:latin typeface="Times New Roman" panose="02020603050405020304" pitchFamily="18" charset="0"/>
                <a:cs typeface="Times New Roman" panose="02020603050405020304" pitchFamily="18" charset="0"/>
              </a:rPr>
              <a:t>* Kết bài: </a:t>
            </a:r>
            <a:r>
              <a:rPr lang="vi-VN" sz="1800">
                <a:solidFill>
                  <a:srgbClr val="002060"/>
                </a:solidFill>
                <a:latin typeface="Times New Roman" panose="02020603050405020304" pitchFamily="18" charset="0"/>
                <a:cs typeface="Times New Roman" panose="02020603050405020304" pitchFamily="18" charset="0"/>
              </a:rPr>
              <a:t>Em rất thương bé Bi. Đi đâu em cũng mau chóng về bên em</a:t>
            </a:r>
            <a:r>
              <a:rPr lang="en-US" sz="1800">
                <a:solidFill>
                  <a:srgbClr val="002060"/>
                </a:solidFill>
                <a:latin typeface="Times New Roman" panose="02020603050405020304" pitchFamily="18" charset="0"/>
                <a:cs typeface="Times New Roman" panose="02020603050405020304" pitchFamily="18" charset="0"/>
              </a:rPr>
              <a:t>.</a:t>
            </a:r>
            <a:r>
              <a:rPr lang="vi-VN" sz="1800">
                <a:solidFill>
                  <a:srgbClr val="002060"/>
                </a:solidFill>
                <a:latin typeface="Times New Roman" panose="02020603050405020304" pitchFamily="18" charset="0"/>
                <a:cs typeface="Times New Roman" panose="02020603050405020304" pitchFamily="18" charset="0"/>
              </a:rPr>
              <a:t> </a:t>
            </a:r>
            <a:br>
              <a:rPr lang="vi-VN" sz="1800" b="1">
                <a:solidFill>
                  <a:srgbClr val="002060"/>
                </a:solidFill>
                <a:latin typeface="Times New Roman" panose="02020603050405020304" pitchFamily="18" charset="0"/>
                <a:cs typeface="Times New Roman" panose="02020603050405020304" pitchFamily="18" charset="0"/>
              </a:rPr>
            </a:br>
            <a:br>
              <a:rPr lang="vi-VN" sz="1800" b="1">
                <a:latin typeface="Times New Roman" panose="02020603050405020304" pitchFamily="18" charset="0"/>
                <a:cs typeface="Times New Roman" panose="02020603050405020304" pitchFamily="18" charset="0"/>
              </a:rPr>
            </a:br>
            <a:endParaRPr kumimoji="0" lang="en-US" sz="1800" b="1"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diamond(in)">
                                      <p:cBhvr>
                                        <p:cTn id="7" dur="2000"/>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79">
                                            <p:txEl>
                                              <p:pRg st="1" end="1"/>
                                            </p:txEl>
                                          </p:spTgt>
                                        </p:tgtEl>
                                        <p:attrNameLst>
                                          <p:attrName>style.visibility</p:attrName>
                                        </p:attrNameLst>
                                      </p:cBhvr>
                                      <p:to>
                                        <p:strVal val="visible"/>
                                      </p:to>
                                    </p:set>
                                    <p:anim calcmode="lin" valueType="num">
                                      <p:cBhvr>
                                        <p:cTn id="12" dur="500" fill="hold"/>
                                        <p:tgtEl>
                                          <p:spTgt spid="7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79">
                                            <p:txEl>
                                              <p:pRg st="2" end="2"/>
                                            </p:txEl>
                                          </p:spTgt>
                                        </p:tgtEl>
                                        <p:attrNameLst>
                                          <p:attrName>style.visibility</p:attrName>
                                        </p:attrNameLst>
                                      </p:cBhvr>
                                      <p:to>
                                        <p:strVal val="visible"/>
                                      </p:to>
                                    </p:set>
                                    <p:anim calcmode="lin" valueType="num">
                                      <p:cBhvr>
                                        <p:cTn id="18" dur="500" fill="hold"/>
                                        <p:tgtEl>
                                          <p:spTgt spid="79">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79">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7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9">
                                            <p:txEl>
                                              <p:pRg st="3" end="3"/>
                                            </p:txEl>
                                          </p:spTgt>
                                        </p:tgtEl>
                                        <p:attrNameLst>
                                          <p:attrName>style.visibility</p:attrName>
                                        </p:attrNameLst>
                                      </p:cBhvr>
                                      <p:to>
                                        <p:strVal val="visible"/>
                                      </p:to>
                                    </p:set>
                                    <p:animEffect transition="in" filter="fade">
                                      <p:cBhvr>
                                        <p:cTn id="25" dur="1000"/>
                                        <p:tgtEl>
                                          <p:spTgt spid="79">
                                            <p:txEl>
                                              <p:pRg st="3" end="3"/>
                                            </p:txEl>
                                          </p:spTgt>
                                        </p:tgtEl>
                                      </p:cBhvr>
                                    </p:animEffect>
                                    <p:anim calcmode="lin" valueType="num">
                                      <p:cBhvr>
                                        <p:cTn id="2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9">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9">
                                            <p:txEl>
                                              <p:pRg st="4" end="4"/>
                                            </p:txEl>
                                          </p:spTgt>
                                        </p:tgtEl>
                                        <p:attrNameLst>
                                          <p:attrName>style.visibility</p:attrName>
                                        </p:attrNameLst>
                                      </p:cBhvr>
                                      <p:to>
                                        <p:strVal val="visible"/>
                                      </p:to>
                                    </p:set>
                                    <p:animEffect transition="in" filter="fade">
                                      <p:cBhvr>
                                        <p:cTn id="30" dur="1000"/>
                                        <p:tgtEl>
                                          <p:spTgt spid="79">
                                            <p:txEl>
                                              <p:pRg st="4" end="4"/>
                                            </p:txEl>
                                          </p:spTgt>
                                        </p:tgtEl>
                                      </p:cBhvr>
                                    </p:animEffect>
                                    <p:anim calcmode="lin" valueType="num">
                                      <p:cBhvr>
                                        <p:cTn id="31" dur="1000" fill="hold"/>
                                        <p:tgtEl>
                                          <p:spTgt spid="79">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79">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9">
                                            <p:txEl>
                                              <p:pRg st="5" end="5"/>
                                            </p:txEl>
                                          </p:spTgt>
                                        </p:tgtEl>
                                        <p:attrNameLst>
                                          <p:attrName>style.visibility</p:attrName>
                                        </p:attrNameLst>
                                      </p:cBhvr>
                                      <p:to>
                                        <p:strVal val="visible"/>
                                      </p:to>
                                    </p:set>
                                    <p:animEffect transition="in" filter="fade">
                                      <p:cBhvr>
                                        <p:cTn id="35" dur="1000"/>
                                        <p:tgtEl>
                                          <p:spTgt spid="79">
                                            <p:txEl>
                                              <p:pRg st="5" end="5"/>
                                            </p:txEl>
                                          </p:spTgt>
                                        </p:tgtEl>
                                      </p:cBhvr>
                                    </p:animEffect>
                                    <p:anim calcmode="lin" valueType="num">
                                      <p:cBhvr>
                                        <p:cTn id="36"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942484" y="1041775"/>
            <a:ext cx="7287116" cy="3600986"/>
          </a:xfrm>
          <a:prstGeom prst="rect">
            <a:avLst/>
          </a:prstGeom>
          <a:noFill/>
          <a:ln w="9525">
            <a:noFill/>
            <a:miter lim="800000"/>
            <a:headEnd/>
            <a:tailEnd/>
          </a:ln>
        </p:spPr>
        <p:txBody>
          <a:bodyPr wrap="square">
            <a:spAutoFit/>
          </a:bodyPr>
          <a:lstStyle/>
          <a:p>
            <a:pPr algn="l">
              <a:spcBef>
                <a:spcPts val="1200"/>
              </a:spcBef>
              <a:spcAft>
                <a:spcPts val="600"/>
              </a:spcAft>
            </a:pPr>
            <a:r>
              <a:rPr lang="en-US" sz="2400" b="1">
                <a:solidFill>
                  <a:srgbClr val="C00000"/>
                </a:solidFill>
                <a:latin typeface="Times New Roman" pitchFamily="18" charset="0"/>
              </a:rPr>
              <a:t>1.Mở bài: </a:t>
            </a:r>
            <a:r>
              <a:rPr lang="en-US" sz="2400" dirty="0" err="1">
                <a:solidFill>
                  <a:srgbClr val="002060"/>
                </a:solidFill>
                <a:latin typeface="Times New Roman" pitchFamily="18" charset="0"/>
              </a:rPr>
              <a:t>Giới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thiệu</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về</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người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định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tả</a:t>
            </a:r>
            <a:endParaRPr lang="en-US" sz="2400" dirty="0">
              <a:solidFill>
                <a:srgbClr val="002060"/>
              </a:solidFill>
              <a:latin typeface="Times New Roman" pitchFamily="18" charset="0"/>
            </a:endParaRPr>
          </a:p>
          <a:p>
            <a:pPr algn="l">
              <a:spcBef>
                <a:spcPts val="1200"/>
              </a:spcBef>
              <a:spcAft>
                <a:spcPts val="600"/>
              </a:spcAft>
            </a:pPr>
            <a:r>
              <a:rPr lang="en-US" sz="2400" b="1" dirty="0">
                <a:solidFill>
                  <a:srgbClr val="C00000"/>
                </a:solidFill>
                <a:latin typeface="Times New Roman" pitchFamily="18" charset="0"/>
              </a:rPr>
              <a:t>2. </a:t>
            </a:r>
            <a:r>
              <a:rPr lang="en-US" sz="2400" b="1" err="1">
                <a:solidFill>
                  <a:srgbClr val="C00000"/>
                </a:solidFill>
                <a:latin typeface="Times New Roman" pitchFamily="18" charset="0"/>
              </a:rPr>
              <a:t>Thân</a:t>
            </a:r>
            <a:r>
              <a:rPr lang="en-US" sz="2400" b="1">
                <a:solidFill>
                  <a:srgbClr val="C00000"/>
                </a:solidFill>
                <a:latin typeface="Times New Roman" pitchFamily="18" charset="0"/>
              </a:rPr>
              <a:t> bài: </a:t>
            </a:r>
            <a:endParaRPr lang="en-US" sz="2400" b="1" dirty="0">
              <a:solidFill>
                <a:srgbClr val="C00000"/>
              </a:solidFill>
              <a:latin typeface="Times New Roman" pitchFamily="18" charset="0"/>
            </a:endParaRPr>
          </a:p>
          <a:p>
            <a:pPr algn="l">
              <a:spcBef>
                <a:spcPts val="1200"/>
              </a:spcBef>
              <a:spcAft>
                <a:spcPts val="600"/>
              </a:spcAft>
              <a:buFont typeface="Arial" charset="0"/>
              <a:buChar char="•"/>
            </a:pPr>
            <a:r>
              <a:rPr lang="en-US" sz="2400" dirty="0" err="1">
                <a:solidFill>
                  <a:srgbClr val="002060"/>
                </a:solidFill>
                <a:latin typeface="Times New Roman" pitchFamily="18" charset="0"/>
              </a:rPr>
              <a:t>Tả</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ngoại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hình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đặc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điểm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nổi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bật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về</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tầm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vóc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cách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ăn</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mặc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khuôn</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mặt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mái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tóc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cặp</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mắt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hàm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răng</a:t>
            </a:r>
            <a:r>
              <a:rPr lang="en-US" sz="2400" dirty="0">
                <a:solidFill>
                  <a:srgbClr val="002060"/>
                </a:solidFill>
                <a:latin typeface="Times New Roman" pitchFamily="18" charset="0"/>
              </a:rPr>
              <a:t>,…)</a:t>
            </a:r>
          </a:p>
          <a:p>
            <a:pPr algn="l">
              <a:spcBef>
                <a:spcPts val="1200"/>
              </a:spcBef>
              <a:spcAft>
                <a:spcPts val="600"/>
              </a:spcAft>
              <a:buFont typeface="Arial" charset="0"/>
              <a:buChar char="•"/>
            </a:pPr>
            <a:r>
              <a:rPr lang="en-US" sz="2400" dirty="0" err="1">
                <a:solidFill>
                  <a:srgbClr val="002060"/>
                </a:solidFill>
                <a:latin typeface="Times New Roman" pitchFamily="18" charset="0"/>
              </a:rPr>
              <a:t>Tả</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tính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tình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hoạt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động</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lời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nói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cử</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chỉ</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thói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quen</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cách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cư</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xử</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với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người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khác</a:t>
            </a:r>
            <a:r>
              <a:rPr lang="en-US" sz="2400" dirty="0">
                <a:solidFill>
                  <a:srgbClr val="002060"/>
                </a:solidFill>
                <a:latin typeface="Times New Roman" pitchFamily="18" charset="0"/>
              </a:rPr>
              <a:t>,…)</a:t>
            </a:r>
          </a:p>
          <a:p>
            <a:pPr algn="l">
              <a:spcBef>
                <a:spcPts val="1200"/>
              </a:spcBef>
              <a:spcAft>
                <a:spcPts val="600"/>
              </a:spcAft>
            </a:pPr>
            <a:r>
              <a:rPr lang="en-US" sz="2400" b="1" dirty="0">
                <a:solidFill>
                  <a:srgbClr val="C00000"/>
                </a:solidFill>
                <a:latin typeface="Times New Roman" pitchFamily="18" charset="0"/>
              </a:rPr>
              <a:t>3. </a:t>
            </a:r>
            <a:r>
              <a:rPr lang="en-US" sz="2400" b="1" err="1">
                <a:solidFill>
                  <a:srgbClr val="C00000"/>
                </a:solidFill>
                <a:latin typeface="Times New Roman" pitchFamily="18" charset="0"/>
              </a:rPr>
              <a:t>Kết</a:t>
            </a:r>
            <a:r>
              <a:rPr lang="en-US" sz="2400" b="1">
                <a:solidFill>
                  <a:srgbClr val="C00000"/>
                </a:solidFill>
                <a:latin typeface="Times New Roman" pitchFamily="18" charset="0"/>
              </a:rPr>
              <a:t> bài: </a:t>
            </a:r>
            <a:r>
              <a:rPr lang="en-US" sz="2400" dirty="0" err="1">
                <a:solidFill>
                  <a:srgbClr val="002060"/>
                </a:solidFill>
                <a:latin typeface="Times New Roman" pitchFamily="18" charset="0"/>
              </a:rPr>
              <a:t>Nêu</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cảm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nghĩ</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của</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mình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về</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người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được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tả</a:t>
            </a:r>
            <a:r>
              <a:rPr lang="en-US" sz="2400" dirty="0">
                <a:solidFill>
                  <a:srgbClr val="002060"/>
                </a:solidFill>
                <a:latin typeface="Times New Roman" pitchFamily="18" charset="0"/>
              </a:rPr>
              <a:t>. </a:t>
            </a:r>
          </a:p>
        </p:txBody>
      </p:sp>
      <p:sp>
        <p:nvSpPr>
          <p:cNvPr id="6" name="Text Box 20"/>
          <p:cNvSpPr txBox="1">
            <a:spLocks noChangeArrowheads="1"/>
          </p:cNvSpPr>
          <p:nvPr/>
        </p:nvSpPr>
        <p:spPr bwMode="auto">
          <a:xfrm>
            <a:off x="2173734" y="391027"/>
            <a:ext cx="6055866" cy="461665"/>
          </a:xfrm>
          <a:prstGeom prst="rect">
            <a:avLst/>
          </a:prstGeom>
          <a:noFill/>
          <a:ln w="9525">
            <a:noFill/>
            <a:miter lim="800000"/>
            <a:headEnd/>
            <a:tailEnd/>
          </a:ln>
        </p:spPr>
        <p:txBody>
          <a:bodyPr wrap="square">
            <a:spAutoFit/>
          </a:bodyPr>
          <a:lstStyle/>
          <a:p>
            <a:r>
              <a:rPr lang="en-US" sz="2400" b="1" dirty="0" err="1">
                <a:solidFill>
                  <a:srgbClr val="0070C0"/>
                </a:solidFill>
                <a:latin typeface="Times New Roman" pitchFamily="18" charset="0"/>
              </a:rPr>
              <a:t>Cấu</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tạo</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chung</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của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bài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văn</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tả</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người</a:t>
            </a:r>
            <a:endParaRPr lang="en-US" sz="2400" b="1" dirty="0">
              <a:solidFill>
                <a:srgbClr val="0070C0"/>
              </a:solidFill>
              <a:latin typeface="Times New Roman" pitchFamily="18" charset="0"/>
            </a:endParaRPr>
          </a:p>
        </p:txBody>
      </p:sp>
    </p:spTree>
    <p:extLst>
      <p:ext uri="{BB962C8B-B14F-4D97-AF65-F5344CB8AC3E}">
        <p14:creationId xmlns:p14="http://schemas.microsoft.com/office/powerpoint/2010/main" val="351771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85" name="Text Box 6"/>
          <p:cNvSpPr txBox="1">
            <a:spLocks noChangeArrowheads="1"/>
          </p:cNvSpPr>
          <p:nvPr/>
        </p:nvSpPr>
        <p:spPr bwMode="auto">
          <a:xfrm>
            <a:off x="577243" y="357821"/>
            <a:ext cx="7804757" cy="830997"/>
          </a:xfrm>
          <a:prstGeom prst="rect">
            <a:avLst/>
          </a:prstGeom>
          <a:noFill/>
          <a:ln w="9525">
            <a:noFill/>
            <a:miter lim="800000"/>
            <a:headEnd/>
            <a:tailEnd/>
          </a:ln>
        </p:spPr>
        <p:txBody>
          <a:bodyPr wrap="square">
            <a:spAutoFit/>
          </a:bodyPr>
          <a:lstStyle/>
          <a:p>
            <a:pPr algn="l"/>
            <a:r>
              <a:rPr lang="en-US" sz="2400">
                <a:solidFill>
                  <a:srgbClr val="0000FF"/>
                </a:solidFill>
                <a:latin typeface="Times New Roman" pitchFamily="18" charset="0"/>
              </a:rPr>
              <a:t>2. Viết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văn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tả</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hoạt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động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nhỏ</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hoặc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em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bé</a:t>
            </a:r>
            <a:r>
              <a:rPr lang="en-US" sz="2400" dirty="0">
                <a:solidFill>
                  <a:srgbClr val="0000FF"/>
                </a:solidFill>
                <a:latin typeface="Times New Roman" pitchFamily="18" charset="0"/>
              </a:rPr>
              <a:t> ở </a:t>
            </a:r>
            <a:r>
              <a:rPr lang="en-US" sz="2400" dirty="0" err="1">
                <a:solidFill>
                  <a:srgbClr val="0000FF"/>
                </a:solidFill>
                <a:latin typeface="Times New Roman" pitchFamily="18" charset="0"/>
              </a:rPr>
              <a:t>tuổi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tập</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tập</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nói</a:t>
            </a:r>
            <a:r>
              <a:rPr lang="en-US" sz="2400" dirty="0">
                <a:solidFill>
                  <a:srgbClr val="0000FF"/>
                </a:solidFill>
                <a:latin typeface="Times New Roman" pitchFamily="18" charset="0"/>
              </a:rPr>
              <a:t>.</a:t>
            </a:r>
          </a:p>
        </p:txBody>
      </p:sp>
      <p:sp>
        <p:nvSpPr>
          <p:cNvPr id="86" name="Rectangle 85"/>
          <p:cNvSpPr/>
          <p:nvPr/>
        </p:nvSpPr>
        <p:spPr>
          <a:xfrm>
            <a:off x="669887" y="1188818"/>
            <a:ext cx="7366674" cy="3477875"/>
          </a:xfrm>
          <a:prstGeom prst="rect">
            <a:avLst/>
          </a:prstGeom>
        </p:spPr>
        <p:txBody>
          <a:bodyPr wrap="square">
            <a:spAutoFit/>
          </a:bodyPr>
          <a:lstStyle/>
          <a:p>
            <a:r>
              <a:rPr lang="vi-VN" sz="2000" b="1" dirty="0">
                <a:solidFill>
                  <a:srgbClr val="FF0000"/>
                </a:solidFill>
                <a:latin typeface="+mj-lt"/>
              </a:rPr>
              <a:t>* Đoạn văn tham khảo</a:t>
            </a:r>
            <a:r>
              <a:rPr lang="en-US" sz="2000" b="1" dirty="0">
                <a:solidFill>
                  <a:srgbClr val="FF0000"/>
                </a:solidFill>
                <a:latin typeface="+mj-lt"/>
              </a:rPr>
              <a:t>:</a:t>
            </a:r>
            <a:br>
              <a:rPr lang="vi-VN" sz="2000" b="1" dirty="0">
                <a:latin typeface="+mj-lt"/>
              </a:rPr>
            </a:br>
            <a:r>
              <a:rPr lang="en-US" sz="2000" b="1" dirty="0">
                <a:latin typeface="+mj-lt"/>
              </a:rPr>
              <a:t>     </a:t>
            </a:r>
            <a:r>
              <a:rPr lang="vi-VN" sz="2000" b="1" dirty="0">
                <a:solidFill>
                  <a:srgbClr val="002060"/>
                </a:solidFill>
                <a:latin typeface="+mj-lt"/>
              </a:rPr>
              <a:t>"Bé Nho con của dì út em năm nay vừa tròn một tuổi trông rất bụ bẫm, dễ thương. Bé có làn da trắng hồng. Mái tóc vàng hoe, lưa thưa phủ xuống đôi mắt tròn xoe như hai hạt ngọc. Đôi gò má căng tròn, hồng hào với cái miệng xinh xắn, môi đỏ như son. Mỗi khi cười để lộ những chiếc răng con mới mọc trông rất có duyên. Bé đi chưa vững, bước đi còn loạng choạng. Mỗi lần gặp mẹ, chân tay bé như cuống lên cố chạy lại ôm chầm lấy mẹ, những lần như thế bé đều suýt ngã. Những lúc bé ngồi chơi giữa đống đồ chơi, chân tay của bé không bao giờ yên, cứ múa lung tung trông như chú lật đật đang làm xiếc..."</a:t>
            </a:r>
            <a:endParaRPr lang="en-US" sz="2000" b="1" dirty="0">
              <a:solidFill>
                <a:srgbClr val="002060"/>
              </a:solidFill>
              <a:latin typeface="+mj-lt"/>
            </a:endParaRPr>
          </a:p>
        </p:txBody>
      </p:sp>
    </p:spTree>
    <p:extLst>
      <p:ext uri="{BB962C8B-B14F-4D97-AF65-F5344CB8AC3E}">
        <p14:creationId xmlns:p14="http://schemas.microsoft.com/office/powerpoint/2010/main" val="339818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ox(in)">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801</Words>
  <Application>Microsoft Office PowerPoint</Application>
  <PresentationFormat>On-screen Show (16:9)</PresentationFormat>
  <Paragraphs>42</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Quicksand Light</vt:lpstr>
      <vt:lpstr>#9Slide03 Cousine</vt:lpstr>
      <vt:lpstr>Jua</vt:lpstr>
      <vt:lpstr>Times New Roman</vt:lpstr>
      <vt:lpstr>Arial</vt:lpstr>
      <vt:lpstr>Nature Activities Binder by Slidesgo</vt:lpstr>
      <vt:lpstr>Trường Tiểu học Sài Đồng Môn Tập làm văn lớp 5 Giáo viên Nguyễn Thị Vân Lớp 5A5</vt:lpstr>
      <vt:lpstr>Luyện tập tả người  (Tả hoạt động)</vt:lpstr>
      <vt:lpstr>Khởi động</vt:lpstr>
      <vt:lpstr>Yêu cầu cần đạt</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tả người  (Tả hoạt động)</dc:title>
  <dc:creator>IMNHUNGNHINH</dc:creator>
  <cp:lastModifiedBy>Administrator</cp:lastModifiedBy>
  <cp:revision>10</cp:revision>
  <dcterms:modified xsi:type="dcterms:W3CDTF">2022-12-15T03:26:25Z</dcterms:modified>
</cp:coreProperties>
</file>