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5" r:id="rId4"/>
    <p:sldId id="273" r:id="rId5"/>
    <p:sldId id="276" r:id="rId6"/>
    <p:sldId id="261" r:id="rId7"/>
    <p:sldId id="279" r:id="rId8"/>
    <p:sldId id="281" r:id="rId9"/>
    <p:sldId id="266" r:id="rId10"/>
    <p:sldId id="260" r:id="rId11"/>
    <p:sldId id="268" r:id="rId12"/>
    <p:sldId id="269" r:id="rId13"/>
    <p:sldId id="270" r:id="rId14"/>
    <p:sldId id="271" r:id="rId15"/>
    <p:sldId id="274" r:id="rId16"/>
  </p:sldIdLst>
  <p:sldSz cx="12192000" cy="6858000"/>
  <p:notesSz cx="6858000" cy="9144000"/>
  <p:embeddedFontLst>
    <p:embeddedFont>
      <p:font typeface="Cambria" pitchFamily="18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Calibri Light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EBF"/>
    <a:srgbClr val="E97974"/>
    <a:srgbClr val="FFE064"/>
    <a:srgbClr val="E04D45"/>
    <a:srgbClr val="75C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07B95-B4FE-4D0C-BDB6-F89A7921BA71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49096-2197-42A7-9B06-2654E1950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08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更多模板123图文旗舰店：666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818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32221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7968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9970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4067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9472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406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2271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406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更多模板123图文旗舰店：666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8180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4067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018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65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650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322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7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64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6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69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93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14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8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44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3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B6AB-2C7B-4228-B107-C1E4C6BF8E66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59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3B6AB-2C7B-4228-B107-C1E4C6BF8E66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2CDFB-636E-4093-840B-9AB584662A8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3812252" y="-1328786"/>
            <a:ext cx="1213667" cy="1252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3507452" y="7157487"/>
            <a:ext cx="1213667" cy="125225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34352" y="6438004"/>
            <a:ext cx="140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 smtClean="0">
                <a:solidFill>
                  <a:schemeClr val="accent6">
                    <a:lumMod val="75000"/>
                  </a:schemeClr>
                </a:solidFill>
                <a:latin typeface="SVN-Bear" panose="02040603050506020204" pitchFamily="18" charset="0"/>
              </a:rPr>
              <a:t>Măng</a:t>
            </a:r>
            <a:r>
              <a:rPr lang="en-GB" sz="2000" i="1" baseline="0" dirty="0" smtClean="0">
                <a:solidFill>
                  <a:schemeClr val="accent6">
                    <a:lumMod val="75000"/>
                  </a:schemeClr>
                </a:solidFill>
                <a:latin typeface="SVN-Bear" panose="02040603050506020204" pitchFamily="18" charset="0"/>
              </a:rPr>
              <a:t> non</a:t>
            </a:r>
            <a:endParaRPr lang="en-GB" sz="2000" i="1" dirty="0">
              <a:solidFill>
                <a:schemeClr val="accent6">
                  <a:lumMod val="75000"/>
                </a:schemeClr>
              </a:solidFill>
              <a:latin typeface="SVN-Bear" panose="020406030505060202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649952" y="75377"/>
            <a:ext cx="140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 smtClean="0">
                <a:solidFill>
                  <a:schemeClr val="accent6">
                    <a:lumMod val="75000"/>
                  </a:schemeClr>
                </a:solidFill>
                <a:latin typeface="SVN-Bear" panose="02040603050506020204" pitchFamily="18" charset="0"/>
              </a:rPr>
              <a:t>Măng</a:t>
            </a:r>
            <a:r>
              <a:rPr lang="en-GB" sz="2000" i="1" baseline="0" dirty="0" smtClean="0">
                <a:solidFill>
                  <a:schemeClr val="accent6">
                    <a:lumMod val="75000"/>
                  </a:schemeClr>
                </a:solidFill>
                <a:latin typeface="SVN-Bear" panose="02040603050506020204" pitchFamily="18" charset="0"/>
              </a:rPr>
              <a:t> non</a:t>
            </a:r>
            <a:endParaRPr lang="en-GB" sz="2000" i="1" dirty="0">
              <a:solidFill>
                <a:schemeClr val="accent6">
                  <a:lumMod val="75000"/>
                </a:schemeClr>
              </a:solidFill>
              <a:latin typeface="SVN-Bea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1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"/>
          <p:cNvSpPr/>
          <p:nvPr/>
        </p:nvSpPr>
        <p:spPr>
          <a:xfrm>
            <a:off x="-18100" y="4348672"/>
            <a:ext cx="12191580" cy="2547428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2060"/>
              </a:solidFill>
              <a:latin typeface="Aarian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"/>
          <p:cNvSpPr/>
          <p:nvPr/>
        </p:nvSpPr>
        <p:spPr>
          <a:xfrm>
            <a:off x="-10718" y="0"/>
            <a:ext cx="12184198" cy="4348672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2060"/>
              </a:solidFill>
              <a:latin typeface="Aarian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1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42" name="Google Shape;242;p1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206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206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206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206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6" name="Google Shape;24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511" y="190031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38874" y="4776290"/>
            <a:ext cx="1533324" cy="173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94565" y="4515728"/>
            <a:ext cx="1508481" cy="204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190917" y="4348672"/>
            <a:ext cx="1560757" cy="227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61312" y="4403188"/>
            <a:ext cx="3287131" cy="193558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3D4BC7E-2A04-4770-F69D-BCC09556189E}"/>
              </a:ext>
            </a:extLst>
          </p:cNvPr>
          <p:cNvSpPr txBox="1"/>
          <p:nvPr/>
        </p:nvSpPr>
        <p:spPr>
          <a:xfrm>
            <a:off x="2683842" y="293061"/>
            <a:ext cx="6507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arian"/>
              </a:rPr>
              <a:t>TRƯỜNG TIỂU HỌC SÀI ĐỒNG</a:t>
            </a:r>
            <a:endParaRPr lang="en-US" sz="3200" dirty="0">
              <a:solidFill>
                <a:srgbClr val="002060"/>
              </a:solidFill>
              <a:latin typeface="Aari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4376806" y="906993"/>
            <a:ext cx="3205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50EBF"/>
                </a:solidFill>
                <a:latin typeface="Aarian"/>
              </a:rPr>
              <a:t>Tiếng</a:t>
            </a:r>
            <a:r>
              <a:rPr lang="en-US" sz="4000" b="1" dirty="0" smtClean="0">
                <a:solidFill>
                  <a:srgbClr val="050EBF"/>
                </a:solidFill>
                <a:latin typeface="Aarian"/>
              </a:rPr>
              <a:t> </a:t>
            </a:r>
            <a:r>
              <a:rPr lang="en-US" sz="4000" b="1" dirty="0" err="1" smtClean="0">
                <a:solidFill>
                  <a:srgbClr val="050EBF"/>
                </a:solidFill>
                <a:latin typeface="Aarian"/>
              </a:rPr>
              <a:t>Việt</a:t>
            </a:r>
            <a:r>
              <a:rPr lang="en-US" sz="4000" b="1" dirty="0" smtClean="0">
                <a:solidFill>
                  <a:srgbClr val="050EBF"/>
                </a:solidFill>
                <a:latin typeface="Aarian"/>
              </a:rPr>
              <a:t> 3</a:t>
            </a:r>
            <a:endParaRPr lang="en-US" sz="4000" b="1" dirty="0">
              <a:solidFill>
                <a:srgbClr val="050EBF"/>
              </a:solidFill>
              <a:latin typeface="Aarian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1225830" y="1699872"/>
            <a:ext cx="9623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arian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arian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Aarian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Aarian"/>
              </a:rPr>
              <a:t>Viết</a:t>
            </a:r>
            <a:r>
              <a:rPr lang="en-US" sz="4000" b="1" dirty="0" smtClean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arian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arian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arian"/>
              </a:rPr>
              <a:t>ngắn</a:t>
            </a:r>
            <a:r>
              <a:rPr lang="en-US" sz="40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arian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arian"/>
              </a:rPr>
              <a:t>lí</a:t>
            </a:r>
            <a:r>
              <a:rPr lang="en-US" sz="4000" b="1" dirty="0">
                <a:solidFill>
                  <a:srgbClr val="FF0000"/>
                </a:solidFill>
                <a:latin typeface="Aarian"/>
              </a:rPr>
              <a:t> do </a:t>
            </a:r>
            <a:r>
              <a:rPr lang="en-US" sz="4000" b="1" dirty="0" err="1">
                <a:solidFill>
                  <a:srgbClr val="FF0000"/>
                </a:solidFill>
                <a:latin typeface="Aarian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arian"/>
              </a:rPr>
              <a:t>thích</a:t>
            </a:r>
            <a:r>
              <a:rPr lang="en-US" sz="4000" b="1" dirty="0" smtClean="0">
                <a:solidFill>
                  <a:srgbClr val="FF0000"/>
                </a:solidFill>
                <a:latin typeface="Aarian"/>
              </a:rPr>
              <a:t> hay </a:t>
            </a:r>
            <a:r>
              <a:rPr lang="en-US" sz="4000" b="1" dirty="0" err="1">
                <a:solidFill>
                  <a:srgbClr val="FF0000"/>
                </a:solidFill>
                <a:latin typeface="Aarian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arian"/>
              </a:rPr>
              <a:t>thích</a:t>
            </a:r>
            <a:r>
              <a:rPr lang="en-US" sz="40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arian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arian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arian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arian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arian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arian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arian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arian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arian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Aarian"/>
              </a:rPr>
              <a:t>.</a:t>
            </a:r>
            <a:endParaRPr lang="en-US" sz="4000" b="1" dirty="0">
              <a:solidFill>
                <a:srgbClr val="FF0000"/>
              </a:solidFill>
              <a:latin typeface="Aarian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5664098" y="3684398"/>
            <a:ext cx="5433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002060"/>
                </a:solidFill>
                <a:latin typeface="Aarian"/>
              </a:rPr>
              <a:t>Giáo</a:t>
            </a:r>
            <a:r>
              <a:rPr lang="en-US" sz="3200" i="1" dirty="0" smtClean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arian"/>
              </a:rPr>
              <a:t>viên</a:t>
            </a:r>
            <a:r>
              <a:rPr lang="en-US" sz="3200" i="1" dirty="0" smtClean="0">
                <a:solidFill>
                  <a:srgbClr val="002060"/>
                </a:solidFill>
                <a:latin typeface="Aarian"/>
              </a:rPr>
              <a:t>: </a:t>
            </a:r>
            <a:r>
              <a:rPr lang="en-US" sz="3200" i="1" dirty="0" err="1" smtClean="0">
                <a:solidFill>
                  <a:srgbClr val="002060"/>
                </a:solidFill>
                <a:latin typeface="Aarian"/>
              </a:rPr>
              <a:t>Nguyễn</a:t>
            </a:r>
            <a:r>
              <a:rPr lang="en-US" sz="3200" i="1" dirty="0" smtClean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arian"/>
              </a:rPr>
              <a:t>Thị</a:t>
            </a:r>
            <a:r>
              <a:rPr lang="en-US" sz="3200" i="1" dirty="0" smtClean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arian"/>
              </a:rPr>
              <a:t>Thúy</a:t>
            </a:r>
            <a:endParaRPr lang="en-US" sz="3200" i="1" dirty="0">
              <a:solidFill>
                <a:srgbClr val="002060"/>
              </a:solidFill>
              <a:latin typeface="Aarian"/>
            </a:endParaRPr>
          </a:p>
        </p:txBody>
      </p:sp>
    </p:spTree>
    <p:extLst>
      <p:ext uri="{BB962C8B-B14F-4D97-AF65-F5344CB8AC3E}">
        <p14:creationId xmlns:p14="http://schemas.microsoft.com/office/powerpoint/2010/main" val="2511261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4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oogle Shape;491;p8"/>
          <p:cNvGrpSpPr/>
          <p:nvPr/>
        </p:nvGrpSpPr>
        <p:grpSpPr>
          <a:xfrm>
            <a:off x="729373" y="783569"/>
            <a:ext cx="10849368" cy="1087587"/>
            <a:chOff x="6709970" y="2035461"/>
            <a:chExt cx="4684861" cy="481371"/>
          </a:xfrm>
        </p:grpSpPr>
        <p:sp>
          <p:nvSpPr>
            <p:cNvPr id="11" name="Google Shape;492;p8"/>
            <p:cNvSpPr/>
            <p:nvPr/>
          </p:nvSpPr>
          <p:spPr>
            <a:xfrm>
              <a:off x="6709970" y="2035461"/>
              <a:ext cx="436099" cy="436099"/>
            </a:xfrm>
            <a:prstGeom prst="rect">
              <a:avLst/>
            </a:prstGeom>
            <a:solidFill>
              <a:srgbClr val="E97974"/>
            </a:solidFill>
            <a:ln>
              <a:solidFill>
                <a:srgbClr val="E97974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 smtClean="0">
                  <a:solidFill>
                    <a:schemeClr val="lt1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02</a:t>
              </a:r>
              <a:endParaRPr sz="3600" b="1" dirty="0">
                <a:solidFill>
                  <a:schemeClr val="lt1"/>
                </a:solidFill>
                <a:latin typeface="Aarian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493;p8"/>
            <p:cNvSpPr/>
            <p:nvPr/>
          </p:nvSpPr>
          <p:spPr>
            <a:xfrm>
              <a:off x="7214054" y="2040068"/>
              <a:ext cx="4180777" cy="476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Viết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đoạn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văn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ngắn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nếu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lí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do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em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thích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hoặc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không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thích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một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nhân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vật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trong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câu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chuyện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em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đã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đọc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21" name="Google Shape;336;p4"/>
          <p:cNvGrpSpPr/>
          <p:nvPr/>
        </p:nvGrpSpPr>
        <p:grpSpPr>
          <a:xfrm>
            <a:off x="0" y="196100"/>
            <a:ext cx="12308114" cy="6498430"/>
            <a:chOff x="1650" y="-11"/>
            <a:chExt cx="4420" cy="4368"/>
          </a:xfrm>
        </p:grpSpPr>
        <p:sp>
          <p:nvSpPr>
            <p:cNvPr id="22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EE37540-0308-853E-E5CA-7EF60D114F21}"/>
              </a:ext>
            </a:extLst>
          </p:cNvPr>
          <p:cNvGrpSpPr/>
          <p:nvPr/>
        </p:nvGrpSpPr>
        <p:grpSpPr>
          <a:xfrm>
            <a:off x="886265" y="2416549"/>
            <a:ext cx="10692476" cy="2738561"/>
            <a:chOff x="2481379" y="1614526"/>
            <a:chExt cx="8945042" cy="5524329"/>
          </a:xfrm>
        </p:grpSpPr>
        <p:sp>
          <p:nvSpPr>
            <p:cNvPr id="27" name="Rectangle: Rounded Corners 10">
              <a:extLst>
                <a:ext uri="{FF2B5EF4-FFF2-40B4-BE49-F238E27FC236}">
                  <a16:creationId xmlns="" xmlns:a16="http://schemas.microsoft.com/office/drawing/2014/main" id="{2E40B6F1-4A2E-FA7E-B3D6-09CE461D8F32}"/>
                </a:ext>
              </a:extLst>
            </p:cNvPr>
            <p:cNvSpPr/>
            <p:nvPr/>
          </p:nvSpPr>
          <p:spPr>
            <a:xfrm>
              <a:off x="2481379" y="1614526"/>
              <a:ext cx="8945042" cy="525614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9AD6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arian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F3B9294-1C56-C118-6AAC-722B7F26BBC3}"/>
                </a:ext>
              </a:extLst>
            </p:cNvPr>
            <p:cNvSpPr txBox="1"/>
            <p:nvPr/>
          </p:nvSpPr>
          <p:spPr>
            <a:xfrm>
              <a:off x="2672650" y="1614526"/>
              <a:ext cx="8753771" cy="5524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fontAlgn="auto"/>
              <a:r>
                <a:rPr lang="en-US" sz="3200" dirty="0" smtClean="0">
                  <a:solidFill>
                    <a:srgbClr val="FF0000"/>
                  </a:solidFill>
                  <a:latin typeface="Aarian"/>
                </a:rPr>
                <a:t>G: </a:t>
              </a:r>
              <a:r>
                <a:rPr lang="en-US" sz="3200" b="0" i="0" dirty="0" smtClean="0">
                  <a:solidFill>
                    <a:srgbClr val="050EBF"/>
                  </a:solidFill>
                  <a:effectLst/>
                  <a:latin typeface="Aarian"/>
                </a:rPr>
                <a:t>- </a:t>
              </a:r>
              <a:r>
                <a:rPr lang="en-US" sz="3200" dirty="0" err="1">
                  <a:solidFill>
                    <a:srgbClr val="050EBF"/>
                  </a:solidFill>
                </a:rPr>
                <a:t>Em</a:t>
              </a:r>
              <a:r>
                <a:rPr lang="en-US" sz="3200" dirty="0">
                  <a:solidFill>
                    <a:srgbClr val="050EBF"/>
                  </a:solidFill>
                </a:rPr>
                <a:t> </a:t>
              </a:r>
              <a:r>
                <a:rPr lang="en-US" sz="3200" dirty="0" err="1">
                  <a:solidFill>
                    <a:srgbClr val="050EBF"/>
                  </a:solidFill>
                </a:rPr>
                <a:t>muốn</a:t>
              </a:r>
              <a:r>
                <a:rPr lang="en-US" sz="3200" dirty="0">
                  <a:solidFill>
                    <a:srgbClr val="050EBF"/>
                  </a:solidFill>
                </a:rPr>
                <a:t> </a:t>
              </a:r>
              <a:r>
                <a:rPr lang="en-US" sz="3200" dirty="0" err="1">
                  <a:solidFill>
                    <a:srgbClr val="050EBF"/>
                  </a:solidFill>
                </a:rPr>
                <a:t>viết</a:t>
              </a:r>
              <a:r>
                <a:rPr lang="en-US" sz="3200" dirty="0">
                  <a:solidFill>
                    <a:srgbClr val="050EBF"/>
                  </a:solidFill>
                </a:rPr>
                <a:t> </a:t>
              </a:r>
              <a:r>
                <a:rPr lang="en-US" sz="3200" dirty="0" err="1">
                  <a:solidFill>
                    <a:srgbClr val="050EBF"/>
                  </a:solidFill>
                </a:rPr>
                <a:t>về</a:t>
              </a:r>
              <a:r>
                <a:rPr lang="en-US" sz="3200" dirty="0">
                  <a:solidFill>
                    <a:srgbClr val="050EBF"/>
                  </a:solidFill>
                </a:rPr>
                <a:t> </a:t>
              </a:r>
              <a:r>
                <a:rPr lang="en-US" sz="3200" dirty="0" err="1">
                  <a:solidFill>
                    <a:srgbClr val="050EBF"/>
                  </a:solidFill>
                </a:rPr>
                <a:t>nhân</a:t>
              </a:r>
              <a:r>
                <a:rPr lang="en-US" sz="3200" dirty="0">
                  <a:solidFill>
                    <a:srgbClr val="050EBF"/>
                  </a:solidFill>
                </a:rPr>
                <a:t> </a:t>
              </a:r>
              <a:r>
                <a:rPr lang="en-US" sz="3200" dirty="0" err="1">
                  <a:solidFill>
                    <a:srgbClr val="050EBF"/>
                  </a:solidFill>
                </a:rPr>
                <a:t>vật</a:t>
              </a:r>
              <a:r>
                <a:rPr lang="en-US" sz="3200" dirty="0">
                  <a:solidFill>
                    <a:srgbClr val="050EBF"/>
                  </a:solidFill>
                </a:rPr>
                <a:t> </a:t>
              </a:r>
              <a:r>
                <a:rPr lang="en-US" sz="3200" dirty="0" err="1">
                  <a:solidFill>
                    <a:srgbClr val="050EBF"/>
                  </a:solidFill>
                </a:rPr>
                <a:t>nào</a:t>
              </a:r>
              <a:r>
                <a:rPr lang="en-US" sz="3200" dirty="0">
                  <a:solidFill>
                    <a:srgbClr val="050EBF"/>
                  </a:solidFill>
                </a:rPr>
                <a:t>?</a:t>
              </a:r>
              <a:endParaRPr lang="vi-VN" sz="3200" dirty="0">
                <a:solidFill>
                  <a:srgbClr val="050EBF"/>
                </a:solidFill>
              </a:endParaRPr>
            </a:p>
            <a:p>
              <a:pPr lvl="0" fontAlgn="auto"/>
              <a:r>
                <a:rPr lang="vi-VN" sz="3200" dirty="0">
                  <a:solidFill>
                    <a:srgbClr val="050EBF"/>
                  </a:solidFill>
                </a:rPr>
                <a:t>- Đặc điểm của nhân vật ấy làm em ấn tượng là gì?</a:t>
              </a:r>
            </a:p>
            <a:p>
              <a:r>
                <a:rPr lang="vi-VN" sz="3200" dirty="0">
                  <a:solidFill>
                    <a:srgbClr val="050EBF"/>
                  </a:solidFill>
                </a:rPr>
                <a:t>- Nhân vật ấy có suy nghĩ và việc làm như thế nào?</a:t>
              </a:r>
            </a:p>
            <a:p>
              <a:r>
                <a:rPr lang="vi-VN" sz="3200" dirty="0">
                  <a:solidFill>
                    <a:srgbClr val="050EBF"/>
                  </a:solidFill>
                </a:rPr>
                <a:t>- Em thích hay không thích nhân vật ấy?</a:t>
              </a:r>
            </a:p>
            <a:p>
              <a:r>
                <a:rPr lang="vi-VN" sz="3200" dirty="0">
                  <a:solidFill>
                    <a:srgbClr val="050EBF"/>
                  </a:solidFill>
                </a:rPr>
                <a:t>- Vì sao em thích hoặc không thích nhân vật ấy</a:t>
              </a:r>
              <a:r>
                <a:rPr lang="vi-VN" sz="3200" dirty="0" smtClean="0">
                  <a:solidFill>
                    <a:srgbClr val="050EBF"/>
                  </a:solidFill>
                </a:rPr>
                <a:t>?</a:t>
              </a:r>
              <a:endParaRPr lang="vi-VN" sz="3200" dirty="0">
                <a:solidFill>
                  <a:srgbClr val="050EBF"/>
                </a:solidFill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26" y="5373456"/>
            <a:ext cx="6124189" cy="8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2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91;p8"/>
          <p:cNvGrpSpPr/>
          <p:nvPr/>
        </p:nvGrpSpPr>
        <p:grpSpPr>
          <a:xfrm>
            <a:off x="1417933" y="502224"/>
            <a:ext cx="9441166" cy="1077178"/>
            <a:chOff x="6709970" y="1945877"/>
            <a:chExt cx="4076786" cy="476764"/>
          </a:xfrm>
        </p:grpSpPr>
        <p:sp>
          <p:nvSpPr>
            <p:cNvPr id="8" name="Google Shape;492;p8"/>
            <p:cNvSpPr/>
            <p:nvPr/>
          </p:nvSpPr>
          <p:spPr>
            <a:xfrm>
              <a:off x="6709970" y="1945877"/>
              <a:ext cx="436099" cy="43609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 smtClean="0">
                  <a:solidFill>
                    <a:schemeClr val="bg1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03</a:t>
              </a:r>
              <a:endParaRPr sz="3600" b="1" dirty="0">
                <a:solidFill>
                  <a:schemeClr val="bg1"/>
                </a:solidFill>
                <a:latin typeface="Aarian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93;p8"/>
            <p:cNvSpPr/>
            <p:nvPr/>
          </p:nvSpPr>
          <p:spPr>
            <a:xfrm>
              <a:off x="7200634" y="1945877"/>
              <a:ext cx="3586122" cy="476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FF0000"/>
                  </a:solidFill>
                  <a:latin typeface="Aarian"/>
                </a:rPr>
                <a:t>Trao</a:t>
              </a:r>
              <a:r>
                <a:rPr lang="en-US" sz="3200" dirty="0">
                  <a:solidFill>
                    <a:srgbClr val="FF0000"/>
                  </a:solidFill>
                  <a:latin typeface="Aarian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arian"/>
                </a:rPr>
                <a:t>đổi</a:t>
              </a:r>
              <a:r>
                <a:rPr lang="en-US" sz="3200" dirty="0">
                  <a:solidFill>
                    <a:srgbClr val="FF0000"/>
                  </a:solidFill>
                  <a:latin typeface="Aarian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arian"/>
                </a:rPr>
                <a:t>đoạn</a:t>
              </a:r>
              <a:r>
                <a:rPr lang="en-US" sz="3200" dirty="0">
                  <a:solidFill>
                    <a:srgbClr val="FF0000"/>
                  </a:solidFill>
                  <a:latin typeface="Aarian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arian"/>
                </a:rPr>
                <a:t>văn</a:t>
              </a:r>
              <a:r>
                <a:rPr lang="en-US" sz="3200" dirty="0">
                  <a:solidFill>
                    <a:srgbClr val="FF0000"/>
                  </a:solidFill>
                  <a:latin typeface="Aarian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arian"/>
                </a:rPr>
                <a:t>của</a:t>
              </a:r>
              <a:r>
                <a:rPr lang="en-US" sz="3200" dirty="0">
                  <a:solidFill>
                    <a:srgbClr val="FF0000"/>
                  </a:solidFill>
                  <a:latin typeface="Aarian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arian"/>
                </a:rPr>
                <a:t>em</a:t>
              </a:r>
              <a:r>
                <a:rPr lang="en-US" sz="3200" dirty="0">
                  <a:solidFill>
                    <a:srgbClr val="FF0000"/>
                  </a:solidFill>
                  <a:latin typeface="Aarian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arian"/>
                </a:rPr>
                <a:t>với</a:t>
              </a:r>
              <a:r>
                <a:rPr lang="en-US" sz="3200" dirty="0">
                  <a:solidFill>
                    <a:srgbClr val="FF0000"/>
                  </a:solidFill>
                  <a:latin typeface="Aarian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arian"/>
                </a:rPr>
                <a:t>bạn</a:t>
              </a:r>
              <a:r>
                <a:rPr lang="en-US" sz="3200" dirty="0">
                  <a:solidFill>
                    <a:srgbClr val="FF0000"/>
                  </a:solidFill>
                  <a:latin typeface="Aarian"/>
                </a:rPr>
                <a:t>, </a:t>
              </a:r>
              <a:r>
                <a:rPr lang="en-US" sz="3200" dirty="0" err="1" smtClean="0">
                  <a:solidFill>
                    <a:srgbClr val="FF0000"/>
                  </a:solidFill>
                  <a:latin typeface="Aarian"/>
                </a:rPr>
                <a:t>chỉnh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arian"/>
                </a:rPr>
                <a:t>sửa</a:t>
              </a:r>
              <a:r>
                <a:rPr lang="en-US" sz="3200" dirty="0">
                  <a:solidFill>
                    <a:srgbClr val="FF0000"/>
                  </a:solidFill>
                  <a:latin typeface="Aarian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arian"/>
                </a:rPr>
                <a:t>và</a:t>
              </a:r>
              <a:r>
                <a:rPr lang="en-US" sz="3200" dirty="0">
                  <a:solidFill>
                    <a:srgbClr val="FF0000"/>
                  </a:solidFill>
                  <a:latin typeface="Aarian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Aarian"/>
                </a:rPr>
                <a:t>bổ</a:t>
              </a:r>
              <a:r>
                <a:rPr lang="en-US" sz="3200" dirty="0">
                  <a:solidFill>
                    <a:srgbClr val="FF0000"/>
                  </a:solidFill>
                  <a:latin typeface="Aarian"/>
                </a:rPr>
                <a:t> sung ý </a:t>
              </a:r>
              <a:r>
                <a:rPr lang="en-US" sz="3200" dirty="0" smtClean="0">
                  <a:solidFill>
                    <a:srgbClr val="FF0000"/>
                  </a:solidFill>
                  <a:latin typeface="Aarian"/>
                </a:rPr>
                <a:t>hay.</a:t>
              </a:r>
              <a:endParaRPr lang="en-US" sz="3200" dirty="0">
                <a:solidFill>
                  <a:srgbClr val="FF0000"/>
                </a:solidFill>
                <a:latin typeface="Aarian"/>
              </a:endParaRPr>
            </a:p>
          </p:txBody>
        </p:sp>
      </p:grpSp>
      <p:grpSp>
        <p:nvGrpSpPr>
          <p:cNvPr id="336" name="Google Shape;336;p4"/>
          <p:cNvGrpSpPr/>
          <p:nvPr/>
        </p:nvGrpSpPr>
        <p:grpSpPr>
          <a:xfrm>
            <a:off x="-116114" y="0"/>
            <a:ext cx="12308114" cy="690315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FF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FF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FF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FF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EC150EE-2A01-4C08-4C5F-005660457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667" y="4007954"/>
            <a:ext cx="5005157" cy="2550413"/>
          </a:xfrm>
          <a:prstGeom prst="rect">
            <a:avLst/>
          </a:prstGeom>
        </p:spPr>
      </p:pic>
      <p:pic>
        <p:nvPicPr>
          <p:cNvPr id="14" name="图片 11" descr="黑暗里有星球&#10;&#10;中度可信度描述已自动生成">
            <a:extLst>
              <a:ext uri="{FF2B5EF4-FFF2-40B4-BE49-F238E27FC236}">
                <a16:creationId xmlns="" xmlns:a16="http://schemas.microsoft.com/office/drawing/2014/main" id="{984124CD-F302-4662-AA9E-DBA4DCDBE1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1" b="35228"/>
          <a:stretch/>
        </p:blipFill>
        <p:spPr>
          <a:xfrm>
            <a:off x="-371608" y="1180982"/>
            <a:ext cx="13051329" cy="33762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3469914" y="2084275"/>
            <a:ext cx="5982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bạn</a:t>
            </a:r>
            <a:endParaRPr lang="en-US" sz="2400" dirty="0">
              <a:solidFill>
                <a:srgbClr val="050EBF"/>
              </a:solidFill>
              <a:latin typeface="Aarian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,…</a:t>
            </a:r>
          </a:p>
          <a:p>
            <a:r>
              <a:rPr lang="en-US" sz="2400" dirty="0" smtClean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Chỉnh</a:t>
            </a:r>
            <a:r>
              <a:rPr lang="en-US" sz="2400" dirty="0" smtClean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50EBF"/>
                </a:solidFill>
                <a:latin typeface="Aarian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3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"/>
          <p:cNvSpPr/>
          <p:nvPr/>
        </p:nvSpPr>
        <p:spPr>
          <a:xfrm>
            <a:off x="1443038" y="369711"/>
            <a:ext cx="10610845" cy="6296461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8399" y="2026701"/>
            <a:ext cx="4885497" cy="378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91983" y="4189782"/>
            <a:ext cx="1886774" cy="24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83046" y="4815718"/>
            <a:ext cx="1441687" cy="18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84458" y="4874785"/>
            <a:ext cx="1020808" cy="1595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84" name="Google Shape;284;p2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1701" y="787778"/>
            <a:ext cx="5883150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4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128678" y="308146"/>
            <a:ext cx="11258550" cy="5209310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3"/>
          <p:cNvGrpSpPr/>
          <p:nvPr/>
        </p:nvGrpSpPr>
        <p:grpSpPr>
          <a:xfrm>
            <a:off x="-1612" y="22578"/>
            <a:ext cx="12308114" cy="6858000"/>
            <a:chOff x="1650" y="-11"/>
            <a:chExt cx="4420" cy="4368"/>
          </a:xfrm>
        </p:grpSpPr>
        <p:sp>
          <p:nvSpPr>
            <p:cNvPr id="310" name="Google Shape;310;p3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F3B9294-1C56-C118-6AAC-722B7F26BBC3}"/>
              </a:ext>
            </a:extLst>
          </p:cNvPr>
          <p:cNvSpPr txBox="1"/>
          <p:nvPr/>
        </p:nvSpPr>
        <p:spPr>
          <a:xfrm>
            <a:off x="1856935" y="2377961"/>
            <a:ext cx="83140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mà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nêu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lí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Aari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81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4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图片 2">
            <a:extLst>
              <a:ext uri="{FF2B5EF4-FFF2-40B4-BE49-F238E27FC236}">
                <a16:creationId xmlns="" xmlns:a16="http://schemas.microsoft.com/office/drawing/2014/main" id="{FB383F8C-47C1-4BCA-B970-DE35AF70C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9589" y="474133"/>
            <a:ext cx="7009609" cy="70096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19CF078-2D70-02D4-CBD1-B882CBCC790F}"/>
              </a:ext>
            </a:extLst>
          </p:cNvPr>
          <p:cNvGrpSpPr/>
          <p:nvPr/>
        </p:nvGrpSpPr>
        <p:grpSpPr>
          <a:xfrm>
            <a:off x="289631" y="1677917"/>
            <a:ext cx="7430742" cy="1751083"/>
            <a:chOff x="154166" y="1341421"/>
            <a:chExt cx="7430742" cy="1751083"/>
          </a:xfrm>
        </p:grpSpPr>
        <p:pic>
          <p:nvPicPr>
            <p:cNvPr id="11" name="图片 11" descr="黑暗里有星球&#10;&#10;中度可信度描述已自动生成">
              <a:extLst>
                <a:ext uri="{FF2B5EF4-FFF2-40B4-BE49-F238E27FC236}">
                  <a16:creationId xmlns="" xmlns:a16="http://schemas.microsoft.com/office/drawing/2014/main" id="{984124CD-F302-4662-AA9E-DBA4DCDBE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71" b="35228"/>
            <a:stretch/>
          </p:blipFill>
          <p:spPr>
            <a:xfrm>
              <a:off x="154166" y="1341421"/>
              <a:ext cx="7430742" cy="175108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9317559-76B1-F81D-245B-529A0FCA5DF3}"/>
                </a:ext>
              </a:extLst>
            </p:cNvPr>
            <p:cNvSpPr txBox="1"/>
            <p:nvPr/>
          </p:nvSpPr>
          <p:spPr>
            <a:xfrm>
              <a:off x="1160202" y="1893796"/>
              <a:ext cx="56444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i="0" dirty="0" err="1">
                  <a:solidFill>
                    <a:srgbClr val="0070C0"/>
                  </a:solidFill>
                  <a:effectLst/>
                  <a:latin typeface="Aarian"/>
                </a:rPr>
                <a:t>Hoàn</a:t>
              </a:r>
              <a:r>
                <a:rPr lang="en-US" sz="3600" i="0" dirty="0">
                  <a:solidFill>
                    <a:srgbClr val="0070C0"/>
                  </a:solidFill>
                  <a:effectLst/>
                  <a:latin typeface="Aarian"/>
                </a:rPr>
                <a:t> </a:t>
              </a:r>
              <a:r>
                <a:rPr lang="en-US" sz="3600" i="0" dirty="0" err="1">
                  <a:solidFill>
                    <a:srgbClr val="0070C0"/>
                  </a:solidFill>
                  <a:effectLst/>
                  <a:latin typeface="Aarian"/>
                </a:rPr>
                <a:t>thành</a:t>
              </a:r>
              <a:r>
                <a:rPr lang="en-US" sz="3600" i="0" dirty="0">
                  <a:solidFill>
                    <a:srgbClr val="0070C0"/>
                  </a:solidFill>
                  <a:effectLst/>
                  <a:latin typeface="Aarian"/>
                </a:rPr>
                <a:t> </a:t>
              </a:r>
              <a:r>
                <a:rPr lang="en-US" sz="3600" i="0" dirty="0" err="1">
                  <a:solidFill>
                    <a:srgbClr val="0070C0"/>
                  </a:solidFill>
                  <a:effectLst/>
                  <a:latin typeface="Aarian"/>
                </a:rPr>
                <a:t>đoạn</a:t>
              </a:r>
              <a:r>
                <a:rPr lang="en-US" sz="3600" i="0" dirty="0">
                  <a:solidFill>
                    <a:srgbClr val="0070C0"/>
                  </a:solidFill>
                  <a:effectLst/>
                  <a:latin typeface="Aarian"/>
                </a:rPr>
                <a:t> </a:t>
              </a:r>
              <a:r>
                <a:rPr lang="en-US" sz="3600" i="0" dirty="0" err="1">
                  <a:solidFill>
                    <a:srgbClr val="0070C0"/>
                  </a:solidFill>
                  <a:effectLst/>
                  <a:latin typeface="Aarian"/>
                </a:rPr>
                <a:t>văn</a:t>
              </a:r>
              <a:r>
                <a:rPr lang="en-US" sz="3600" dirty="0">
                  <a:solidFill>
                    <a:srgbClr val="0070C0"/>
                  </a:solidFill>
                  <a:latin typeface="Aarian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90E4455-02D5-A2B0-C8B5-77B3BA92904F}"/>
              </a:ext>
            </a:extLst>
          </p:cNvPr>
          <p:cNvGrpSpPr/>
          <p:nvPr/>
        </p:nvGrpSpPr>
        <p:grpSpPr>
          <a:xfrm>
            <a:off x="289631" y="3248968"/>
            <a:ext cx="7430742" cy="1751083"/>
            <a:chOff x="267054" y="3092504"/>
            <a:chExt cx="7430742" cy="1751083"/>
          </a:xfrm>
        </p:grpSpPr>
        <p:pic>
          <p:nvPicPr>
            <p:cNvPr id="14" name="图片 11" descr="黑暗里有星球&#10;&#10;中度可信度描述已自动生成">
              <a:extLst>
                <a:ext uri="{FF2B5EF4-FFF2-40B4-BE49-F238E27FC236}">
                  <a16:creationId xmlns="" xmlns:a16="http://schemas.microsoft.com/office/drawing/2014/main" id="{F1A3DA9A-FD6B-A286-9210-BBBB70FD2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71" b="35228"/>
            <a:stretch/>
          </p:blipFill>
          <p:spPr>
            <a:xfrm>
              <a:off x="267054" y="3092504"/>
              <a:ext cx="7430742" cy="175108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500CB4A-B124-1F81-0455-5044D5570469}"/>
                </a:ext>
              </a:extLst>
            </p:cNvPr>
            <p:cNvSpPr txBox="1"/>
            <p:nvPr/>
          </p:nvSpPr>
          <p:spPr>
            <a:xfrm>
              <a:off x="1047314" y="3655771"/>
              <a:ext cx="56444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i="0" dirty="0" err="1">
                  <a:solidFill>
                    <a:srgbClr val="0070C0"/>
                  </a:solidFill>
                  <a:effectLst/>
                  <a:latin typeface="Aarian"/>
                </a:rPr>
                <a:t>Chuẩn</a:t>
              </a:r>
              <a:r>
                <a:rPr lang="en-US" sz="3600" i="0" dirty="0">
                  <a:solidFill>
                    <a:srgbClr val="0070C0"/>
                  </a:solidFill>
                  <a:effectLst/>
                  <a:latin typeface="Aarian"/>
                </a:rPr>
                <a:t> </a:t>
              </a:r>
              <a:r>
                <a:rPr lang="en-US" sz="3600" i="0" dirty="0" err="1">
                  <a:solidFill>
                    <a:srgbClr val="0070C0"/>
                  </a:solidFill>
                  <a:effectLst/>
                  <a:latin typeface="Aarian"/>
                </a:rPr>
                <a:t>bị</a:t>
              </a:r>
              <a:r>
                <a:rPr lang="en-US" sz="3600" i="0" dirty="0">
                  <a:solidFill>
                    <a:srgbClr val="0070C0"/>
                  </a:solidFill>
                  <a:effectLst/>
                  <a:latin typeface="Aarian"/>
                </a:rPr>
                <a:t> </a:t>
              </a:r>
              <a:r>
                <a:rPr lang="en-US" sz="3600" i="0" dirty="0" err="1">
                  <a:solidFill>
                    <a:srgbClr val="0070C0"/>
                  </a:solidFill>
                  <a:effectLst/>
                  <a:latin typeface="Aarian"/>
                </a:rPr>
                <a:t>bài</a:t>
              </a:r>
              <a:r>
                <a:rPr lang="en-US" sz="3600" i="0" dirty="0">
                  <a:solidFill>
                    <a:srgbClr val="0070C0"/>
                  </a:solidFill>
                  <a:effectLst/>
                  <a:latin typeface="Aarian"/>
                </a:rPr>
                <a:t> </a:t>
              </a:r>
              <a:r>
                <a:rPr lang="en-US" sz="3600" i="0" dirty="0" err="1">
                  <a:solidFill>
                    <a:srgbClr val="0070C0"/>
                  </a:solidFill>
                  <a:effectLst/>
                  <a:latin typeface="Aarian"/>
                </a:rPr>
                <a:t>mới</a:t>
              </a:r>
              <a:r>
                <a:rPr lang="en-US" sz="3600" i="0" dirty="0">
                  <a:solidFill>
                    <a:srgbClr val="0070C0"/>
                  </a:solidFill>
                  <a:effectLst/>
                  <a:latin typeface="Aarian"/>
                </a:rPr>
                <a:t>.</a:t>
              </a:r>
              <a:endParaRPr lang="en-US" sz="3600" dirty="0">
                <a:solidFill>
                  <a:srgbClr val="0070C0"/>
                </a:solidFill>
                <a:latin typeface="Aarian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672ED4D-A24D-00AB-F801-441676A59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831" y="641507"/>
            <a:ext cx="3572566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128678" y="308146"/>
            <a:ext cx="11258550" cy="5209310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3"/>
          <p:cNvGrpSpPr/>
          <p:nvPr/>
        </p:nvGrpSpPr>
        <p:grpSpPr>
          <a:xfrm>
            <a:off x="-1612" y="22578"/>
            <a:ext cx="12308114" cy="6858000"/>
            <a:chOff x="1650" y="-11"/>
            <a:chExt cx="4420" cy="4368"/>
          </a:xfrm>
        </p:grpSpPr>
        <p:sp>
          <p:nvSpPr>
            <p:cNvPr id="310" name="Google Shape;310;p3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4" name="Google Shape;3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670" y="364571"/>
            <a:ext cx="1221900" cy="102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76793" y="3654094"/>
            <a:ext cx="2069540" cy="2716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45241" y="3492434"/>
            <a:ext cx="2357806" cy="30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99600" y="3495730"/>
            <a:ext cx="1864204" cy="29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2084" y="3570023"/>
            <a:ext cx="4115497" cy="319054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F3B9294-1C56-C118-6AAC-722B7F26BBC3}"/>
              </a:ext>
            </a:extLst>
          </p:cNvPr>
          <p:cNvSpPr txBox="1"/>
          <p:nvPr/>
        </p:nvSpPr>
        <p:spPr>
          <a:xfrm>
            <a:off x="2533034" y="2289956"/>
            <a:ext cx="67545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    </a:t>
            </a:r>
            <a:r>
              <a:rPr lang="en-US" sz="6000" i="1" dirty="0" err="1" smtClean="0">
                <a:solidFill>
                  <a:srgbClr val="0070C0"/>
                </a:solidFill>
                <a:latin typeface="Aarian"/>
              </a:rPr>
              <a:t>Chào</a:t>
            </a:r>
            <a:r>
              <a:rPr lang="en-US" sz="6000" i="1" dirty="0" smtClean="0">
                <a:solidFill>
                  <a:srgbClr val="0070C0"/>
                </a:solidFill>
                <a:latin typeface="Aarian"/>
              </a:rPr>
              <a:t> </a:t>
            </a:r>
            <a:r>
              <a:rPr lang="en-US" sz="6000" i="1" dirty="0" err="1" smtClean="0">
                <a:solidFill>
                  <a:srgbClr val="0070C0"/>
                </a:solidFill>
                <a:latin typeface="Aarian"/>
              </a:rPr>
              <a:t>tạm</a:t>
            </a:r>
            <a:r>
              <a:rPr lang="en-US" sz="6000" i="1" dirty="0" smtClean="0">
                <a:solidFill>
                  <a:srgbClr val="0070C0"/>
                </a:solidFill>
                <a:latin typeface="Aarian"/>
              </a:rPr>
              <a:t> </a:t>
            </a:r>
            <a:r>
              <a:rPr lang="en-US" sz="6000" i="1" dirty="0" err="1" smtClean="0">
                <a:solidFill>
                  <a:srgbClr val="0070C0"/>
                </a:solidFill>
                <a:latin typeface="Aarian"/>
              </a:rPr>
              <a:t>biệt</a:t>
            </a:r>
            <a:r>
              <a:rPr lang="en-US" sz="6000" i="1" dirty="0" smtClean="0">
                <a:solidFill>
                  <a:srgbClr val="0070C0"/>
                </a:solidFill>
                <a:latin typeface="Aarian"/>
              </a:rPr>
              <a:t>!</a:t>
            </a:r>
            <a:endParaRPr lang="en-US" sz="6000" i="1" dirty="0">
              <a:solidFill>
                <a:srgbClr val="0070C0"/>
              </a:solidFill>
              <a:latin typeface="Aarian"/>
            </a:endParaRPr>
          </a:p>
        </p:txBody>
      </p:sp>
    </p:spTree>
    <p:extLst>
      <p:ext uri="{BB962C8B-B14F-4D97-AF65-F5344CB8AC3E}">
        <p14:creationId xmlns:p14="http://schemas.microsoft.com/office/powerpoint/2010/main" val="246365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"/>
          <p:cNvSpPr/>
          <p:nvPr/>
        </p:nvSpPr>
        <p:spPr>
          <a:xfrm>
            <a:off x="1443038" y="369711"/>
            <a:ext cx="10610845" cy="6296461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8399" y="2026701"/>
            <a:ext cx="4885497" cy="378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91983" y="4189782"/>
            <a:ext cx="1886774" cy="24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83046" y="4815718"/>
            <a:ext cx="1441687" cy="18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84458" y="4874785"/>
            <a:ext cx="1020808" cy="1595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84" name="Google Shape;284;p2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38039" y="1761606"/>
            <a:ext cx="3739236" cy="24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128678" y="308146"/>
            <a:ext cx="11258550" cy="5209310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3"/>
          <p:cNvGrpSpPr/>
          <p:nvPr/>
        </p:nvGrpSpPr>
        <p:grpSpPr>
          <a:xfrm>
            <a:off x="-1612" y="22578"/>
            <a:ext cx="12308114" cy="6858000"/>
            <a:chOff x="1650" y="-11"/>
            <a:chExt cx="4420" cy="4368"/>
          </a:xfrm>
        </p:grpSpPr>
        <p:sp>
          <p:nvSpPr>
            <p:cNvPr id="310" name="Google Shape;310;p3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59996" y="1949262"/>
            <a:ext cx="8672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Em</a:t>
            </a:r>
            <a:r>
              <a:rPr lang="en-GB" sz="3200" dirty="0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hãy</a:t>
            </a:r>
            <a:r>
              <a:rPr lang="en-GB" sz="3200" dirty="0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kể</a:t>
            </a:r>
            <a:r>
              <a:rPr lang="en-GB" sz="3200" dirty="0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tên</a:t>
            </a:r>
            <a:r>
              <a:rPr lang="en-GB" sz="3200" dirty="0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một</a:t>
            </a:r>
            <a:r>
              <a:rPr lang="en-GB" sz="3200" dirty="0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số</a:t>
            </a:r>
            <a:r>
              <a:rPr lang="en-GB" sz="3200" dirty="0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câu</a:t>
            </a:r>
            <a:r>
              <a:rPr lang="en-GB" sz="3200" dirty="0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chuyện</a:t>
            </a:r>
            <a:r>
              <a:rPr lang="en-GB" sz="3200" dirty="0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và</a:t>
            </a:r>
            <a:r>
              <a:rPr lang="en-GB" sz="3200" dirty="0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em</a:t>
            </a:r>
            <a:r>
              <a:rPr lang="en-GB" sz="3200" dirty="0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thích</a:t>
            </a:r>
            <a:r>
              <a:rPr lang="en-GB" sz="3200" dirty="0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nhân</a:t>
            </a:r>
            <a:r>
              <a:rPr lang="en-GB" sz="3200" dirty="0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vật</a:t>
            </a:r>
            <a:r>
              <a:rPr lang="en-GB" sz="3200" dirty="0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nào</a:t>
            </a:r>
            <a:r>
              <a:rPr lang="en-GB" sz="3200" dirty="0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trong</a:t>
            </a:r>
            <a:r>
              <a:rPr lang="en-GB" sz="3200" dirty="0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những</a:t>
            </a:r>
            <a:r>
              <a:rPr lang="en-GB" sz="3200" dirty="0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câu</a:t>
            </a:r>
            <a:r>
              <a:rPr lang="en-GB" sz="3200" dirty="0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chuyện</a:t>
            </a:r>
            <a:r>
              <a:rPr lang="en-GB" sz="3200" dirty="0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đó</a:t>
            </a:r>
            <a:r>
              <a:rPr lang="en-GB" sz="3200" dirty="0" smtClean="0">
                <a:solidFill>
                  <a:srgbClr val="FF0000"/>
                </a:solidFill>
                <a:latin typeface="Aarian"/>
                <a:ea typeface="Cambria" panose="02040503050406030204" pitchFamily="18" charset="0"/>
              </a:rPr>
              <a:t>.</a:t>
            </a:r>
            <a:endParaRPr lang="en-GB" sz="3200" dirty="0">
              <a:solidFill>
                <a:srgbClr val="FF0000"/>
              </a:solidFill>
              <a:latin typeface="Aarian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29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"/>
          <p:cNvSpPr/>
          <p:nvPr/>
        </p:nvSpPr>
        <p:spPr>
          <a:xfrm>
            <a:off x="-18100" y="4100602"/>
            <a:ext cx="12191580" cy="2795498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2060"/>
              </a:solidFill>
              <a:latin typeface="Aarian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"/>
          <p:cNvSpPr/>
          <p:nvPr/>
        </p:nvSpPr>
        <p:spPr>
          <a:xfrm>
            <a:off x="-10718" y="0"/>
            <a:ext cx="12184198" cy="4348672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2060"/>
              </a:solidFill>
              <a:latin typeface="Aarian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1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42" name="Google Shape;242;p1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206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206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206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206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6" name="Google Shape;24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511" y="190031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38874" y="4776290"/>
            <a:ext cx="1533324" cy="173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94565" y="4515728"/>
            <a:ext cx="1508481" cy="204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190917" y="4348672"/>
            <a:ext cx="1560757" cy="227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61312" y="4403188"/>
            <a:ext cx="3287131" cy="193558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3D4BC7E-2A04-4770-F69D-BCC09556189E}"/>
              </a:ext>
            </a:extLst>
          </p:cNvPr>
          <p:cNvSpPr txBox="1"/>
          <p:nvPr/>
        </p:nvSpPr>
        <p:spPr>
          <a:xfrm>
            <a:off x="2456622" y="383348"/>
            <a:ext cx="816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arian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arian"/>
              </a:rPr>
              <a:t>   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	</a:t>
            </a:r>
            <a:r>
              <a:rPr lang="en-US" sz="3200" dirty="0" err="1" smtClean="0">
                <a:solidFill>
                  <a:srgbClr val="002060"/>
                </a:solidFill>
                <a:latin typeface="Aarian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latin typeface="Aarian"/>
              </a:rPr>
              <a:t>  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	</a:t>
            </a:r>
            <a:r>
              <a:rPr lang="en-US" sz="3200" dirty="0" err="1" smtClean="0">
                <a:solidFill>
                  <a:srgbClr val="002060"/>
                </a:solidFill>
                <a:latin typeface="Aarian"/>
              </a:rPr>
              <a:t>tháng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Aarian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arian"/>
              </a:rPr>
              <a:t>2022</a:t>
            </a:r>
            <a:endParaRPr lang="en-US" sz="3200" dirty="0">
              <a:solidFill>
                <a:srgbClr val="002060"/>
              </a:solidFill>
              <a:latin typeface="Aari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4376806" y="1040292"/>
            <a:ext cx="271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Aarian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arian"/>
              </a:rPr>
              <a:t>Việt</a:t>
            </a:r>
            <a:endParaRPr lang="en-US" sz="3200" dirty="0">
              <a:solidFill>
                <a:srgbClr val="002060"/>
              </a:solidFill>
              <a:latin typeface="Aarian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1193022" y="1662686"/>
            <a:ext cx="9623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arian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arian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arian"/>
              </a:rPr>
              <a:t>ngắn</a:t>
            </a:r>
            <a:r>
              <a:rPr lang="en-US" sz="32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arian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arian"/>
              </a:rPr>
              <a:t>lí</a:t>
            </a:r>
            <a:r>
              <a:rPr lang="en-US" sz="3200" b="1" dirty="0">
                <a:solidFill>
                  <a:srgbClr val="FF0000"/>
                </a:solidFill>
                <a:latin typeface="Aarian"/>
              </a:rPr>
              <a:t> do </a:t>
            </a:r>
            <a:r>
              <a:rPr lang="en-US" sz="3200" b="1" dirty="0" err="1">
                <a:solidFill>
                  <a:srgbClr val="FF0000"/>
                </a:solidFill>
                <a:latin typeface="Aarian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arian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 hay </a:t>
            </a:r>
            <a:r>
              <a:rPr lang="en-US" sz="3200" b="1" dirty="0" err="1">
                <a:solidFill>
                  <a:srgbClr val="FF0000"/>
                </a:solidFill>
                <a:latin typeface="Aarian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arian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arian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arian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arian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arian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arian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arian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arian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arian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Aari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arian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Aarian"/>
              </a:rPr>
              <a:t>.</a:t>
            </a:r>
            <a:endParaRPr lang="en-US" sz="3200" b="1" dirty="0">
              <a:solidFill>
                <a:srgbClr val="FF0000"/>
              </a:solidFill>
              <a:latin typeface="Aarian"/>
            </a:endParaRPr>
          </a:p>
        </p:txBody>
      </p:sp>
    </p:spTree>
    <p:extLst>
      <p:ext uri="{BB962C8B-B14F-4D97-AF65-F5344CB8AC3E}">
        <p14:creationId xmlns:p14="http://schemas.microsoft.com/office/powerpoint/2010/main" val="2157818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128678" y="308146"/>
            <a:ext cx="11258550" cy="5209310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3"/>
          <p:cNvGrpSpPr/>
          <p:nvPr/>
        </p:nvGrpSpPr>
        <p:grpSpPr>
          <a:xfrm>
            <a:off x="-1612" y="22578"/>
            <a:ext cx="12308114" cy="6858000"/>
            <a:chOff x="1650" y="-11"/>
            <a:chExt cx="4420" cy="4368"/>
          </a:xfrm>
        </p:grpSpPr>
        <p:sp>
          <p:nvSpPr>
            <p:cNvPr id="310" name="Google Shape;310;p3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336;p4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13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79668" y="2254920"/>
            <a:ext cx="103760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nl-NL" sz="3200" dirty="0" smtClean="0">
                <a:solidFill>
                  <a:srgbClr val="002060"/>
                </a:solidFill>
                <a:effectLst/>
                <a:latin typeface="Aarian"/>
                <a:ea typeface="Cambria" panose="02040503050406030204" pitchFamily="18" charset="0"/>
              </a:rPr>
              <a:t>- Trao đổi với bạn về một nhân vật trong câu chuyện đã đọc</a:t>
            </a:r>
            <a:endParaRPr lang="en-GB" sz="3200" dirty="0" smtClean="0">
              <a:solidFill>
                <a:srgbClr val="002060"/>
              </a:solidFill>
              <a:effectLst/>
              <a:latin typeface="Aarian"/>
              <a:ea typeface="Cambria" panose="02040503050406030204" pitchFamily="18" charset="0"/>
            </a:endParaRPr>
          </a:p>
          <a:p>
            <a:pPr indent="228600" algn="just"/>
            <a:r>
              <a:rPr lang="en-US" sz="3200" dirty="0" smtClean="0">
                <a:solidFill>
                  <a:srgbClr val="002060"/>
                </a:solidFill>
                <a:latin typeface="Aarian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Aarian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arian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arian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arian"/>
              </a:rPr>
              <a:t>ngắn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arian"/>
              </a:rPr>
              <a:t>nêu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arian"/>
              </a:rPr>
              <a:t>lí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 do </a:t>
            </a:r>
            <a:r>
              <a:rPr lang="en-US" sz="3200" dirty="0" err="1">
                <a:solidFill>
                  <a:srgbClr val="002060"/>
                </a:solidFill>
                <a:latin typeface="Aarian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arian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 hay </a:t>
            </a:r>
            <a:r>
              <a:rPr lang="en-US" sz="3200" dirty="0" err="1">
                <a:solidFill>
                  <a:srgbClr val="002060"/>
                </a:solidFill>
                <a:latin typeface="Aarian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arian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arian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arian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arian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arian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arian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arian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arian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arian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Aarian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arian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Aarian"/>
              </a:rPr>
              <a:t>.</a:t>
            </a:r>
            <a:endParaRPr lang="en-US" sz="3200" dirty="0">
              <a:solidFill>
                <a:srgbClr val="002060"/>
              </a:solidFill>
              <a:latin typeface="Aarian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311" y="1506253"/>
            <a:ext cx="4419983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2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"/>
          <p:cNvSpPr/>
          <p:nvPr/>
        </p:nvSpPr>
        <p:spPr>
          <a:xfrm>
            <a:off x="1443038" y="369711"/>
            <a:ext cx="10610845" cy="6296461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8399" y="2026701"/>
            <a:ext cx="4885497" cy="378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91983" y="4189782"/>
            <a:ext cx="1886774" cy="24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83046" y="4815718"/>
            <a:ext cx="1441687" cy="18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84458" y="4874785"/>
            <a:ext cx="1020808" cy="1595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84" name="Google Shape;284;p2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9580" y="1227246"/>
            <a:ext cx="5482406" cy="30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99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4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oogle Shape;491;p8"/>
          <p:cNvGrpSpPr/>
          <p:nvPr/>
        </p:nvGrpSpPr>
        <p:grpSpPr>
          <a:xfrm>
            <a:off x="719781" y="191709"/>
            <a:ext cx="10347848" cy="830956"/>
            <a:chOff x="6708361" y="1885726"/>
            <a:chExt cx="4468300" cy="367785"/>
          </a:xfrm>
        </p:grpSpPr>
        <p:sp>
          <p:nvSpPr>
            <p:cNvPr id="8" name="Google Shape;492;p8"/>
            <p:cNvSpPr/>
            <p:nvPr/>
          </p:nvSpPr>
          <p:spPr>
            <a:xfrm>
              <a:off x="6708361" y="1926437"/>
              <a:ext cx="285914" cy="218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lt1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01</a:t>
              </a:r>
              <a:endParaRPr sz="2400" b="1" dirty="0">
                <a:solidFill>
                  <a:schemeClr val="lt1"/>
                </a:solidFill>
                <a:latin typeface="Aarian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93;p8"/>
            <p:cNvSpPr/>
            <p:nvPr/>
          </p:nvSpPr>
          <p:spPr>
            <a:xfrm>
              <a:off x="6995884" y="1885726"/>
              <a:ext cx="4180777" cy="367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2400" b="1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Trao</a:t>
              </a:r>
              <a:r>
                <a:rPr lang="en-US" sz="2400" b="1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đổi</a:t>
              </a:r>
              <a:r>
                <a:rPr lang="en-US" sz="2400" b="1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với</a:t>
              </a:r>
              <a:r>
                <a:rPr lang="en-US" sz="2400" b="1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các</a:t>
              </a:r>
              <a:r>
                <a:rPr lang="en-US" sz="2400" b="1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bạn</a:t>
              </a:r>
              <a:r>
                <a:rPr lang="en-US" sz="2400" b="1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suy</a:t>
              </a:r>
              <a:r>
                <a:rPr lang="en-US" sz="2400" b="1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nghĩ</a:t>
              </a:r>
              <a:r>
                <a:rPr lang="en-US" sz="2400" b="1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của</a:t>
              </a:r>
              <a:r>
                <a:rPr lang="en-US" sz="2400" b="1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mình</a:t>
              </a:r>
              <a:r>
                <a:rPr lang="en-US" sz="2400" b="1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về</a:t>
              </a:r>
              <a:r>
                <a:rPr lang="en-US" sz="2400" b="1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các</a:t>
              </a:r>
              <a:r>
                <a:rPr lang="en-US" sz="2400" b="1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nhân</a:t>
              </a:r>
              <a:r>
                <a:rPr lang="en-US" sz="2400" b="1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vật</a:t>
              </a:r>
              <a:r>
                <a:rPr lang="en-US" sz="2400" b="1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trong</a:t>
              </a:r>
              <a:r>
                <a:rPr lang="en-US" sz="2400" b="1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câu</a:t>
              </a:r>
              <a:r>
                <a:rPr lang="en-US" sz="2400" b="1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chuyện</a:t>
              </a:r>
              <a:r>
                <a:rPr lang="en-US" sz="2400" b="1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đã</a:t>
              </a:r>
              <a:r>
                <a:rPr lang="en-US" sz="2400" b="1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đọc</a:t>
              </a:r>
              <a:r>
                <a:rPr lang="en-US" sz="2400" b="1" dirty="0" smtClean="0">
                  <a:solidFill>
                    <a:srgbClr val="FF0000"/>
                  </a:solidFill>
                  <a:latin typeface="Aarian"/>
                  <a:ea typeface="Cambria" panose="02040503050406030204" pitchFamily="18" charset="0"/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17305" y="980460"/>
            <a:ext cx="10936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0" i="0" dirty="0" smtClean="0">
                <a:solidFill>
                  <a:srgbClr val="FF0000"/>
                </a:solidFill>
                <a:effectLst/>
                <a:latin typeface="Aarian"/>
                <a:ea typeface="Cambria" panose="02040503050406030204" pitchFamily="18" charset="0"/>
              </a:rPr>
              <a:t>G: </a:t>
            </a:r>
            <a:r>
              <a:rPr lang="vi-VN" sz="2400" b="1" i="0" dirty="0" smtClean="0">
                <a:solidFill>
                  <a:srgbClr val="050EBF"/>
                </a:solidFill>
                <a:effectLst/>
                <a:latin typeface="Aarian"/>
                <a:ea typeface="Cambria" panose="02040503050406030204" pitchFamily="18" charset="0"/>
              </a:rPr>
              <a:t>Đọc những câu chuyện gợi ý dưới đây để nhớ lại các chi tiết về những nhân vật đã đọc.</a:t>
            </a:r>
            <a:endParaRPr lang="en-GB" sz="2400" b="1" dirty="0">
              <a:solidFill>
                <a:srgbClr val="050EBF"/>
              </a:solidFill>
              <a:latin typeface="Aarian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0362"/>
          <a:stretch/>
        </p:blipFill>
        <p:spPr>
          <a:xfrm>
            <a:off x="1661681" y="1730326"/>
            <a:ext cx="8410787" cy="24055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917" b="98664" l="0" r="100000">
                        <a14:foregroundMark x1="4596" y1="53422" x2="16957" y2="65609"/>
                        <a14:foregroundMark x1="16640" y1="51085" x2="11727" y2="90651"/>
                        <a14:foregroundMark x1="1902" y1="60768" x2="9826" y2="65109"/>
                        <a14:foregroundMark x1="3645" y1="86811" x2="8558" y2="92154"/>
                      </a14:backgroundRemoval>
                    </a14:imgEffect>
                  </a14:imgLayer>
                </a14:imgProps>
              </a:ext>
            </a:extLst>
          </a:blip>
          <a:srcRect l="145" t="49752" r="-145" b="610"/>
          <a:stretch/>
        </p:blipFill>
        <p:spPr>
          <a:xfrm>
            <a:off x="1786597" y="4035792"/>
            <a:ext cx="8398412" cy="26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0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4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37" name="Google Shape;337;p4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arian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0362"/>
          <a:stretch/>
        </p:blipFill>
        <p:spPr>
          <a:xfrm>
            <a:off x="1661681" y="418757"/>
            <a:ext cx="8917224" cy="22243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917" b="98664" l="0" r="100000">
                        <a14:foregroundMark x1="4596" y1="53422" x2="16957" y2="65609"/>
                        <a14:foregroundMark x1="16640" y1="51085" x2="11727" y2="90651"/>
                        <a14:foregroundMark x1="1902" y1="60768" x2="9826" y2="65109"/>
                        <a14:foregroundMark x1="3645" y1="86811" x2="8558" y2="92154"/>
                      </a14:backgroundRemoval>
                    </a14:imgEffect>
                  </a14:imgLayer>
                </a14:imgProps>
              </a:ext>
            </a:extLst>
          </a:blip>
          <a:srcRect l="145" t="49752" r="-145" b="610"/>
          <a:stretch/>
        </p:blipFill>
        <p:spPr>
          <a:xfrm>
            <a:off x="1716256" y="2586820"/>
            <a:ext cx="9003325" cy="26679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F0D9FCD-8089-5023-2BAF-93F512669A75}"/>
              </a:ext>
            </a:extLst>
          </p:cNvPr>
          <p:cNvGrpSpPr/>
          <p:nvPr/>
        </p:nvGrpSpPr>
        <p:grpSpPr>
          <a:xfrm>
            <a:off x="946320" y="5140476"/>
            <a:ext cx="1764556" cy="1294127"/>
            <a:chOff x="1233407" y="247800"/>
            <a:chExt cx="6179207" cy="6179207"/>
          </a:xfrm>
        </p:grpSpPr>
        <p:pic>
          <p:nvPicPr>
            <p:cNvPr id="14" name="图片 6" descr="形状, 圆圈&#10;&#10;描述已自动生成">
              <a:extLst>
                <a:ext uri="{FF2B5EF4-FFF2-40B4-BE49-F238E27FC236}">
                  <a16:creationId xmlns="" xmlns:a16="http://schemas.microsoft.com/office/drawing/2014/main" id="{FB7B2885-4951-A3AD-A800-B2479D3A3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07" y="247800"/>
              <a:ext cx="6179207" cy="617920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8CDFB6D-BAE9-EF63-889C-F318C0EAFF96}"/>
                </a:ext>
              </a:extLst>
            </p:cNvPr>
            <p:cNvSpPr txBox="1"/>
            <p:nvPr/>
          </p:nvSpPr>
          <p:spPr>
            <a:xfrm>
              <a:off x="2185353" y="1647392"/>
              <a:ext cx="4861080" cy="3380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0" dirty="0" err="1" smtClean="0">
                  <a:solidFill>
                    <a:srgbClr val="002060"/>
                  </a:solidFill>
                  <a:effectLst/>
                  <a:latin typeface="Aarian"/>
                </a:rPr>
                <a:t>Thảo</a:t>
              </a:r>
              <a:r>
                <a:rPr lang="en-US" sz="2000" b="1" i="0" dirty="0" smtClean="0">
                  <a:solidFill>
                    <a:srgbClr val="002060"/>
                  </a:solidFill>
                  <a:effectLst/>
                  <a:latin typeface="Aarian"/>
                </a:rPr>
                <a:t> </a:t>
              </a:r>
              <a:r>
                <a:rPr lang="en-US" sz="2000" b="1" i="0" dirty="0" err="1" smtClean="0">
                  <a:solidFill>
                    <a:srgbClr val="002060"/>
                  </a:solidFill>
                  <a:effectLst/>
                  <a:latin typeface="Aarian"/>
                </a:rPr>
                <a:t>luận</a:t>
              </a:r>
              <a:r>
                <a:rPr lang="en-US" sz="2000" b="1" i="0" dirty="0" smtClean="0">
                  <a:solidFill>
                    <a:srgbClr val="002060"/>
                  </a:solidFill>
                  <a:effectLst/>
                  <a:latin typeface="Aarian"/>
                </a:rPr>
                <a:t> </a:t>
              </a:r>
              <a:r>
                <a:rPr lang="en-US" sz="2000" b="1" i="0" dirty="0" err="1" smtClean="0">
                  <a:solidFill>
                    <a:srgbClr val="002060"/>
                  </a:solidFill>
                  <a:effectLst/>
                  <a:latin typeface="Aarian"/>
                </a:rPr>
                <a:t>nhóm</a:t>
              </a:r>
              <a:r>
                <a:rPr lang="en-US" sz="2000" b="1" i="0" dirty="0" smtClean="0">
                  <a:solidFill>
                    <a:srgbClr val="002060"/>
                  </a:solidFill>
                  <a:effectLst/>
                  <a:latin typeface="Aarian"/>
                </a:rPr>
                <a:t> 4</a:t>
              </a:r>
              <a:endParaRPr lang="en-US" sz="2000" b="1" dirty="0">
                <a:solidFill>
                  <a:srgbClr val="002060"/>
                </a:solidFill>
                <a:latin typeface="Aarian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883875" y="5254734"/>
            <a:ext cx="8159264" cy="1323439"/>
          </a:xfrm>
          <a:prstGeom prst="rect">
            <a:avLst/>
          </a:prstGeom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50EBF"/>
                </a:solidFill>
                <a:latin typeface="Aarian"/>
              </a:rPr>
              <a:t>- </a:t>
            </a:r>
            <a:r>
              <a:rPr lang="en-US" sz="2000" dirty="0" err="1" smtClean="0">
                <a:solidFill>
                  <a:srgbClr val="050EBF"/>
                </a:solidFill>
                <a:latin typeface="Aarian"/>
              </a:rPr>
              <a:t>Em</a:t>
            </a:r>
            <a:r>
              <a:rPr lang="en-US" sz="2000" dirty="0" smtClean="0">
                <a:solidFill>
                  <a:srgbClr val="050EBF"/>
                </a:solidFill>
                <a:latin typeface="Aarian"/>
              </a:rPr>
              <a:t> </a:t>
            </a:r>
            <a:r>
              <a:rPr lang="en-US" sz="2000" dirty="0" err="1">
                <a:solidFill>
                  <a:srgbClr val="050EBF"/>
                </a:solidFill>
                <a:latin typeface="Aarian"/>
              </a:rPr>
              <a:t>muốn</a:t>
            </a:r>
            <a:r>
              <a:rPr lang="en-US" sz="2000" dirty="0">
                <a:solidFill>
                  <a:srgbClr val="050EBF"/>
                </a:solidFill>
                <a:latin typeface="Aarian"/>
              </a:rPr>
              <a:t> </a:t>
            </a:r>
            <a:r>
              <a:rPr lang="en-US" sz="2000" dirty="0" err="1">
                <a:solidFill>
                  <a:srgbClr val="050EBF"/>
                </a:solidFill>
                <a:latin typeface="Aarian"/>
              </a:rPr>
              <a:t>nói</a:t>
            </a:r>
            <a:r>
              <a:rPr lang="en-US" sz="2000" dirty="0">
                <a:solidFill>
                  <a:srgbClr val="050EBF"/>
                </a:solidFill>
                <a:latin typeface="Aarian"/>
              </a:rPr>
              <a:t> </a:t>
            </a:r>
            <a:r>
              <a:rPr lang="en-US" sz="2000" dirty="0" err="1">
                <a:solidFill>
                  <a:srgbClr val="050EBF"/>
                </a:solidFill>
                <a:latin typeface="Aarian"/>
              </a:rPr>
              <a:t>về</a:t>
            </a:r>
            <a:r>
              <a:rPr lang="en-US" sz="2000" dirty="0">
                <a:solidFill>
                  <a:srgbClr val="050EBF"/>
                </a:solidFill>
                <a:latin typeface="Aarian"/>
              </a:rPr>
              <a:t> </a:t>
            </a:r>
            <a:r>
              <a:rPr lang="en-US" sz="2000" dirty="0" err="1">
                <a:solidFill>
                  <a:srgbClr val="050EBF"/>
                </a:solidFill>
                <a:latin typeface="Aarian"/>
              </a:rPr>
              <a:t>nhân</a:t>
            </a:r>
            <a:r>
              <a:rPr lang="en-US" sz="2000" dirty="0">
                <a:solidFill>
                  <a:srgbClr val="050EBF"/>
                </a:solidFill>
                <a:latin typeface="Aarian"/>
              </a:rPr>
              <a:t> </a:t>
            </a:r>
            <a:r>
              <a:rPr lang="en-US" sz="2000" dirty="0" err="1">
                <a:solidFill>
                  <a:srgbClr val="050EBF"/>
                </a:solidFill>
                <a:latin typeface="Aarian"/>
              </a:rPr>
              <a:t>vật</a:t>
            </a:r>
            <a:r>
              <a:rPr lang="en-US" sz="2000" dirty="0">
                <a:solidFill>
                  <a:srgbClr val="050EBF"/>
                </a:solidFill>
                <a:latin typeface="Aarian"/>
              </a:rPr>
              <a:t> </a:t>
            </a:r>
            <a:r>
              <a:rPr lang="en-US" sz="2000" dirty="0" err="1">
                <a:solidFill>
                  <a:srgbClr val="050EBF"/>
                </a:solidFill>
                <a:latin typeface="Aarian"/>
              </a:rPr>
              <a:t>nào</a:t>
            </a:r>
            <a:r>
              <a:rPr lang="en-US" sz="2000" dirty="0">
                <a:solidFill>
                  <a:srgbClr val="050EBF"/>
                </a:solidFill>
                <a:latin typeface="Aarian"/>
              </a:rPr>
              <a:t> </a:t>
            </a:r>
            <a:r>
              <a:rPr lang="en-US" sz="2000" dirty="0" err="1">
                <a:solidFill>
                  <a:srgbClr val="050EBF"/>
                </a:solidFill>
                <a:latin typeface="Aarian"/>
              </a:rPr>
              <a:t>trong</a:t>
            </a:r>
            <a:r>
              <a:rPr lang="en-US" sz="2000" dirty="0">
                <a:solidFill>
                  <a:srgbClr val="050EBF"/>
                </a:solidFill>
                <a:latin typeface="Aarian"/>
              </a:rPr>
              <a:t> </a:t>
            </a:r>
            <a:r>
              <a:rPr lang="en-US" sz="2000" dirty="0" err="1">
                <a:solidFill>
                  <a:srgbClr val="050EBF"/>
                </a:solidFill>
                <a:latin typeface="Aarian"/>
              </a:rPr>
              <a:t>các</a:t>
            </a:r>
            <a:r>
              <a:rPr lang="en-US" sz="2000" dirty="0">
                <a:solidFill>
                  <a:srgbClr val="050EBF"/>
                </a:solidFill>
                <a:latin typeface="Aarian"/>
              </a:rPr>
              <a:t> </a:t>
            </a:r>
            <a:r>
              <a:rPr lang="en-US" sz="2000" dirty="0" err="1">
                <a:solidFill>
                  <a:srgbClr val="050EBF"/>
                </a:solidFill>
                <a:latin typeface="Aarian"/>
              </a:rPr>
              <a:t>truyện</a:t>
            </a:r>
            <a:r>
              <a:rPr lang="en-US" sz="2000" dirty="0">
                <a:solidFill>
                  <a:srgbClr val="050EBF"/>
                </a:solidFill>
                <a:latin typeface="Aarian"/>
              </a:rPr>
              <a:t> </a:t>
            </a:r>
            <a:r>
              <a:rPr lang="en-US" sz="2000" dirty="0" err="1">
                <a:solidFill>
                  <a:srgbClr val="050EBF"/>
                </a:solidFill>
                <a:latin typeface="Aarian"/>
              </a:rPr>
              <a:t>đã</a:t>
            </a:r>
            <a:r>
              <a:rPr lang="en-US" sz="2000" dirty="0">
                <a:solidFill>
                  <a:srgbClr val="050EBF"/>
                </a:solidFill>
                <a:latin typeface="Aarian"/>
              </a:rPr>
              <a:t> </a:t>
            </a:r>
            <a:r>
              <a:rPr lang="en-US" sz="2000" dirty="0" err="1">
                <a:solidFill>
                  <a:srgbClr val="050EBF"/>
                </a:solidFill>
                <a:latin typeface="Aarian"/>
              </a:rPr>
              <a:t>đọc</a:t>
            </a:r>
            <a:r>
              <a:rPr lang="en-US" sz="2000" dirty="0">
                <a:solidFill>
                  <a:srgbClr val="050EBF"/>
                </a:solidFill>
                <a:latin typeface="Aarian"/>
              </a:rPr>
              <a:t> </a:t>
            </a:r>
            <a:r>
              <a:rPr lang="en-US" sz="2000" dirty="0" err="1">
                <a:solidFill>
                  <a:srgbClr val="050EBF"/>
                </a:solidFill>
                <a:latin typeface="Aarian"/>
              </a:rPr>
              <a:t>hoặc</a:t>
            </a:r>
            <a:r>
              <a:rPr lang="en-US" sz="2000" dirty="0">
                <a:solidFill>
                  <a:srgbClr val="050EBF"/>
                </a:solidFill>
                <a:latin typeface="Aarian"/>
              </a:rPr>
              <a:t> </a:t>
            </a:r>
            <a:r>
              <a:rPr lang="en-US" sz="2000" dirty="0" err="1">
                <a:solidFill>
                  <a:srgbClr val="050EBF"/>
                </a:solidFill>
                <a:latin typeface="Aarian"/>
              </a:rPr>
              <a:t>nghe</a:t>
            </a:r>
            <a:r>
              <a:rPr lang="en-US" sz="2000" dirty="0">
                <a:solidFill>
                  <a:srgbClr val="050EBF"/>
                </a:solidFill>
                <a:latin typeface="Aarian"/>
              </a:rPr>
              <a:t>.</a:t>
            </a:r>
            <a:endParaRPr lang="vi-VN" sz="2000" dirty="0">
              <a:solidFill>
                <a:srgbClr val="050EBF"/>
              </a:solidFill>
              <a:latin typeface="Aarian"/>
            </a:endParaRPr>
          </a:p>
          <a:p>
            <a:r>
              <a:rPr lang="vi-VN" sz="2000" dirty="0">
                <a:solidFill>
                  <a:srgbClr val="050EBF"/>
                </a:solidFill>
                <a:latin typeface="Aarian"/>
              </a:rPr>
              <a:t>- Lí do em thích hoặc không thích nhân vật ấy.</a:t>
            </a:r>
          </a:p>
          <a:p>
            <a:r>
              <a:rPr lang="vi-VN" sz="2000" dirty="0">
                <a:solidFill>
                  <a:srgbClr val="050EBF"/>
                </a:solidFill>
                <a:latin typeface="Aarian"/>
              </a:rPr>
              <a:t>- Em dựa vào đặc điểm, lời nói, việc làm của nhân vật để nói lí do em thích hoặc không thích nhân vật ấy.</a:t>
            </a:r>
          </a:p>
        </p:txBody>
      </p:sp>
    </p:spTree>
    <p:extLst>
      <p:ext uri="{BB962C8B-B14F-4D97-AF65-F5344CB8AC3E}">
        <p14:creationId xmlns:p14="http://schemas.microsoft.com/office/powerpoint/2010/main" val="324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6721" y="6116868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746" y="4819910"/>
            <a:ext cx="518061" cy="69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39776" y="5452945"/>
            <a:ext cx="647842" cy="86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6405" y="5644221"/>
            <a:ext cx="570823" cy="74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566" y="5792201"/>
            <a:ext cx="555265" cy="29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3403" y="4634504"/>
            <a:ext cx="404831" cy="21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938" y="1332680"/>
            <a:ext cx="701136" cy="1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767" y="470622"/>
            <a:ext cx="1104511" cy="9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97715" y="369711"/>
            <a:ext cx="647842" cy="5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04144" y="652931"/>
            <a:ext cx="647842" cy="5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"/>
          <p:cNvSpPr/>
          <p:nvPr/>
        </p:nvSpPr>
        <p:spPr>
          <a:xfrm>
            <a:off x="1443038" y="369711"/>
            <a:ext cx="10610845" cy="6296461"/>
          </a:xfrm>
          <a:custGeom>
            <a:avLst/>
            <a:gdLst/>
            <a:ahLst/>
            <a:cxnLst/>
            <a:rect l="l" t="t" r="r" b="b"/>
            <a:pathLst>
              <a:path w="1917" h="1291" extrusionOk="0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8399" y="2026701"/>
            <a:ext cx="4885497" cy="378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91983" y="4189782"/>
            <a:ext cx="1886774" cy="24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083046" y="4815718"/>
            <a:ext cx="1441687" cy="18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84458" y="4874785"/>
            <a:ext cx="1020808" cy="1595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"/>
          <p:cNvGrpSpPr/>
          <p:nvPr/>
        </p:nvGrpSpPr>
        <p:grpSpPr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284" name="Google Shape;284;p2"/>
            <p:cNvSpPr/>
            <p:nvPr/>
          </p:nvSpPr>
          <p:spPr>
            <a:xfrm>
              <a:off x="1650" y="-11"/>
              <a:ext cx="4420" cy="4368"/>
            </a:xfrm>
            <a:custGeom>
              <a:avLst/>
              <a:gdLst/>
              <a:ahLst/>
              <a:cxnLst/>
              <a:rect l="l" t="t" r="r" b="b"/>
              <a:pathLst>
                <a:path w="2032" h="2008" extrusionOk="0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67" y="-2"/>
              <a:ext cx="4348" cy="4322"/>
            </a:xfrm>
            <a:custGeom>
              <a:avLst/>
              <a:gdLst/>
              <a:ahLst/>
              <a:cxnLst/>
              <a:rect l="l" t="t" r="r" b="b"/>
              <a:pathLst>
                <a:path w="1999" h="1987" extrusionOk="0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671" y="2"/>
              <a:ext cx="4338" cy="4314"/>
            </a:xfrm>
            <a:custGeom>
              <a:avLst/>
              <a:gdLst/>
              <a:ahLst/>
              <a:cxnLst/>
              <a:rect l="l" t="t" r="r" b="b"/>
              <a:pathLst>
                <a:path w="1994" h="1983" extrusionOk="0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667" y="-2"/>
              <a:ext cx="4344" cy="4322"/>
            </a:xfrm>
            <a:custGeom>
              <a:avLst/>
              <a:gdLst/>
              <a:ahLst/>
              <a:cxnLst/>
              <a:rect l="l" t="t" r="r" b="b"/>
              <a:pathLst>
                <a:path w="1997" h="1987" extrusionOk="0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2879" y="1164954"/>
            <a:ext cx="5711756" cy="296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2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422</Words>
  <Application>Microsoft Office PowerPoint</Application>
  <PresentationFormat>Custom</PresentationFormat>
  <Paragraphs>48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Cambria</vt:lpstr>
      <vt:lpstr>Times New Roman</vt:lpstr>
      <vt:lpstr>SVN-Bear</vt:lpstr>
      <vt:lpstr>Calibri</vt:lpstr>
      <vt:lpstr>Calibri Light</vt:lpstr>
      <vt:lpstr>Aarian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22</cp:revision>
  <dcterms:created xsi:type="dcterms:W3CDTF">2022-11-21T13:18:00Z</dcterms:created>
  <dcterms:modified xsi:type="dcterms:W3CDTF">2022-12-13T15:26:27Z</dcterms:modified>
</cp:coreProperties>
</file>