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82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71C8F-ED24-4CD5-8439-5675470EE75D}" type="datetimeFigureOut">
              <a:rPr lang="vi-VN" smtClean="0"/>
              <a:t>03/11/2023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9392F6-D006-49D2-B4B8-04935DCDCDCB}" type="slidenum">
              <a:rPr lang="vi-VN" smtClean="0"/>
              <a:t>‹#›</a:t>
            </a:fld>
            <a:endParaRPr lang="vi-VN"/>
          </a:p>
        </p:txBody>
      </p:sp>
    </p:spTree>
    <p:extLst>
      <p:ext uri="{BB962C8B-B14F-4D97-AF65-F5344CB8AC3E}">
        <p14:creationId xmlns:p14="http://schemas.microsoft.com/office/powerpoint/2010/main" val="194112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381000" y="685800"/>
            <a:ext cx="6096000" cy="34290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B4D29C54-33B5-435E-8B81-6075F4C30F63}" type="datetimeFigureOut">
              <a:rPr lang="vi-VN" smtClean="0"/>
              <a:t>03/11/2023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69052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4D29C54-33B5-435E-8B81-6075F4C30F63}" type="datetimeFigureOut">
              <a:rPr lang="vi-VN" smtClean="0"/>
              <a:t>03/11/2023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948909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4D29C54-33B5-435E-8B81-6075F4C30F63}" type="datetimeFigureOut">
              <a:rPr lang="vi-VN" smtClean="0"/>
              <a:t>03/11/2023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1756428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B4D29C54-33B5-435E-8B81-6075F4C30F63}" type="datetimeFigureOut">
              <a:rPr lang="vi-VN" smtClean="0"/>
              <a:t>03/11/2023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188800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D29C54-33B5-435E-8B81-6075F4C30F63}" type="datetimeFigureOut">
              <a:rPr lang="vi-VN" smtClean="0"/>
              <a:t>03/11/2023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2322999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B4D29C54-33B5-435E-8B81-6075F4C30F63}" type="datetimeFigureOut">
              <a:rPr lang="vi-VN" smtClean="0"/>
              <a:t>03/11/2023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21960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B4D29C54-33B5-435E-8B81-6075F4C30F63}" type="datetimeFigureOut">
              <a:rPr lang="vi-VN" smtClean="0"/>
              <a:t>03/11/2023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426628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B4D29C54-33B5-435E-8B81-6075F4C30F63}" type="datetimeFigureOut">
              <a:rPr lang="vi-VN" smtClean="0"/>
              <a:t>03/11/2023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304544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29C54-33B5-435E-8B81-6075F4C30F63}" type="datetimeFigureOut">
              <a:rPr lang="vi-VN" smtClean="0"/>
              <a:t>03/11/2023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3670878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29C54-33B5-435E-8B81-6075F4C30F63}" type="datetimeFigureOut">
              <a:rPr lang="vi-VN" smtClean="0"/>
              <a:t>03/11/2023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81050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D29C54-33B5-435E-8B81-6075F4C30F63}" type="datetimeFigureOut">
              <a:rPr lang="vi-VN" smtClean="0"/>
              <a:t>03/11/2023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EAB9F79-0A9F-4CC4-A215-8BB83B8524AE}" type="slidenum">
              <a:rPr lang="vi-VN" smtClean="0"/>
              <a:t>‹#›</a:t>
            </a:fld>
            <a:endParaRPr lang="vi-VN"/>
          </a:p>
        </p:txBody>
      </p:sp>
    </p:spTree>
    <p:extLst>
      <p:ext uri="{BB962C8B-B14F-4D97-AF65-F5344CB8AC3E}">
        <p14:creationId xmlns:p14="http://schemas.microsoft.com/office/powerpoint/2010/main" val="3090340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D29C54-33B5-435E-8B81-6075F4C30F63}" type="datetimeFigureOut">
              <a:rPr lang="vi-VN" smtClean="0"/>
              <a:t>03/11/2023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AB9F79-0A9F-4CC4-A215-8BB83B8524AE}" type="slidenum">
              <a:rPr lang="vi-VN" smtClean="0"/>
              <a:t>‹#›</a:t>
            </a:fld>
            <a:endParaRPr lang="vi-VN"/>
          </a:p>
        </p:txBody>
      </p:sp>
    </p:spTree>
    <p:extLst>
      <p:ext uri="{BB962C8B-B14F-4D97-AF65-F5344CB8AC3E}">
        <p14:creationId xmlns:p14="http://schemas.microsoft.com/office/powerpoint/2010/main" val="521210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audio" Target="NULL"/><Relationship Id="rId3" Type="http://schemas.openxmlformats.org/officeDocument/2006/relationships/audio" Target="../media/audio2.wav"/><Relationship Id="rId7" Type="http://schemas.openxmlformats.org/officeDocument/2006/relationships/image" Target="../media/image20.png"/><Relationship Id="rId12" Type="http://schemas.openxmlformats.org/officeDocument/2006/relationships/image" Target="../media/image25.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24.png"/><Relationship Id="rId5" Type="http://schemas.openxmlformats.org/officeDocument/2006/relationships/image" Target="../media/image7.png"/><Relationship Id="rId10" Type="http://schemas.openxmlformats.org/officeDocument/2006/relationships/image" Target="../media/image23.png"/><Relationship Id="rId4" Type="http://schemas.openxmlformats.org/officeDocument/2006/relationships/image" Target="../media/image1.jpeg"/><Relationship Id="rId9" Type="http://schemas.openxmlformats.org/officeDocument/2006/relationships/image" Target="../media/image22.png"/><Relationship Id="rId14" Type="http://schemas.openxmlformats.org/officeDocument/2006/relationships/audio" Target="NUL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audio" Target="NUL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jpeg"/><Relationship Id="rId7"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2.xml"/><Relationship Id="rId6" Type="http://schemas.microsoft.com/office/2007/relationships/hdphoto" Target="../media/hdphoto4.wdp"/><Relationship Id="rId11" Type="http://schemas.openxmlformats.org/officeDocument/2006/relationships/audio" Target="NULL"/><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7.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GI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13.png"/><Relationship Id="rId15" Type="http://schemas.openxmlformats.org/officeDocument/2006/relationships/audio" Target="NULL"/><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GIF"/><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37" y="0"/>
            <a:ext cx="9144476" cy="5143500"/>
          </a:xfrm>
          <a:prstGeom prst="rect">
            <a:avLst/>
          </a:prstGeom>
        </p:spPr>
      </p:pic>
      <p:grpSp>
        <p:nvGrpSpPr>
          <p:cNvPr id="32" name="组合 31"/>
          <p:cNvGrpSpPr/>
          <p:nvPr/>
        </p:nvGrpSpPr>
        <p:grpSpPr>
          <a:xfrm>
            <a:off x="1371600" y="488172"/>
            <a:ext cx="6945922" cy="3647122"/>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arian"/>
                <a:ea typeface="Microsoft YaHei" panose="020B0503020204020204" pitchFamily="34" charset="-122"/>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arian"/>
                <a:ea typeface="Microsoft YaHei" panose="020B0503020204020204" pitchFamily="34" charset="-122"/>
              </a:endParaRPr>
            </a:p>
          </p:txBody>
        </p:sp>
      </p:grpSp>
      <p:pic>
        <p:nvPicPr>
          <p:cNvPr id="6" name="图片 5" descr="610654865b9c2"/>
          <p:cNvPicPr>
            <a:picLocks noChangeAspect="1"/>
          </p:cNvPicPr>
          <p:nvPr/>
        </p:nvPicPr>
        <p:blipFill>
          <a:blip r:embed="rId4"/>
          <a:stretch>
            <a:fillRect/>
          </a:stretch>
        </p:blipFill>
        <p:spPr>
          <a:xfrm>
            <a:off x="-612" y="1771579"/>
            <a:ext cx="9144476" cy="3376613"/>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7068844" y="3099421"/>
            <a:ext cx="2075021" cy="1555909"/>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926" y="0"/>
            <a:ext cx="1191075" cy="1283018"/>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526" y="483479"/>
            <a:ext cx="1295565" cy="823254"/>
          </a:xfrm>
          <a:prstGeom prst="rect">
            <a:avLst/>
          </a:prstGeom>
          <a:effectLst>
            <a:outerShdw blurRad="63500" sx="102000" sy="102000" algn="ctr" rotWithShape="0">
              <a:prstClr val="black">
                <a:alpha val="40000"/>
              </a:prstClr>
            </a:outerShdw>
          </a:effectLst>
        </p:spPr>
      </p:pic>
      <p:sp>
        <p:nvSpPr>
          <p:cNvPr id="28" name="TextBox 27"/>
          <p:cNvSpPr txBox="1"/>
          <p:nvPr/>
        </p:nvSpPr>
        <p:spPr>
          <a:xfrm>
            <a:off x="1282287" y="1305223"/>
            <a:ext cx="682406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smtClean="0">
                <a:ln>
                  <a:noFill/>
                </a:ln>
                <a:solidFill>
                  <a:srgbClr val="2832FC"/>
                </a:solidFill>
                <a:effectLst/>
                <a:uLnTx/>
                <a:uFillTx/>
                <a:latin typeface="Aarian"/>
                <a:ea typeface="White Xmas PERSONAL USE" pitchFamily="50" charset="0"/>
                <a:cs typeface="Baloo" panose="03080902040302020200" pitchFamily="66" charset="0"/>
              </a:rPr>
              <a:t>Tiếng</a:t>
            </a:r>
            <a:r>
              <a:rPr kumimoji="0" lang="en-US" sz="3200" b="1" i="0" u="none" strike="noStrike" kern="1200" cap="none" spc="0" normalizeH="0" noProof="0" dirty="0" smtClean="0">
                <a:ln>
                  <a:noFill/>
                </a:ln>
                <a:solidFill>
                  <a:srgbClr val="2832FC"/>
                </a:solidFill>
                <a:effectLst/>
                <a:uLnTx/>
                <a:uFillTx/>
                <a:latin typeface="Aarian"/>
                <a:ea typeface="White Xmas PERSONAL USE" pitchFamily="50" charset="0"/>
                <a:cs typeface="Baloo" panose="03080902040302020200" pitchFamily="66" charset="0"/>
              </a:rPr>
              <a:t> </a:t>
            </a:r>
            <a:r>
              <a:rPr kumimoji="0" lang="en-US" sz="3200" b="1" i="0" u="none" strike="noStrike" kern="1200" cap="none" spc="0" normalizeH="0" noProof="0" dirty="0" err="1" smtClean="0">
                <a:ln>
                  <a:noFill/>
                </a:ln>
                <a:solidFill>
                  <a:srgbClr val="2832FC"/>
                </a:solidFill>
                <a:effectLst/>
                <a:uLnTx/>
                <a:uFillTx/>
                <a:latin typeface="Aarian"/>
                <a:ea typeface="White Xmas PERSONAL USE" pitchFamily="50" charset="0"/>
                <a:cs typeface="Baloo" panose="03080902040302020200" pitchFamily="66" charset="0"/>
              </a:rPr>
              <a:t>Việt</a:t>
            </a:r>
            <a:r>
              <a:rPr kumimoji="0" lang="en-US" sz="3200" b="1" i="0" u="none" strike="noStrike" kern="1200" cap="none" spc="0" normalizeH="0" noProof="0" dirty="0" smtClean="0">
                <a:ln>
                  <a:noFill/>
                </a:ln>
                <a:solidFill>
                  <a:srgbClr val="2832FC"/>
                </a:solidFill>
                <a:effectLst/>
                <a:uLnTx/>
                <a:uFillTx/>
                <a:latin typeface="Aarian"/>
                <a:ea typeface="White Xmas PERSONAL USE" pitchFamily="50" charset="0"/>
                <a:cs typeface="Baloo" panose="03080902040302020200" pitchFamily="66" charset="0"/>
              </a:rPr>
              <a:t> </a:t>
            </a:r>
            <a:r>
              <a:rPr kumimoji="0" lang="en-US" sz="3200" b="1" i="0" u="none" strike="noStrike" kern="1200" cap="none" spc="0" normalizeH="0" noProof="0" dirty="0" err="1" smtClean="0">
                <a:ln>
                  <a:noFill/>
                </a:ln>
                <a:solidFill>
                  <a:srgbClr val="2832FC"/>
                </a:solidFill>
                <a:effectLst/>
                <a:uLnTx/>
                <a:uFillTx/>
                <a:latin typeface="Aarian"/>
                <a:ea typeface="White Xmas PERSONAL USE" pitchFamily="50" charset="0"/>
                <a:cs typeface="Baloo" panose="03080902040302020200" pitchFamily="66" charset="0"/>
              </a:rPr>
              <a:t>lớp</a:t>
            </a:r>
            <a:r>
              <a:rPr kumimoji="0" lang="en-US" sz="3200" b="1" i="0" u="none" strike="noStrike" kern="1200" cap="none" spc="0" normalizeH="0" noProof="0" dirty="0" smtClean="0">
                <a:ln>
                  <a:noFill/>
                </a:ln>
                <a:solidFill>
                  <a:srgbClr val="2832FC"/>
                </a:solidFill>
                <a:effectLst/>
                <a:uLnTx/>
                <a:uFillTx/>
                <a:latin typeface="Aarian"/>
                <a:ea typeface="White Xmas PERSONAL USE" pitchFamily="50" charset="0"/>
                <a:cs typeface="Baloo" panose="03080902040302020200" pitchFamily="66" charset="0"/>
              </a:rPr>
              <a:t> 3 - </a:t>
            </a:r>
            <a:r>
              <a:rPr kumimoji="0" lang="en-US" sz="3200" b="1" i="0" u="none" strike="noStrike" kern="1200" cap="none" spc="0" normalizeH="0" noProof="0" dirty="0" err="1" smtClean="0">
                <a:ln>
                  <a:noFill/>
                </a:ln>
                <a:solidFill>
                  <a:srgbClr val="2832FC"/>
                </a:solidFill>
                <a:effectLst/>
                <a:uLnTx/>
                <a:uFillTx/>
                <a:latin typeface="Aarian"/>
                <a:ea typeface="White Xmas PERSONAL USE" pitchFamily="50" charset="0"/>
                <a:cs typeface="Baloo" panose="03080902040302020200" pitchFamily="66" charset="0"/>
              </a:rPr>
              <a:t>Tuần</a:t>
            </a:r>
            <a:r>
              <a:rPr kumimoji="0" lang="en-US" sz="3200" b="1" i="0" u="none" strike="noStrike" kern="1200" cap="none" spc="0" normalizeH="0" noProof="0" dirty="0" smtClean="0">
                <a:ln>
                  <a:noFill/>
                </a:ln>
                <a:solidFill>
                  <a:srgbClr val="2832FC"/>
                </a:solidFill>
                <a:effectLst/>
                <a:uLnTx/>
                <a:uFillTx/>
                <a:latin typeface="Aarian"/>
                <a:ea typeface="White Xmas PERSONAL USE" pitchFamily="50" charset="0"/>
                <a:cs typeface="Baloo" panose="03080902040302020200" pitchFamily="66" charset="0"/>
              </a:rPr>
              <a:t> 11- </a:t>
            </a:r>
            <a:r>
              <a:rPr kumimoji="0" lang="en-US" sz="3200" b="1" i="0" u="none" strike="noStrike" kern="1200" cap="none" spc="0" normalizeH="0" noProof="0" dirty="0" err="1" smtClean="0">
                <a:ln>
                  <a:noFill/>
                </a:ln>
                <a:solidFill>
                  <a:srgbClr val="2832FC"/>
                </a:solidFill>
                <a:effectLst/>
                <a:uLnTx/>
                <a:uFillTx/>
                <a:latin typeface="Aarian"/>
                <a:ea typeface="White Xmas PERSONAL USE" pitchFamily="50" charset="0"/>
                <a:cs typeface="Baloo" panose="03080902040302020200" pitchFamily="66" charset="0"/>
              </a:rPr>
              <a:t>Tiết</a:t>
            </a:r>
            <a:r>
              <a:rPr kumimoji="0" lang="en-US" sz="3200" b="1" i="0" u="none" strike="noStrike" kern="1200" cap="none" spc="0" normalizeH="0" noProof="0" dirty="0" smtClean="0">
                <a:ln>
                  <a:noFill/>
                </a:ln>
                <a:solidFill>
                  <a:srgbClr val="2832FC"/>
                </a:solidFill>
                <a:effectLst/>
                <a:uLnTx/>
                <a:uFillTx/>
                <a:latin typeface="Aarian"/>
                <a:ea typeface="White Xmas PERSONAL USE" pitchFamily="50" charset="0"/>
                <a:cs typeface="Baloo" panose="03080902040302020200" pitchFamily="66" charset="0"/>
              </a:rPr>
              <a:t> 77</a:t>
            </a:r>
            <a:endParaRPr kumimoji="0" lang="en-US" sz="3200" b="1" i="0" u="none" strike="noStrike" kern="1200" cap="none" spc="0" normalizeH="0" baseline="0" noProof="0" dirty="0">
              <a:ln>
                <a:noFill/>
              </a:ln>
              <a:solidFill>
                <a:srgbClr val="2832FC"/>
              </a:solidFill>
              <a:effectLst/>
              <a:uLnTx/>
              <a:uFillTx/>
              <a:latin typeface="Aarian"/>
              <a:ea typeface="White Xmas PERSONAL USE" pitchFamily="50" charset="0"/>
              <a:cs typeface="Baloo" panose="03080902040302020200" pitchFamily="66" charset="0"/>
            </a:endParaRPr>
          </a:p>
        </p:txBody>
      </p:sp>
      <p:sp>
        <p:nvSpPr>
          <p:cNvPr id="29" name="TextBox 28"/>
          <p:cNvSpPr txBox="1"/>
          <p:nvPr/>
        </p:nvSpPr>
        <p:spPr>
          <a:xfrm>
            <a:off x="1475656" y="1994757"/>
            <a:ext cx="658572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150" normalizeH="0" baseline="0" noProof="0" dirty="0">
                <a:ln>
                  <a:noFill/>
                </a:ln>
                <a:solidFill>
                  <a:srgbClr val="FF0000"/>
                </a:solidFill>
                <a:effectLst/>
                <a:uLnTx/>
                <a:uFillTx/>
                <a:latin typeface="Aarian"/>
                <a:ea typeface="LNTH-Kids  Chinese Font 1" panose="02010600030101010101" pitchFamily="2" charset="-128"/>
                <a:cs typeface="Pattaya" panose="00000500000000000000" pitchFamily="2" charset="-34"/>
              </a:rPr>
              <a:t>Luyện tập: Viết đoạn </a:t>
            </a:r>
            <a:r>
              <a:rPr kumimoji="0" lang="vi-VN" sz="3200" b="1" i="0" u="none" strike="noStrike" kern="1200" cap="none" spc="-150" normalizeH="0" baseline="0" noProof="0" dirty="0" smtClean="0">
                <a:ln>
                  <a:noFill/>
                </a:ln>
                <a:solidFill>
                  <a:srgbClr val="FF0000"/>
                </a:solidFill>
                <a:effectLst/>
                <a:uLnTx/>
                <a:uFillTx/>
                <a:latin typeface="Aarian"/>
                <a:ea typeface="LNTH-Kids  Chinese Font 1" panose="02010600030101010101" pitchFamily="2" charset="-128"/>
                <a:cs typeface="Pattaya" panose="00000500000000000000" pitchFamily="2" charset="-34"/>
              </a:rPr>
              <a:t>văn </a:t>
            </a:r>
            <a:r>
              <a:rPr kumimoji="0" lang="en-US" altLang="vi-VN" sz="3200" b="1" i="0" u="none" strike="noStrike" kern="1200" cap="none" spc="-150" normalizeH="0" baseline="0" noProof="0" dirty="0">
                <a:ln>
                  <a:noFill/>
                </a:ln>
                <a:solidFill>
                  <a:srgbClr val="FF0000"/>
                </a:solidFill>
                <a:effectLst/>
                <a:uLnTx/>
                <a:uFillTx/>
                <a:latin typeface="Aarian"/>
                <a:ea typeface="LNTH-Kids  Chinese Font 1" panose="02010600030101010101" pitchFamily="2" charset="-128"/>
                <a:cs typeface="Pattaya" panose="00000500000000000000" pitchFamily="2" charset="-34"/>
              </a:rPr>
              <a:t>tả ngôi nhà của mình</a:t>
            </a:r>
          </a:p>
        </p:txBody>
      </p:sp>
      <p:pic>
        <p:nvPicPr>
          <p:cNvPr id="17" name="Picture 4" descr="Rainbow Sticker for iOS &amp;amp; Android | GIPH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421" y="-730091"/>
            <a:ext cx="2743200" cy="2743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774891" y="633496"/>
            <a:ext cx="621062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i="0" u="none" strike="noStrike" kern="1200" cap="none" spc="0" normalizeH="0" baseline="0" noProof="0" dirty="0" smtClean="0">
                <a:ln>
                  <a:noFill/>
                </a:ln>
                <a:solidFill>
                  <a:srgbClr val="002060"/>
                </a:solidFill>
                <a:effectLst/>
                <a:uLnTx/>
                <a:uFillTx/>
                <a:latin typeface="Aarian"/>
                <a:ea typeface="White Xmas PERSONAL USE" pitchFamily="50" charset="0"/>
                <a:cs typeface="Baloo" panose="03080902040302020200" pitchFamily="66" charset="0"/>
              </a:rPr>
              <a:t>TRƯỜNG</a:t>
            </a:r>
            <a:r>
              <a:rPr kumimoji="0" lang="en-US" sz="2800" i="0" u="none" strike="noStrike" kern="1200" cap="none" spc="0" normalizeH="0" noProof="0" dirty="0" smtClean="0">
                <a:ln>
                  <a:noFill/>
                </a:ln>
                <a:solidFill>
                  <a:srgbClr val="002060"/>
                </a:solidFill>
                <a:effectLst/>
                <a:uLnTx/>
                <a:uFillTx/>
                <a:latin typeface="Aarian"/>
                <a:ea typeface="White Xmas PERSONAL USE" pitchFamily="50" charset="0"/>
                <a:cs typeface="Baloo" panose="03080902040302020200" pitchFamily="66" charset="0"/>
              </a:rPr>
              <a:t> TỂU HỌC SÀI ĐỒNG</a:t>
            </a:r>
            <a:endParaRPr kumimoji="0" lang="en-US" sz="2800" i="0" u="none" strike="noStrike" kern="1200" cap="none" spc="0" normalizeH="0" baseline="0" noProof="0" dirty="0">
              <a:ln>
                <a:noFill/>
              </a:ln>
              <a:solidFill>
                <a:srgbClr val="002060"/>
              </a:solidFill>
              <a:effectLst/>
              <a:uLnTx/>
              <a:uFillTx/>
              <a:latin typeface="Aarian"/>
              <a:ea typeface="White Xmas PERSONAL USE" pitchFamily="50" charset="0"/>
              <a:cs typeface="Baloo" panose="03080902040302020200" pitchFamily="66" charset="0"/>
            </a:endParaRPr>
          </a:p>
        </p:txBody>
      </p:sp>
      <p:sp>
        <p:nvSpPr>
          <p:cNvPr id="15" name="TextBox 14"/>
          <p:cNvSpPr txBox="1"/>
          <p:nvPr/>
        </p:nvSpPr>
        <p:spPr>
          <a:xfrm>
            <a:off x="3154346" y="3428365"/>
            <a:ext cx="461101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i="1" u="none" strike="noStrike" kern="1200" cap="none" spc="0" normalizeH="0" baseline="0" noProof="0" dirty="0" err="1" smtClean="0">
                <a:ln>
                  <a:noFill/>
                </a:ln>
                <a:solidFill>
                  <a:srgbClr val="002060"/>
                </a:solidFill>
                <a:effectLst/>
                <a:uLnTx/>
                <a:uFillTx/>
                <a:latin typeface="Aarian"/>
                <a:ea typeface="White Xmas PERSONAL USE" pitchFamily="50" charset="0"/>
                <a:cs typeface="Baloo" panose="03080902040302020200" pitchFamily="66" charset="0"/>
              </a:rPr>
              <a:t>Giáo</a:t>
            </a:r>
            <a:r>
              <a:rPr kumimoji="0" lang="en-US" sz="2800" i="1" u="none" strike="noStrike" kern="1200" cap="none" spc="0" normalizeH="0" noProof="0" dirty="0" smtClean="0">
                <a:ln>
                  <a:noFill/>
                </a:ln>
                <a:solidFill>
                  <a:srgbClr val="002060"/>
                </a:solidFill>
                <a:effectLst/>
                <a:uLnTx/>
                <a:uFillTx/>
                <a:latin typeface="Aarian"/>
                <a:ea typeface="White Xmas PERSONAL USE" pitchFamily="50" charset="0"/>
                <a:cs typeface="Baloo" panose="03080902040302020200" pitchFamily="66" charset="0"/>
              </a:rPr>
              <a:t> </a:t>
            </a:r>
            <a:r>
              <a:rPr kumimoji="0" lang="en-US" sz="2800" i="1" u="none" strike="noStrike" kern="1200" cap="none" spc="0" normalizeH="0" noProof="0" dirty="0" err="1" smtClean="0">
                <a:ln>
                  <a:noFill/>
                </a:ln>
                <a:solidFill>
                  <a:srgbClr val="002060"/>
                </a:solidFill>
                <a:effectLst/>
                <a:uLnTx/>
                <a:uFillTx/>
                <a:latin typeface="Aarian"/>
                <a:ea typeface="White Xmas PERSONAL USE" pitchFamily="50" charset="0"/>
                <a:cs typeface="Baloo" panose="03080902040302020200" pitchFamily="66" charset="0"/>
              </a:rPr>
              <a:t>viên</a:t>
            </a:r>
            <a:r>
              <a:rPr kumimoji="0" lang="en-US" sz="2800" i="1" u="none" strike="noStrike" kern="1200" cap="none" spc="0" normalizeH="0" noProof="0" dirty="0" smtClean="0">
                <a:ln>
                  <a:noFill/>
                </a:ln>
                <a:solidFill>
                  <a:srgbClr val="002060"/>
                </a:solidFill>
                <a:effectLst/>
                <a:uLnTx/>
                <a:uFillTx/>
                <a:latin typeface="Aarian"/>
                <a:ea typeface="White Xmas PERSONAL USE" pitchFamily="50" charset="0"/>
                <a:cs typeface="Baloo" panose="03080902040302020200" pitchFamily="66" charset="0"/>
              </a:rPr>
              <a:t>: </a:t>
            </a:r>
            <a:r>
              <a:rPr kumimoji="0" lang="en-US" sz="2800" i="1" u="none" strike="noStrike" kern="1200" cap="none" spc="0" normalizeH="0" noProof="0" dirty="0" err="1" smtClean="0">
                <a:ln>
                  <a:noFill/>
                </a:ln>
                <a:solidFill>
                  <a:srgbClr val="002060"/>
                </a:solidFill>
                <a:effectLst/>
                <a:uLnTx/>
                <a:uFillTx/>
                <a:latin typeface="Aarian"/>
                <a:ea typeface="White Xmas PERSONAL USE" pitchFamily="50" charset="0"/>
                <a:cs typeface="Baloo" panose="03080902040302020200" pitchFamily="66" charset="0"/>
              </a:rPr>
              <a:t>Nguyễn</a:t>
            </a:r>
            <a:r>
              <a:rPr kumimoji="0" lang="en-US" sz="2800" i="1" u="none" strike="noStrike" kern="1200" cap="none" spc="0" normalizeH="0" noProof="0" dirty="0" smtClean="0">
                <a:ln>
                  <a:noFill/>
                </a:ln>
                <a:solidFill>
                  <a:srgbClr val="002060"/>
                </a:solidFill>
                <a:effectLst/>
                <a:uLnTx/>
                <a:uFillTx/>
                <a:latin typeface="Aarian"/>
                <a:ea typeface="White Xmas PERSONAL USE" pitchFamily="50" charset="0"/>
                <a:cs typeface="Baloo" panose="03080902040302020200" pitchFamily="66" charset="0"/>
              </a:rPr>
              <a:t> </a:t>
            </a:r>
            <a:r>
              <a:rPr kumimoji="0" lang="en-US" sz="2800" i="1" u="none" strike="noStrike" kern="1200" cap="none" spc="0" normalizeH="0" noProof="0" dirty="0" err="1" smtClean="0">
                <a:ln>
                  <a:noFill/>
                </a:ln>
                <a:solidFill>
                  <a:srgbClr val="002060"/>
                </a:solidFill>
                <a:effectLst/>
                <a:uLnTx/>
                <a:uFillTx/>
                <a:latin typeface="Aarian"/>
                <a:ea typeface="White Xmas PERSONAL USE" pitchFamily="50" charset="0"/>
                <a:cs typeface="Baloo" panose="03080902040302020200" pitchFamily="66" charset="0"/>
              </a:rPr>
              <a:t>Thị</a:t>
            </a:r>
            <a:r>
              <a:rPr kumimoji="0" lang="en-US" sz="2800" i="1" u="none" strike="noStrike" kern="1200" cap="none" spc="0" normalizeH="0" noProof="0" dirty="0" smtClean="0">
                <a:ln>
                  <a:noFill/>
                </a:ln>
                <a:solidFill>
                  <a:srgbClr val="002060"/>
                </a:solidFill>
                <a:effectLst/>
                <a:uLnTx/>
                <a:uFillTx/>
                <a:latin typeface="Aarian"/>
                <a:ea typeface="White Xmas PERSONAL USE" pitchFamily="50" charset="0"/>
                <a:cs typeface="Baloo" panose="03080902040302020200" pitchFamily="66" charset="0"/>
              </a:rPr>
              <a:t> </a:t>
            </a:r>
            <a:r>
              <a:rPr kumimoji="0" lang="en-US" sz="2800" i="1" u="none" strike="noStrike" kern="1200" cap="none" spc="0" normalizeH="0" noProof="0" dirty="0" err="1" smtClean="0">
                <a:ln>
                  <a:noFill/>
                </a:ln>
                <a:solidFill>
                  <a:srgbClr val="002060"/>
                </a:solidFill>
                <a:effectLst/>
                <a:uLnTx/>
                <a:uFillTx/>
                <a:latin typeface="Aarian"/>
                <a:ea typeface="White Xmas PERSONAL USE" pitchFamily="50" charset="0"/>
                <a:cs typeface="Baloo" panose="03080902040302020200" pitchFamily="66" charset="0"/>
              </a:rPr>
              <a:t>Thúy</a:t>
            </a:r>
            <a:endParaRPr kumimoji="0" lang="en-US" sz="2800" i="1" u="none" strike="noStrike" kern="1200" cap="none" spc="0" normalizeH="0" baseline="0" noProof="0" dirty="0">
              <a:ln>
                <a:noFill/>
              </a:ln>
              <a:solidFill>
                <a:srgbClr val="002060"/>
              </a:solidFill>
              <a:effectLst/>
              <a:uLnTx/>
              <a:uFillTx/>
              <a:latin typeface="Aarian"/>
              <a:ea typeface="White Xmas PERSONAL USE" pitchFamily="50" charset="0"/>
              <a:cs typeface="Baloo" panose="03080902040302020200" pitchFamily="66" charset="0"/>
            </a:endParaRPr>
          </a:p>
        </p:txBody>
      </p:sp>
    </p:spTree>
    <p:extLst>
      <p:ext uri="{BB962C8B-B14F-4D97-AF65-F5344CB8AC3E}">
        <p14:creationId xmlns:p14="http://schemas.microsoft.com/office/powerpoint/2010/main" val="2135929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53" presetClass="entr" presetSubtype="16"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9" presetClass="entr" presetSubtype="0" fill="hold" grpId="0" nodeType="afterEffect">
                                  <p:stCondLst>
                                    <p:cond delay="0"/>
                                  </p:stCondLst>
                                  <p:iterate type="wd">
                                    <p:tmPct val="10000"/>
                                  </p:iterate>
                                  <p:childTnLst>
                                    <p:set>
                                      <p:cBhvr>
                                        <p:cTn id="34" dur="1" fill="hold">
                                          <p:stCondLst>
                                            <p:cond delay="0"/>
                                          </p:stCondLst>
                                        </p:cTn>
                                        <p:tgtEl>
                                          <p:spTgt spid="29"/>
                                        </p:tgtEl>
                                        <p:attrNameLst>
                                          <p:attrName>style.visibility</p:attrName>
                                        </p:attrNameLst>
                                      </p:cBhvr>
                                      <p:to>
                                        <p:strVal val="visible"/>
                                      </p:to>
                                    </p:set>
                                    <p:animEffect transition="in" filter="dissolve">
                                      <p:cBhvr>
                                        <p:cTn id="35" dur="500"/>
                                        <p:tgtEl>
                                          <p:spTgt spid="29"/>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4"/>
          <a:stretch>
            <a:fillRect/>
          </a:stretch>
        </p:blipFill>
        <p:spPr>
          <a:xfrm>
            <a:off x="477" y="-476"/>
            <a:ext cx="9144476" cy="514397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 y="2007024"/>
            <a:ext cx="9144000" cy="3136476"/>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74880" y="2207747"/>
            <a:ext cx="1469120" cy="2935754"/>
          </a:xfrm>
          <a:prstGeom prst="rect">
            <a:avLst/>
          </a:prstGeom>
          <a:effectLst>
            <a:outerShdw blurRad="63500" sx="102000" sy="102000" algn="ctr" rotWithShape="0">
              <a:prstClr val="black">
                <a:alpha val="40000"/>
              </a:prstClr>
            </a:outerShdw>
          </a:effectLst>
        </p:spPr>
      </p:pic>
      <p:pic>
        <p:nvPicPr>
          <p:cNvPr id="21" name="Picture 20" descr="A group of children's toys&#10;&#10;Description automatically generated with low confidence"/>
          <p:cNvPicPr>
            <a:picLocks noChangeAspect="1"/>
          </p:cNvPicPr>
          <p:nvPr/>
        </p:nvPicPr>
        <p:blipFill rotWithShape="1">
          <a:blip r:embed="rId7" cstate="print">
            <a:extLst>
              <a:ext uri="{28A0092B-C50C-407E-A947-70E740481C1C}">
                <a14:useLocalDpi xmlns:a14="http://schemas.microsoft.com/office/drawing/2010/main" val="0"/>
              </a:ext>
            </a:extLst>
          </a:blip>
          <a:srcRect l="6597" t="13162" r="63805" b="34730"/>
          <a:stretch>
            <a:fillRect/>
          </a:stretch>
        </p:blipFill>
        <p:spPr>
          <a:xfrm>
            <a:off x="1646549" y="2604474"/>
            <a:ext cx="1441253" cy="2537460"/>
          </a:xfrm>
          <a:prstGeom prst="rect">
            <a:avLst/>
          </a:prstGeom>
          <a:effectLst>
            <a:outerShdw blurRad="50800" dist="38100" dir="5400000" algn="t" rotWithShape="0">
              <a:prstClr val="black">
                <a:alpha val="40000"/>
              </a:prstClr>
            </a:outerShdw>
          </a:effectLst>
        </p:spPr>
      </p:pic>
      <p:pic>
        <p:nvPicPr>
          <p:cNvPr id="22" name="Picture 21" descr="A group of children's toys&#10;&#10;Description automatically generated with low confidence"/>
          <p:cNvPicPr>
            <a:picLocks noChangeAspect="1"/>
          </p:cNvPicPr>
          <p:nvPr/>
        </p:nvPicPr>
        <p:blipFill rotWithShape="1">
          <a:blip r:embed="rId8" cstate="print">
            <a:extLst>
              <a:ext uri="{28A0092B-C50C-407E-A947-70E740481C1C}">
                <a14:useLocalDpi xmlns:a14="http://schemas.microsoft.com/office/drawing/2010/main" val="0"/>
              </a:ext>
            </a:extLst>
          </a:blip>
          <a:srcRect l="36852" t="40657" r="35244" b="9067"/>
          <a:stretch>
            <a:fillRect/>
          </a:stretch>
        </p:blipFill>
        <p:spPr>
          <a:xfrm>
            <a:off x="3864314" y="2604474"/>
            <a:ext cx="1408367" cy="2537460"/>
          </a:xfrm>
          <a:prstGeom prst="rect">
            <a:avLst/>
          </a:prstGeom>
          <a:effectLst>
            <a:outerShdw blurRad="50800" dist="38100" dir="5400000" algn="t" rotWithShape="0">
              <a:prstClr val="black">
                <a:alpha val="40000"/>
              </a:prstClr>
            </a:outerShdw>
          </a:effectLst>
        </p:spPr>
      </p:pic>
      <p:pic>
        <p:nvPicPr>
          <p:cNvPr id="23" name="Picture 22" descr="A group of children's toys&#10;&#10;Description automatically generated with low confidence"/>
          <p:cNvPicPr>
            <a:picLocks noChangeAspect="1"/>
          </p:cNvPicPr>
          <p:nvPr/>
        </p:nvPicPr>
        <p:blipFill rotWithShape="1">
          <a:blip r:embed="rId9" cstate="print">
            <a:extLst>
              <a:ext uri="{28A0092B-C50C-407E-A947-70E740481C1C}">
                <a14:useLocalDpi xmlns:a14="http://schemas.microsoft.com/office/drawing/2010/main" val="0"/>
              </a:ext>
            </a:extLst>
          </a:blip>
          <a:srcRect l="64487" t="18459" r="7355" b="29956"/>
          <a:stretch>
            <a:fillRect/>
          </a:stretch>
        </p:blipFill>
        <p:spPr>
          <a:xfrm>
            <a:off x="6056201" y="2606040"/>
            <a:ext cx="1385104" cy="2537460"/>
          </a:xfrm>
          <a:prstGeom prst="rect">
            <a:avLst/>
          </a:prstGeom>
          <a:effectLst>
            <a:outerShdw blurRad="50800" dist="38100" dir="5400000" algn="t" rotWithShape="0">
              <a:prstClr val="black">
                <a:alpha val="40000"/>
              </a:prstClr>
            </a:outerShdw>
          </a:effectLst>
        </p:spPr>
      </p:pic>
      <p:grpSp>
        <p:nvGrpSpPr>
          <p:cNvPr id="26" name="Group 25"/>
          <p:cNvGrpSpPr/>
          <p:nvPr/>
        </p:nvGrpSpPr>
        <p:grpSpPr>
          <a:xfrm>
            <a:off x="6352590" y="850761"/>
            <a:ext cx="2778380" cy="1851660"/>
            <a:chOff x="9026330" y="1381655"/>
            <a:chExt cx="3704506" cy="2468880"/>
          </a:xfrm>
        </p:grpSpPr>
        <p:pic>
          <p:nvPicPr>
            <p:cNvPr id="27" name="Picture 26"/>
            <p:cNvPicPr>
              <a:picLocks noChangeAspect="1"/>
            </p:cNvPicPr>
            <p:nvPr/>
          </p:nvPicPr>
          <p:blipFill rotWithShape="1">
            <a:blip r:embed="rId10" cstate="print">
              <a:extLst>
                <a:ext uri="{28A0092B-C50C-407E-A947-70E740481C1C}">
                  <a14:useLocalDpi xmlns:a14="http://schemas.microsoft.com/office/drawing/2010/main" val="0"/>
                </a:ext>
              </a:extLst>
            </a:blip>
            <a:srcRect l="6796" t="8762" r="49126" b="61862"/>
            <a:stretch>
              <a:fillRect/>
            </a:stretch>
          </p:blipFill>
          <p:spPr>
            <a:xfrm flipH="1">
              <a:off x="9026330" y="1381655"/>
              <a:ext cx="3704506" cy="2468880"/>
            </a:xfrm>
            <a:prstGeom prst="rect">
              <a:avLst/>
            </a:prstGeom>
          </p:spPr>
        </p:pic>
        <p:sp>
          <p:nvSpPr>
            <p:cNvPr id="28" name="TextBox 27"/>
            <p:cNvSpPr txBox="1"/>
            <p:nvPr/>
          </p:nvSpPr>
          <p:spPr>
            <a:xfrm rot="79912">
              <a:off x="9397641" y="1898542"/>
              <a:ext cx="2783485" cy="1600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24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viết</a:t>
              </a:r>
              <a:r>
                <a:rPr kumimoji="0" lang="en-US" sz="24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24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24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24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grpSp>
        <p:nvGrpSpPr>
          <p:cNvPr id="29" name="Group 28"/>
          <p:cNvGrpSpPr/>
          <p:nvPr/>
        </p:nvGrpSpPr>
        <p:grpSpPr>
          <a:xfrm>
            <a:off x="3087802" y="747891"/>
            <a:ext cx="2858066" cy="2057400"/>
            <a:chOff x="4672461" y="1214043"/>
            <a:chExt cx="3672992" cy="2743200"/>
          </a:xfrm>
        </p:grpSpPr>
        <p:pic>
          <p:nvPicPr>
            <p:cNvPr id="31" name="Picture 30"/>
            <p:cNvPicPr>
              <a:picLocks noChangeAspect="1"/>
            </p:cNvPicPr>
            <p:nvPr/>
          </p:nvPicPr>
          <p:blipFill rotWithShape="1">
            <a:blip r:embed="rId11" cstate="print">
              <a:extLst>
                <a:ext uri="{28A0092B-C50C-407E-A947-70E740481C1C}">
                  <a14:useLocalDpi xmlns:a14="http://schemas.microsoft.com/office/drawing/2010/main" val="0"/>
                </a:ext>
              </a:extLst>
            </a:blip>
            <a:srcRect l="50742" t="63119" r="10533" b="7958"/>
            <a:stretch>
              <a:fillRect/>
            </a:stretch>
          </p:blipFill>
          <p:spPr>
            <a:xfrm flipH="1">
              <a:off x="4672461" y="1214043"/>
              <a:ext cx="3672992" cy="2743200"/>
            </a:xfrm>
            <a:prstGeom prst="rect">
              <a:avLst/>
            </a:prstGeom>
          </p:spPr>
        </p:pic>
        <p:sp>
          <p:nvSpPr>
            <p:cNvPr id="33" name="TextBox 32"/>
            <p:cNvSpPr txBox="1"/>
            <p:nvPr/>
          </p:nvSpPr>
          <p:spPr>
            <a:xfrm flipH="1">
              <a:off x="5125997" y="1631171"/>
              <a:ext cx="3027029" cy="1600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Bài</a:t>
              </a:r>
              <a:r>
                <a:rPr kumimoji="0" lang="en-US" sz="24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viết</a:t>
              </a:r>
              <a:r>
                <a:rPr kumimoji="0" lang="en-US" sz="24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có</a:t>
              </a:r>
              <a:r>
                <a:rPr kumimoji="0" lang="en-US" sz="24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nhiều</a:t>
              </a:r>
              <a:r>
                <a:rPr kumimoji="0" lang="en-US" sz="24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câu</a:t>
              </a:r>
              <a:r>
                <a:rPr kumimoji="0" lang="en-US" sz="24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890696"/>
                  </a:solidFill>
                  <a:effectLst/>
                  <a:uLnTx/>
                  <a:uFillTx/>
                  <a:latin typeface="Calibri" panose="020F0502020204030204" pitchFamily="34" charset="0"/>
                  <a:ea typeface="+mn-ea"/>
                  <a:cs typeface="Calibri" panose="020F0502020204030204" pitchFamily="34" charset="0"/>
                </a:rPr>
                <a:t>văn</a:t>
              </a:r>
              <a:r>
                <a:rPr kumimoji="0" lang="en-US" sz="2400" b="1" i="0" u="none" strike="noStrike" kern="1200" cap="none" spc="0" normalizeH="0" baseline="0" noProof="0" dirty="0">
                  <a:ln>
                    <a:noFill/>
                  </a:ln>
                  <a:solidFill>
                    <a:srgbClr val="890696"/>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34" name="Group 33"/>
          <p:cNvGrpSpPr/>
          <p:nvPr/>
        </p:nvGrpSpPr>
        <p:grpSpPr>
          <a:xfrm rot="10374921" flipV="1">
            <a:off x="314611" y="904515"/>
            <a:ext cx="2662920" cy="1988820"/>
            <a:chOff x="1758356" y="1446550"/>
            <a:chExt cx="3550560" cy="2651760"/>
          </a:xfrm>
        </p:grpSpPr>
        <p:pic>
          <p:nvPicPr>
            <p:cNvPr id="35" name="Picture 34"/>
            <p:cNvPicPr>
              <a:picLocks noChangeAspect="1"/>
            </p:cNvPicPr>
            <p:nvPr/>
          </p:nvPicPr>
          <p:blipFill rotWithShape="1">
            <a:blip r:embed="rId11" cstate="print">
              <a:extLst>
                <a:ext uri="{28A0092B-C50C-407E-A947-70E740481C1C}">
                  <a14:useLocalDpi xmlns:a14="http://schemas.microsoft.com/office/drawing/2010/main" val="0"/>
                </a:ext>
              </a:extLst>
            </a:blip>
            <a:srcRect l="6796" t="49732" r="54479" b="21345"/>
            <a:stretch>
              <a:fillRect/>
            </a:stretch>
          </p:blipFill>
          <p:spPr>
            <a:xfrm flipH="1">
              <a:off x="1758356" y="1446550"/>
              <a:ext cx="3550560" cy="2651760"/>
            </a:xfrm>
            <a:prstGeom prst="rect">
              <a:avLst/>
            </a:prstGeom>
          </p:spPr>
        </p:pic>
        <p:sp>
          <p:nvSpPr>
            <p:cNvPr id="36" name="TextBox 35"/>
            <p:cNvSpPr txBox="1"/>
            <p:nvPr/>
          </p:nvSpPr>
          <p:spPr>
            <a:xfrm>
              <a:off x="2143482" y="1697447"/>
              <a:ext cx="2655803" cy="1846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Bài</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viết</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đã</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đúng</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yêu</a:t>
              </a:r>
              <a:r>
                <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8000"/>
                  </a:solidFill>
                  <a:effectLst/>
                  <a:uLnTx/>
                  <a:uFillTx/>
                  <a:latin typeface="Calibri" panose="020F0502020204030204" pitchFamily="34" charset="0"/>
                  <a:ea typeface="+mn-ea"/>
                  <a:cs typeface="Calibri" panose="020F0502020204030204" pitchFamily="34" charset="0"/>
                </a:rPr>
                <a:t>cầu</a:t>
              </a:r>
              <a:endParaRPr kumimoji="0" lang="en-US" sz="2800" b="1" i="0" u="none" strike="noStrike" kern="1200" cap="none" spc="0" normalizeH="0" baseline="0" noProof="0" dirty="0">
                <a:ln>
                  <a:noFill/>
                </a:ln>
                <a:solidFill>
                  <a:srgbClr val="008000"/>
                </a:solidFill>
                <a:effectLst/>
                <a:uLnTx/>
                <a:uFillTx/>
                <a:latin typeface="Calibri" panose="020F0502020204030204" pitchFamily="34" charset="0"/>
                <a:ea typeface="+mn-ea"/>
                <a:cs typeface="Calibri" panose="020F0502020204030204" pitchFamily="34" charset="0"/>
              </a:endParaRPr>
            </a:p>
          </p:txBody>
        </p:sp>
      </p:grpSp>
      <p:sp>
        <p:nvSpPr>
          <p:cNvPr id="37" name="TextBox 36"/>
          <p:cNvSpPr txBox="1"/>
          <p:nvPr/>
        </p:nvSpPr>
        <p:spPr>
          <a:xfrm>
            <a:off x="2900051" y="484049"/>
            <a:ext cx="3348434" cy="577081"/>
          </a:xfrm>
          <a:prstGeom prst="rect">
            <a:avLst/>
          </a:prstGeom>
          <a:noFill/>
        </p:spPr>
        <p:txBody>
          <a:bodyPr wrap="square" rtlCol="0">
            <a:prstTxWarp prst="textArchUp">
              <a:avLst>
                <a:gd name="adj" fmla="val 10799999"/>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SVN-Roselina Script" panose="02000000000000000000" pitchFamily="50" charset="0"/>
                <a:ea typeface="+mn-ea"/>
                <a:cs typeface="+mn-cs"/>
              </a:rPr>
              <a:t>Trao</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SVN-Roselina Script" panose="02000000000000000000" pitchFamily="50" charset="0"/>
                <a:ea typeface="+mn-ea"/>
                <a:cs typeface="+mn-cs"/>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SVN-Roselina Script" panose="02000000000000000000" pitchFamily="50" charset="0"/>
                <a:ea typeface="+mn-ea"/>
                <a:cs typeface="+mn-cs"/>
              </a:rPr>
              <a:t>đổi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SVN-Roselina Script" panose="02000000000000000000" pitchFamily="50" charset="0"/>
                <a:ea typeface="+mn-ea"/>
                <a:cs typeface="+mn-cs"/>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SVN-Roselina Script" panose="02000000000000000000" pitchFamily="50" charset="0"/>
                <a:ea typeface="+mn-ea"/>
                <a:cs typeface="+mn-cs"/>
              </a:rPr>
              <a:t>bài</a:t>
            </a:r>
            <a:r>
              <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SVN-Roselina Script" panose="02000000000000000000" pitchFamily="50" charset="0"/>
                <a:ea typeface="+mn-ea"/>
                <a:cs typeface="+mn-cs"/>
              </a:rPr>
              <a:t> </a:t>
            </a:r>
            <a:r>
              <a:rPr kumimoji="0" lang="en-US" sz="6000" b="1" i="0" u="none" strike="noStrike" kern="1200" cap="none" spc="0" normalizeH="0" baseline="0" noProof="0" dirty="0" err="1">
                <a:ln>
                  <a:noFill/>
                </a:ln>
                <a:solidFill>
                  <a:srgbClr val="FF0066"/>
                </a:solidFill>
                <a:effectLst>
                  <a:glow rad="88900">
                    <a:srgbClr val="FFFF00">
                      <a:alpha val="70000"/>
                    </a:srgbClr>
                  </a:glow>
                </a:effectLst>
                <a:uLnTx/>
                <a:uFillTx/>
                <a:latin typeface="SVN-Roselina Script" panose="02000000000000000000" pitchFamily="50" charset="0"/>
                <a:ea typeface="+mn-ea"/>
                <a:cs typeface="+mn-cs"/>
              </a:rPr>
              <a:t>viết</a:t>
            </a:r>
            <a:endParaRPr kumimoji="0" lang="en-US" sz="6000" b="1" i="0" u="none" strike="noStrike" kern="1200" cap="none" spc="0" normalizeH="0" baseline="0" noProof="0" dirty="0">
              <a:ln>
                <a:noFill/>
              </a:ln>
              <a:solidFill>
                <a:srgbClr val="FF0066"/>
              </a:solidFill>
              <a:effectLst>
                <a:glow rad="88900">
                  <a:srgbClr val="FFFF00">
                    <a:alpha val="70000"/>
                  </a:srgbClr>
                </a:glow>
              </a:effectLst>
              <a:uLnTx/>
              <a:uFillTx/>
              <a:latin typeface="SVN-Roselina Script" panose="02000000000000000000" pitchFamily="50" charset="0"/>
              <a:ea typeface="+mn-ea"/>
              <a:cs typeface="+mn-cs"/>
            </a:endParaRPr>
          </a:p>
        </p:txBody>
      </p:sp>
      <p:pic>
        <p:nvPicPr>
          <p:cNvPr id="2050" name="Picture 2" descr="Animated Butterflies Flying Wallpaper posted by Zoey Mercad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 y="5858"/>
            <a:ext cx="1798823" cy="13716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Animated Butterflies Flying Wallpaper posted by Zoey Mercad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7345178" y="-476"/>
            <a:ext cx="179882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573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circle(out)">
                                          <p:cBhvr>
                                            <p:cTn id="14" dur="500"/>
                                            <p:tgtEl>
                                              <p:spTgt spid="3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left)">
                                          <p:cBhvr>
                                            <p:cTn id="18" dur="500"/>
                                            <p:tgtEl>
                                              <p:spTgt spid="2050"/>
                                            </p:tgtEl>
                                          </p:cBhvr>
                                        </p:animEffect>
                                      </p:childTnLst>
                                    </p:cTn>
                                  </p:par>
                                  <p:par>
                                    <p:cTn id="19" presetID="22" presetClass="entr" presetSubtype="2"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right)">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14:presetBounceEnd="40000">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14:bounceEnd="40000">
                                          <p:cBhvr additive="base">
                                            <p:cTn id="26" dur="75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7" dur="75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2" name="uỷn.wav"/>
                                            </p:tgtEl>
                                          </p:cMediaNode>
                                        </p:audio>
                                      </p:subTnLst>
                                    </p:cTn>
                                  </p:par>
                                  <p:par>
                                    <p:cTn id="28" presetID="2" presetClass="entr" presetSubtype="4" fill="hold" nodeType="withEffect" p14:presetBounceEnd="40000">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14:bounceEnd="40000">
                                          <p:cBhvr additive="base">
                                            <p:cTn id="30" dur="75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uỷn.wav"/>
                                            </p:tgtEl>
                                          </p:cMediaNode>
                                        </p:audio>
                                      </p:subTnLst>
                                    </p:cTn>
                                  </p:par>
                                  <p:par>
                                    <p:cTn id="32" presetID="2" presetClass="entr" presetSubtype="4" fill="hold" nodeType="withEffect" p14:presetBounceEnd="40000">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14:bounceEnd="40000">
                                          <p:cBhvr additive="base">
                                            <p:cTn id="34" dur="750" fill="hold"/>
                                            <p:tgtEl>
                                              <p:spTgt spid="23"/>
                                            </p:tgtEl>
                                            <p:attrNameLst>
                                              <p:attrName>ppt_x</p:attrName>
                                            </p:attrNameLst>
                                          </p:cBhvr>
                                          <p:tavLst>
                                            <p:tav tm="0">
                                              <p:val>
                                                <p:strVal val="#ppt_x"/>
                                              </p:val>
                                            </p:tav>
                                            <p:tav tm="100000">
                                              <p:val>
                                                <p:strVal val="#ppt_x"/>
                                              </p:val>
                                            </p:tav>
                                          </p:tavLst>
                                        </p:anim>
                                        <p:anim calcmode="lin" valueType="num" p14:bounceEnd="40000">
                                          <p:cBhvr additive="base">
                                            <p:cTn id="35"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2"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circle(in)">
                                          <p:cBhvr>
                                            <p:cTn id="40"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3"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circle(in)">
                                          <p:cBhvr>
                                            <p:cTn id="45" dur="500"/>
                                            <p:tgtEl>
                                              <p:spTgt spid="29"/>
                                            </p:tgtEl>
                                          </p:cBhvr>
                                        </p:animEffect>
                                      </p:childTnLst>
                                      <p:subTnLst>
                                        <p:audio>
                                          <p:cMediaNode>
                                            <p:cTn display="0" masterRel="sameClick">
                                              <p:stCondLst>
                                                <p:cond evt="begin" delay="0">
                                                  <p:tn val="43"/>
                                                </p:cond>
                                              </p:stCondLst>
                                              <p:endCondLst>
                                                <p:cond evt="onStopAudio" delay="0">
                                                  <p:tgtEl>
                                                    <p:sldTgt/>
                                                  </p:tgtEl>
                                                </p:cond>
                                              </p:endCondLst>
                                            </p:cTn>
                                            <p:tgtEl>
                                              <p:sndTgt r:embed="rId3"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ircle(in)">
                                          <p:cBhvr>
                                            <p:cTn id="50" dur="500"/>
                                            <p:tgtEl>
                                              <p:spTgt spid="26"/>
                                            </p:tgtEl>
                                          </p:cBhvr>
                                        </p:animEffect>
                                      </p:childTnLst>
                                      <p:subTnLst>
                                        <p:audio>
                                          <p:cMediaNode>
                                            <p:cTn display="0" masterRel="sameClick">
                                              <p:stCondLst>
                                                <p:cond evt="begin" delay="0">
                                                  <p:tn val="48"/>
                                                </p:cond>
                                              </p:stCondLst>
                                              <p:endCondLst>
                                                <p:cond evt="onStopAudio" delay="0">
                                                  <p:tgtEl>
                                                    <p:sldTgt/>
                                                  </p:tgtEl>
                                                </p:cond>
                                              </p:endCondLst>
                                            </p:cTn>
                                            <p:tgtEl>
                                              <p:sndTgt r:embed="rId3"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6" presetClass="entr" presetSubtype="32"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circle(out)">
                                          <p:cBhvr>
                                            <p:cTn id="14" dur="500"/>
                                            <p:tgtEl>
                                              <p:spTgt spid="37"/>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wipe(left)">
                                          <p:cBhvr>
                                            <p:cTn id="18" dur="500"/>
                                            <p:tgtEl>
                                              <p:spTgt spid="2050"/>
                                            </p:tgtEl>
                                          </p:cBhvr>
                                        </p:animEffect>
                                      </p:childTnLst>
                                    </p:cTn>
                                  </p:par>
                                  <p:par>
                                    <p:cTn id="19" presetID="22" presetClass="entr" presetSubtype="2"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right)">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750" fill="hold"/>
                                            <p:tgtEl>
                                              <p:spTgt spid="21"/>
                                            </p:tgtEl>
                                            <p:attrNameLst>
                                              <p:attrName>ppt_x</p:attrName>
                                            </p:attrNameLst>
                                          </p:cBhvr>
                                          <p:tavLst>
                                            <p:tav tm="0">
                                              <p:val>
                                                <p:strVal val="#ppt_x"/>
                                              </p:val>
                                            </p:tav>
                                            <p:tav tm="100000">
                                              <p:val>
                                                <p:strVal val="#ppt_x"/>
                                              </p:val>
                                            </p:tav>
                                          </p:tavLst>
                                        </p:anim>
                                        <p:anim calcmode="lin" valueType="num">
                                          <p:cBhvr additive="base">
                                            <p:cTn id="27" dur="750" fill="hold"/>
                                            <p:tgtEl>
                                              <p:spTgt spid="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13" name="uỷn.wav"/>
                                            </p:tgtEl>
                                          </p:cMediaNode>
                                        </p:audio>
                                      </p:subTnLst>
                                    </p:cTn>
                                  </p:par>
                                  <p:par>
                                    <p:cTn id="28" presetID="2" presetClass="entr" presetSubtype="4"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750" fill="hold"/>
                                            <p:tgtEl>
                                              <p:spTgt spid="22"/>
                                            </p:tgtEl>
                                            <p:attrNameLst>
                                              <p:attrName>ppt_x</p:attrName>
                                            </p:attrNameLst>
                                          </p:cBhvr>
                                          <p:tavLst>
                                            <p:tav tm="0">
                                              <p:val>
                                                <p:strVal val="#ppt_x"/>
                                              </p:val>
                                            </p:tav>
                                            <p:tav tm="100000">
                                              <p:val>
                                                <p:strVal val="#ppt_x"/>
                                              </p:val>
                                            </p:tav>
                                          </p:tavLst>
                                        </p:anim>
                                        <p:anim calcmode="lin" valueType="num">
                                          <p:cBhvr additive="base">
                                            <p:cTn id="31" dur="750" fill="hold"/>
                                            <p:tgtEl>
                                              <p:spTgt spid="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13" name="uỷn.wav"/>
                                            </p:tgtEl>
                                          </p:cMediaNode>
                                        </p:audio>
                                      </p:subTnLst>
                                    </p:cTn>
                                  </p:par>
                                  <p:par>
                                    <p:cTn id="32" presetID="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750" fill="hold"/>
                                            <p:tgtEl>
                                              <p:spTgt spid="23"/>
                                            </p:tgtEl>
                                            <p:attrNameLst>
                                              <p:attrName>ppt_x</p:attrName>
                                            </p:attrNameLst>
                                          </p:cBhvr>
                                          <p:tavLst>
                                            <p:tav tm="0">
                                              <p:val>
                                                <p:strVal val="#ppt_x"/>
                                              </p:val>
                                            </p:tav>
                                            <p:tav tm="100000">
                                              <p:val>
                                                <p:strVal val="#ppt_x"/>
                                              </p:val>
                                            </p:tav>
                                          </p:tavLst>
                                        </p:anim>
                                        <p:anim calcmode="lin" valueType="num">
                                          <p:cBhvr additive="base">
                                            <p:cTn id="35" dur="750" fill="hold"/>
                                            <p:tgtEl>
                                              <p:spTgt spid="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13" name="uỷn.wav"/>
                                            </p:tgtEl>
                                          </p:cMediaNode>
                                        </p:audio>
                                      </p:sub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circle(in)">
                                          <p:cBhvr>
                                            <p:cTn id="40"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14" name="Trò-chơi-chíu.wav"/>
                                            </p:tgtEl>
                                          </p:cMediaNode>
                                        </p:audio>
                                      </p:sub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circle(in)">
                                          <p:cBhvr>
                                            <p:cTn id="45" dur="500"/>
                                            <p:tgtEl>
                                              <p:spTgt spid="29"/>
                                            </p:tgtEl>
                                          </p:cBhvr>
                                        </p:animEffect>
                                      </p:childTnLst>
                                      <p:subTnLst>
                                        <p:audio>
                                          <p:cMediaNode>
                                            <p:cTn display="0" masterRel="sameClick">
                                              <p:stCondLst>
                                                <p:cond evt="begin" delay="0">
                                                  <p:tn val="43"/>
                                                </p:cond>
                                              </p:stCondLst>
                                              <p:endCondLst>
                                                <p:cond evt="onStopAudio" delay="0">
                                                  <p:tgtEl>
                                                    <p:sldTgt/>
                                                  </p:tgtEl>
                                                </p:cond>
                                              </p:endCondLst>
                                            </p:cTn>
                                            <p:tgtEl>
                                              <p:sndTgt r:embed="rId14" name="Trò-chơi-chíu.wav"/>
                                            </p:tgtEl>
                                          </p:cMediaNode>
                                        </p:audio>
                                      </p:sub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circle(in)">
                                          <p:cBhvr>
                                            <p:cTn id="50" dur="500"/>
                                            <p:tgtEl>
                                              <p:spTgt spid="26"/>
                                            </p:tgtEl>
                                          </p:cBhvr>
                                        </p:animEffect>
                                      </p:childTnLst>
                                      <p:subTnLst>
                                        <p:audio>
                                          <p:cMediaNode>
                                            <p:cTn display="0" masterRel="sameClick">
                                              <p:stCondLst>
                                                <p:cond evt="begin" delay="0">
                                                  <p:tn val="48"/>
                                                </p:cond>
                                              </p:stCondLst>
                                              <p:endCondLst>
                                                <p:cond evt="onStopAudio" delay="0">
                                                  <p:tgtEl>
                                                    <p:sldTgt/>
                                                  </p:tgtEl>
                                                </p:cond>
                                              </p:endCondLst>
                                            </p:cTn>
                                            <p:tgtEl>
                                              <p:sndTgt r:embed="rId14" name="Trò-chơi-chí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477" y="-476"/>
            <a:ext cx="9144476" cy="51439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 y="2007024"/>
            <a:ext cx="9144000" cy="3136476"/>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498759" y="499343"/>
            <a:ext cx="8145531" cy="414433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24" name="图片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74880" y="2207747"/>
            <a:ext cx="1469120" cy="2935754"/>
          </a:xfrm>
          <a:prstGeom prst="rect">
            <a:avLst/>
          </a:prstGeom>
          <a:effectLst>
            <a:outerShdw blurRad="63500" sx="102000" sy="102000" algn="ctr" rotWithShape="0">
              <a:prstClr val="black">
                <a:alpha val="40000"/>
              </a:prstClr>
            </a:outerShdw>
          </a:effectLst>
        </p:spPr>
      </p:pic>
      <p:sp>
        <p:nvSpPr>
          <p:cNvPr id="16" name="TextBox 15"/>
          <p:cNvSpPr txBox="1"/>
          <p:nvPr/>
        </p:nvSpPr>
        <p:spPr>
          <a:xfrm>
            <a:off x="781052" y="498157"/>
            <a:ext cx="61593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a:noFill/>
                </a:ln>
                <a:solidFill>
                  <a:srgbClr val="FF0066"/>
                </a:solidFill>
                <a:uLnTx/>
                <a:uFillTx/>
                <a:ea typeface="White Xmas PERSONAL USE" pitchFamily="50" charset="0"/>
                <a:cs typeface="Baloo" panose="03080902040302020200" pitchFamily="66" charset="0"/>
              </a:rPr>
              <a:t>Bài</a:t>
            </a:r>
            <a:r>
              <a:rPr kumimoji="0" lang="en-US" sz="6000" b="1" i="0" u="none" strike="noStrike" kern="1200" cap="none" spc="0" normalizeH="0" baseline="0" noProof="0" dirty="0">
                <a:ln>
                  <a:noFill/>
                </a:ln>
                <a:solidFill>
                  <a:srgbClr val="FF0066"/>
                </a:solidFill>
                <a:uLnTx/>
                <a:uFillTx/>
                <a:ea typeface="White Xmas PERSONAL USE" pitchFamily="50" charset="0"/>
                <a:cs typeface="Baloo" panose="03080902040302020200" pitchFamily="66" charset="0"/>
              </a:rPr>
              <a:t> </a:t>
            </a:r>
            <a:r>
              <a:rPr kumimoji="0" lang="en-US" sz="6000" b="1" i="0" u="none" strike="noStrike" kern="1200" cap="none" spc="0" normalizeH="0" baseline="0" noProof="0" dirty="0" err="1">
                <a:ln>
                  <a:noFill/>
                </a:ln>
                <a:solidFill>
                  <a:srgbClr val="FF0066"/>
                </a:solidFill>
                <a:uLnTx/>
                <a:uFillTx/>
                <a:ea typeface="White Xmas PERSONAL USE" pitchFamily="50" charset="0"/>
                <a:cs typeface="Baloo" panose="03080902040302020200" pitchFamily="66" charset="0"/>
              </a:rPr>
              <a:t>làm</a:t>
            </a:r>
            <a:r>
              <a:rPr kumimoji="0" lang="en-US" sz="6000" b="1" i="0" u="none" strike="noStrike" kern="1200" cap="none" spc="0" normalizeH="0" baseline="0" noProof="0" dirty="0">
                <a:ln>
                  <a:noFill/>
                </a:ln>
                <a:solidFill>
                  <a:srgbClr val="FF0066"/>
                </a:solidFill>
                <a:uLnTx/>
                <a:uFillTx/>
                <a:ea typeface="White Xmas PERSONAL USE" pitchFamily="50" charset="0"/>
                <a:cs typeface="Baloo" panose="03080902040302020200" pitchFamily="66" charset="0"/>
              </a:rPr>
              <a:t> </a:t>
            </a:r>
            <a:r>
              <a:rPr kumimoji="0" lang="en-US" sz="6000" b="1" i="0" u="none" strike="noStrike" kern="1200" cap="none" spc="0" normalizeH="0" baseline="0" noProof="0" dirty="0" err="1">
                <a:ln>
                  <a:noFill/>
                </a:ln>
                <a:solidFill>
                  <a:srgbClr val="FF0066"/>
                </a:solidFill>
                <a:uLnTx/>
                <a:uFillTx/>
                <a:ea typeface="White Xmas PERSONAL USE" pitchFamily="50" charset="0"/>
                <a:cs typeface="Baloo" panose="03080902040302020200" pitchFamily="66" charset="0"/>
              </a:rPr>
              <a:t>mẫu</a:t>
            </a:r>
            <a:endParaRPr kumimoji="0" lang="en-US" sz="6000" b="1" i="0" u="none" strike="noStrike" kern="1200" cap="none" spc="0" normalizeH="0" baseline="0" noProof="0" dirty="0">
              <a:ln>
                <a:noFill/>
              </a:ln>
              <a:solidFill>
                <a:srgbClr val="FF0066"/>
              </a:solidFill>
              <a:uLnTx/>
              <a:uFillTx/>
              <a:ea typeface="White Xmas PERSONAL USE" pitchFamily="50" charset="0"/>
              <a:cs typeface="Baloo" panose="03080902040302020200" pitchFamily="66" charset="0"/>
            </a:endParaRPr>
          </a:p>
        </p:txBody>
      </p:sp>
      <p:sp>
        <p:nvSpPr>
          <p:cNvPr id="18" name="TextBox 17"/>
          <p:cNvSpPr txBox="1"/>
          <p:nvPr/>
        </p:nvSpPr>
        <p:spPr>
          <a:xfrm>
            <a:off x="528163" y="1343503"/>
            <a:ext cx="6826091" cy="4955203"/>
          </a:xfrm>
          <a:prstGeom prst="rect">
            <a:avLst/>
          </a:prstGeom>
          <a:noFill/>
        </p:spPr>
        <p:txBody>
          <a:bodyPr wrap="square">
            <a:spAutoFit/>
          </a:bodyPr>
          <a:lstStyle/>
          <a:p>
            <a:pPr lvl="0" algn="just">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24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Ngôi nhà thân yêu của em nằm sâu trong con ngõ nhỏ vắng lặng. Nhưng ngôi nhà lúc nào cũng đầy ắp tiếng cười vui và tình thương yêu ấm áp. Ngôi nhà ba tầng với cánh cửa gỗ nâu sẫm đã sờn màu. Phòng khách nhà em lúc nào cũng gọn gàng, ngăn nắp với nhiều đồ vật: bộ bàn ghế, ti vi, lọ hoa,... Em thích nhất là những bức tranh, bức ảnh treo dọc theo chiếc cầu thang uốn lượn. Chiếc cầu thang dẫn lên phòng ngủ của bố mẹ và của anh em em. Trên ban công, mẹ em trồng mấy chậu hoa lan, hoa hướng dương, hoa hồng rực sắc. Chúng điểm tô cho ngôi nhà trở nên tươi đẹp hơn để em luôn yêu ngôi nhà của mình.</a:t>
            </a:r>
          </a:p>
        </p:txBody>
      </p:sp>
      <p:pic>
        <p:nvPicPr>
          <p:cNvPr id="7" name="Picture 6" descr="A picture containing toy, doll&#10;&#10;Description automatically generated"/>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2017" y="-49231"/>
            <a:ext cx="2785857" cy="2785857"/>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123329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Scale>
                                          <p:cBhvr>
                                            <p:cTn id="2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6"/>
                                            </p:tgtEl>
                                            <p:attrNameLst>
                                              <p:attrName>ppt_x</p:attrName>
                                              <p:attrName>ppt_y</p:attrName>
                                            </p:attrNameLst>
                                          </p:cBhvr>
                                        </p:animMotion>
                                        <p:animEffect transition="in" filter="fade">
                                          <p:cBhvr>
                                            <p:cTn id="23" dur="1000"/>
                                            <p:tgtEl>
                                              <p:spTgt spid="1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750"/>
                                            <p:tgtEl>
                                              <p:spTgt spid="18"/>
                                            </p:tgtEl>
                                          </p:cBhvr>
                                        </p:animEffect>
                                      </p:childTnLst>
                                    </p:cTn>
                                  </p:par>
                                  <p:par>
                                    <p:cTn id="28" presetID="2" presetClass="entr" presetSubtype="4" fill="hold" nodeType="withEffect" p14:presetBounceEnd="40000">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14:bounceEnd="40000">
                                          <p:cBhvr additive="base">
                                            <p:cTn id="30" dur="75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31"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Scale>
                                          <p:cBhvr>
                                            <p:cTn id="21"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6"/>
                                            </p:tgtEl>
                                            <p:attrNameLst>
                                              <p:attrName>ppt_x</p:attrName>
                                              <p:attrName>ppt_y</p:attrName>
                                            </p:attrNameLst>
                                          </p:cBhvr>
                                        </p:animMotion>
                                        <p:animEffect transition="in" filter="fade">
                                          <p:cBhvr>
                                            <p:cTn id="23" dur="1000"/>
                                            <p:tgtEl>
                                              <p:spTgt spid="16"/>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750"/>
                                            <p:tgtEl>
                                              <p:spTgt spid="18"/>
                                            </p:tgtEl>
                                          </p:cBhvr>
                                        </p:animEffect>
                                      </p:childTnLst>
                                    </p:cTn>
                                  </p:par>
                                  <p:par>
                                    <p:cTn id="28" presetID="2" presetClass="entr" presetSubtype="4"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750" fill="hold"/>
                                            <p:tgtEl>
                                              <p:spTgt spid="7"/>
                                            </p:tgtEl>
                                            <p:attrNameLst>
                                              <p:attrName>ppt_x</p:attrName>
                                            </p:attrNameLst>
                                          </p:cBhvr>
                                          <p:tavLst>
                                            <p:tav tm="0">
                                              <p:val>
                                                <p:strVal val="#ppt_x"/>
                                              </p:val>
                                            </p:tav>
                                            <p:tav tm="100000">
                                              <p:val>
                                                <p:strVal val="#ppt_x"/>
                                              </p:val>
                                            </p:tav>
                                          </p:tavLst>
                                        </p:anim>
                                        <p:anim calcmode="lin" valueType="num">
                                          <p:cBhvr additive="base">
                                            <p:cTn id="31" dur="7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7"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477" y="-476"/>
            <a:ext cx="9144476" cy="51439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07024"/>
            <a:ext cx="9144000" cy="3136476"/>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026208" y="635114"/>
            <a:ext cx="7091587" cy="3872796"/>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3" name="图片 2"/>
          <p:cNvPicPr>
            <a:picLocks noChangeAspect="1"/>
          </p:cNvPicPr>
          <p:nvPr/>
        </p:nvPicPr>
        <p:blipFill>
          <a:blip r:embed="rId5" cstate="print">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val="0"/>
              </a:ext>
            </a:extLst>
          </a:blip>
          <a:stretch>
            <a:fillRect/>
          </a:stretch>
        </p:blipFill>
        <p:spPr>
          <a:xfrm>
            <a:off x="2678873" y="3575262"/>
            <a:ext cx="3786257" cy="1577340"/>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3515707" y="860179"/>
            <a:ext cx="562781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000" b="0" i="0" u="none" strike="noStrike" kern="1200" cap="none" spc="0" normalizeH="0" baseline="0" noProof="0" dirty="0" err="1">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Về</a:t>
            </a:r>
            <a:r>
              <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nhà</a:t>
            </a:r>
            <a:r>
              <a:rPr kumimoji="0" lang="en-US" sz="8000" b="0" i="0" u="none" strike="noStrike" kern="1200" cap="none" spc="0" normalizeH="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rPr>
              <a:t> </a:t>
            </a:r>
            <a:endParaRPr kumimoji="0" lang="en-US" sz="8000" b="0" i="0" u="none" strike="noStrike" kern="1200" cap="none" spc="0" normalizeH="0" baseline="0" noProof="0" dirty="0">
              <a:ln>
                <a:noFill/>
              </a:ln>
              <a:solidFill>
                <a:srgbClr val="FF2543"/>
              </a:solidFill>
              <a:effectLst>
                <a:outerShdw blurRad="50800" dist="38100" dir="16200000" rotWithShape="0">
                  <a:prstClr val="black">
                    <a:alpha val="40000"/>
                  </a:prstClr>
                </a:outerShdw>
              </a:effectLst>
              <a:uLnTx/>
              <a:uFillTx/>
              <a:latin typeface="Coiny" panose="02000903060500060000" pitchFamily="2" charset="0"/>
              <a:ea typeface="+mn-ea"/>
              <a:cs typeface="+mn-cs"/>
            </a:endParaRPr>
          </a:p>
        </p:txBody>
      </p:sp>
      <p:pic>
        <p:nvPicPr>
          <p:cNvPr id="10" name="Picture 9" descr="A picture containing doll, toy&#10;&#10;Description automatically generated"/>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contrast="20000"/>
                    </a14:imgEffect>
                    <a14:imgEffect>
                      <a14:colorTemperature colorTemp="7200"/>
                    </a14:imgEffect>
                  </a14:imgLayer>
                </a14:imgProps>
              </a:ext>
              <a:ext uri="{28A0092B-C50C-407E-A947-70E740481C1C}">
                <a14:useLocalDpi xmlns:a14="http://schemas.microsoft.com/office/drawing/2010/main" val="0"/>
              </a:ext>
            </a:extLst>
          </a:blip>
          <a:srcRect r="9366" b="10519"/>
          <a:stretch>
            <a:fillRect/>
          </a:stretch>
        </p:blipFill>
        <p:spPr>
          <a:xfrm>
            <a:off x="6035706" y="2075221"/>
            <a:ext cx="3107818" cy="3068279"/>
          </a:xfrm>
          <a:prstGeom prst="rect">
            <a:avLst/>
          </a:prstGeom>
          <a:effectLst>
            <a:outerShdw blurRad="63500" sx="102000" sy="102000" algn="ctr" rotWithShape="0">
              <a:prstClr val="black">
                <a:alpha val="40000"/>
              </a:prstClr>
            </a:outerShdw>
          </a:effec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781362">
            <a:off x="-113744" y="-124962"/>
            <a:ext cx="3086100" cy="3086100"/>
          </a:xfrm>
          <a:prstGeom prst="rect">
            <a:avLst/>
          </a:prstGeom>
        </p:spPr>
      </p:pic>
      <p:pic>
        <p:nvPicPr>
          <p:cNvPr id="13" name="Picture 12"/>
          <p:cNvPicPr>
            <a:picLocks noChangeAspect="1"/>
          </p:cNvPicPr>
          <p:nvPr/>
        </p:nvPicPr>
        <p:blipFill>
          <a:blip r:embed="rId10"/>
          <a:stretch>
            <a:fillRect/>
          </a:stretch>
        </p:blipFill>
        <p:spPr>
          <a:xfrm>
            <a:off x="1615175" y="2014898"/>
            <a:ext cx="5986428" cy="768820"/>
          </a:xfrm>
          <a:prstGeom prst="rect">
            <a:avLst/>
          </a:prstGeom>
        </p:spPr>
      </p:pic>
    </p:spTree>
    <p:extLst>
      <p:ext uri="{BB962C8B-B14F-4D97-AF65-F5344CB8AC3E}">
        <p14:creationId xmlns:p14="http://schemas.microsoft.com/office/powerpoint/2010/main" val="206813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14:presetBounceEnd="40000">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14:bounceEnd="40000">
                                          <p:cBhvr additive="base">
                                            <p:cTn id="22" dur="75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2"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par>
                                    <p:cTn id="29" presetID="25" presetClass="entr" presetSubtype="0" fill="hold" grpId="0" nodeType="with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750" fill="hold"/>
                                            <p:tgtEl>
                                              <p:spTgt spid="10"/>
                                            </p:tgtEl>
                                            <p:attrNameLst>
                                              <p:attrName>ppt_x</p:attrName>
                                            </p:attrNameLst>
                                          </p:cBhvr>
                                          <p:tavLst>
                                            <p:tav tm="0">
                                              <p:val>
                                                <p:strVal val="#ppt_x"/>
                                              </p:val>
                                            </p:tav>
                                            <p:tav tm="100000">
                                              <p:val>
                                                <p:strVal val="#ppt_x"/>
                                              </p:val>
                                            </p:tav>
                                          </p:tavLst>
                                        </p:anim>
                                        <p:anim calcmode="lin" valueType="num">
                                          <p:cBhvr additive="base">
                                            <p:cTn id="23" dur="75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11" name="Trò-chơi-chíu.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par>
                                    <p:cTn id="29" presetID="25" presetClass="entr" presetSubtype="0" fill="hold" grpId="0" nodeType="withEffect">
                                      <p:stCondLst>
                                        <p:cond delay="0"/>
                                      </p:stCondLst>
                                      <p:iterate type="lt">
                                        <p:tmPct val="10000"/>
                                      </p:iterate>
                                      <p:childTnLst>
                                        <p:set>
                                          <p:cBhvr>
                                            <p:cTn id="30" dur="1" fill="hold">
                                              <p:stCondLst>
                                                <p:cond delay="0"/>
                                              </p:stCondLst>
                                            </p:cTn>
                                            <p:tgtEl>
                                              <p:spTgt spid="12"/>
                                            </p:tgtEl>
                                            <p:attrNameLst>
                                              <p:attrName>style.visibility</p:attrName>
                                            </p:attrNameLst>
                                          </p:cBhvr>
                                          <p:to>
                                            <p:strVal val="visible"/>
                                          </p:to>
                                        </p:set>
                                        <p:anim calcmode="lin" valueType="num">
                                          <p:cBhvr>
                                            <p:cTn id="3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4" dur="1000" fill="hold"/>
                                            <p:tgtEl>
                                              <p:spTgt spid="1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37" y="0"/>
            <a:ext cx="9144476" cy="5143500"/>
          </a:xfrm>
          <a:prstGeom prst="rect">
            <a:avLst/>
          </a:prstGeom>
        </p:spPr>
      </p:pic>
      <p:grpSp>
        <p:nvGrpSpPr>
          <p:cNvPr id="32" name="组合 31"/>
          <p:cNvGrpSpPr/>
          <p:nvPr/>
        </p:nvGrpSpPr>
        <p:grpSpPr>
          <a:xfrm>
            <a:off x="1625243" y="323866"/>
            <a:ext cx="5953574" cy="3647122"/>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612" y="1771579"/>
            <a:ext cx="9144476" cy="3376613"/>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7068844" y="3099421"/>
            <a:ext cx="2075021" cy="1555909"/>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926" y="0"/>
            <a:ext cx="1191075" cy="1283018"/>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526" y="483479"/>
            <a:ext cx="1295565" cy="823254"/>
          </a:xfrm>
          <a:prstGeom prst="rect">
            <a:avLst/>
          </a:prstGeom>
          <a:effectLst>
            <a:outerShdw blurRad="63500" sx="102000" sy="102000" algn="ctr" rotWithShape="0">
              <a:prstClr val="black">
                <a:alpha val="40000"/>
              </a:prstClr>
            </a:outerShdw>
          </a:effectLst>
        </p:spPr>
      </p:pic>
      <p:pic>
        <p:nvPicPr>
          <p:cNvPr id="12" name="Picture 4" descr="Rainbow Sticker for iOS &amp;amp; Android | GIPH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9" y="-513833"/>
            <a:ext cx="2743200" cy="2743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619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37" y="0"/>
            <a:ext cx="9144476" cy="5143500"/>
          </a:xfrm>
          <a:prstGeom prst="rect">
            <a:avLst/>
          </a:prstGeom>
        </p:spPr>
      </p:pic>
      <p:grpSp>
        <p:nvGrpSpPr>
          <p:cNvPr id="32" name="组合 31"/>
          <p:cNvGrpSpPr/>
          <p:nvPr/>
        </p:nvGrpSpPr>
        <p:grpSpPr>
          <a:xfrm>
            <a:off x="1625243" y="323866"/>
            <a:ext cx="5953574" cy="3647122"/>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612" y="1771579"/>
            <a:ext cx="9144476" cy="3376613"/>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7068844" y="3099421"/>
            <a:ext cx="2075021" cy="1555909"/>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926" y="0"/>
            <a:ext cx="1191075" cy="1283018"/>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526" y="483479"/>
            <a:ext cx="1295565" cy="823254"/>
          </a:xfrm>
          <a:prstGeom prst="rect">
            <a:avLst/>
          </a:prstGeom>
          <a:effectLst>
            <a:outerShdw blurRad="63500" sx="102000" sy="102000" algn="ctr" rotWithShape="0">
              <a:prstClr val="black">
                <a:alpha val="40000"/>
              </a:prstClr>
            </a:outerShdw>
          </a:effectLst>
        </p:spPr>
      </p:pic>
      <p:pic>
        <p:nvPicPr>
          <p:cNvPr id="12" name="Picture 4" descr="Rainbow Sticker for iOS &amp;amp; Android | GIPH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9" y="-513833"/>
            <a:ext cx="2743200" cy="2743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170311" y="1771581"/>
            <a:ext cx="48985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6000" b="1" i="0" u="none" strike="noStrike" kern="1200" cap="none" spc="-150" normalizeH="0" baseline="0" noProof="0" dirty="0" smtClean="0">
                <a:ln>
                  <a:noFill/>
                </a:ln>
                <a:solidFill>
                  <a:srgbClr val="FF0000"/>
                </a:solidFill>
                <a:effectLst/>
                <a:uLnTx/>
                <a:uFillTx/>
                <a:latin typeface="Aarian"/>
                <a:ea typeface="LNTH-Kids  Chinese Font 1" panose="02010600030101010101" pitchFamily="2" charset="-128"/>
                <a:cs typeface="Pattaya" panose="00000500000000000000" pitchFamily="2" charset="-34"/>
              </a:rPr>
              <a:t>Khởi</a:t>
            </a:r>
            <a:r>
              <a:rPr kumimoji="0" lang="vi-VN" sz="6000" b="1" i="0" u="none" strike="noStrike" kern="1200" cap="none" spc="-150" normalizeH="0" noProof="0" dirty="0" smtClean="0">
                <a:ln>
                  <a:noFill/>
                </a:ln>
                <a:solidFill>
                  <a:srgbClr val="FF0000"/>
                </a:solidFill>
                <a:effectLst/>
                <a:uLnTx/>
                <a:uFillTx/>
                <a:latin typeface="Aarian"/>
                <a:ea typeface="LNTH-Kids  Chinese Font 1" panose="02010600030101010101" pitchFamily="2" charset="-128"/>
                <a:cs typeface="Pattaya" panose="00000500000000000000" pitchFamily="2" charset="-34"/>
              </a:rPr>
              <a:t> động</a:t>
            </a:r>
            <a:endParaRPr kumimoji="0" lang="en-US" altLang="vi-VN" sz="6000" b="1" i="0" u="none" strike="noStrike" kern="1200" cap="none" spc="-150" normalizeH="0" baseline="0" noProof="0" dirty="0">
              <a:ln>
                <a:noFill/>
              </a:ln>
              <a:solidFill>
                <a:srgbClr val="FF0000"/>
              </a:solidFill>
              <a:effectLst/>
              <a:uLnTx/>
              <a:uFillTx/>
              <a:latin typeface="Aarian"/>
              <a:ea typeface="LNTH-Kids  Chinese Font 1" panose="02010600030101010101" pitchFamily="2" charset="-128"/>
              <a:cs typeface="Pattaya" panose="00000500000000000000" pitchFamily="2" charset="-34"/>
            </a:endParaRPr>
          </a:p>
        </p:txBody>
      </p:sp>
    </p:spTree>
    <p:extLst>
      <p:ext uri="{BB962C8B-B14F-4D97-AF65-F5344CB8AC3E}">
        <p14:creationId xmlns:p14="http://schemas.microsoft.com/office/powerpoint/2010/main" val="5246103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000"/>
                            </p:stCondLst>
                            <p:childTnLst>
                              <p:par>
                                <p:cTn id="31" presetID="9" presetClass="entr" presetSubtype="0" fill="hold" grpId="0" nodeType="afterEffect">
                                  <p:stCondLst>
                                    <p:cond delay="0"/>
                                  </p:stCondLst>
                                  <p:iterate type="wd">
                                    <p:tmPct val="10000"/>
                                  </p:iterate>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37" y="0"/>
            <a:ext cx="9144476" cy="5143500"/>
          </a:xfrm>
          <a:prstGeom prst="rect">
            <a:avLst/>
          </a:prstGeom>
        </p:spPr>
      </p:pic>
      <p:grpSp>
        <p:nvGrpSpPr>
          <p:cNvPr id="32" name="组合 31"/>
          <p:cNvGrpSpPr/>
          <p:nvPr/>
        </p:nvGrpSpPr>
        <p:grpSpPr>
          <a:xfrm>
            <a:off x="1625243" y="323866"/>
            <a:ext cx="5953574" cy="3647122"/>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612" y="1771579"/>
            <a:ext cx="9144476" cy="3376613"/>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7068844" y="3099421"/>
            <a:ext cx="2075021" cy="1555909"/>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926" y="0"/>
            <a:ext cx="1191075" cy="1283018"/>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4526" y="483479"/>
            <a:ext cx="1295565" cy="823254"/>
          </a:xfrm>
          <a:prstGeom prst="rect">
            <a:avLst/>
          </a:prstGeom>
          <a:effectLst>
            <a:outerShdw blurRad="63500" sx="102000" sy="102000" algn="ctr" rotWithShape="0">
              <a:prstClr val="black">
                <a:alpha val="40000"/>
              </a:prstClr>
            </a:outerShdw>
          </a:effectLst>
        </p:spPr>
      </p:pic>
      <p:pic>
        <p:nvPicPr>
          <p:cNvPr id="12" name="Picture 4" descr="Rainbow Sticker for iOS &amp;amp; Android | GIPH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9" y="-513833"/>
            <a:ext cx="2743200" cy="27432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41718" y="2016737"/>
            <a:ext cx="705952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800" b="1" i="0" u="none" strike="noStrike" kern="1200" cap="none" spc="-150" normalizeH="0" baseline="0" noProof="0" dirty="0">
                <a:ln>
                  <a:noFill/>
                </a:ln>
                <a:solidFill>
                  <a:srgbClr val="FF0000"/>
                </a:solidFill>
                <a:effectLst/>
                <a:uLnTx/>
                <a:uFillTx/>
                <a:latin typeface="Aarian"/>
                <a:ea typeface="LNTH-Kids  Chinese Font 1" panose="02010600030101010101" pitchFamily="2" charset="-128"/>
                <a:cs typeface="Pattaya" panose="00000500000000000000" pitchFamily="2" charset="-34"/>
              </a:rPr>
              <a:t>Luyện </a:t>
            </a:r>
            <a:r>
              <a:rPr kumimoji="0" lang="vi-VN" sz="4800" b="1" i="0" u="none" strike="noStrike" kern="1200" cap="none" spc="-150" normalizeH="0" baseline="0" noProof="0" dirty="0" smtClean="0">
                <a:ln>
                  <a:noFill/>
                </a:ln>
                <a:solidFill>
                  <a:srgbClr val="FF0000"/>
                </a:solidFill>
                <a:effectLst/>
                <a:uLnTx/>
                <a:uFillTx/>
                <a:latin typeface="Aarian"/>
                <a:ea typeface="LNTH-Kids  Chinese Font 1" panose="02010600030101010101" pitchFamily="2" charset="-128"/>
                <a:cs typeface="Pattaya" panose="00000500000000000000" pitchFamily="2" charset="-34"/>
              </a:rPr>
              <a:t>tập</a:t>
            </a:r>
            <a:endParaRPr kumimoji="0" lang="en-US" altLang="vi-VN" sz="4800" b="1" i="0" u="none" strike="noStrike" kern="1200" cap="none" spc="-150" normalizeH="0" baseline="0" noProof="0" dirty="0">
              <a:ln>
                <a:noFill/>
              </a:ln>
              <a:solidFill>
                <a:srgbClr val="FF0000"/>
              </a:solidFill>
              <a:effectLst/>
              <a:uLnTx/>
              <a:uFillTx/>
              <a:latin typeface="Aarian"/>
              <a:ea typeface="LNTH-Kids  Chinese Font 1" panose="02010600030101010101" pitchFamily="2" charset="-128"/>
              <a:cs typeface="Pattaya" panose="00000500000000000000" pitchFamily="2" charset="-34"/>
            </a:endParaRPr>
          </a:p>
        </p:txBody>
      </p:sp>
    </p:spTree>
    <p:extLst>
      <p:ext uri="{BB962C8B-B14F-4D97-AF65-F5344CB8AC3E}">
        <p14:creationId xmlns:p14="http://schemas.microsoft.com/office/powerpoint/2010/main" val="17617324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par>
                          <p:cTn id="30" fill="hold">
                            <p:stCondLst>
                              <p:cond delay="2000"/>
                            </p:stCondLst>
                            <p:childTnLst>
                              <p:par>
                                <p:cTn id="31" presetID="9" presetClass="entr" presetSubtype="0" fill="hold" grpId="0" nodeType="afterEffect">
                                  <p:stCondLst>
                                    <p:cond delay="0"/>
                                  </p:stCondLst>
                                  <p:iterate type="wd">
                                    <p:tmPct val="10000"/>
                                  </p:iterate>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10654865b9c2"/>
          <p:cNvPicPr>
            <a:picLocks noChangeAspect="1"/>
          </p:cNvPicPr>
          <p:nvPr/>
        </p:nvPicPr>
        <p:blipFill>
          <a:blip r:embed="rId3"/>
          <a:stretch>
            <a:fillRect/>
          </a:stretch>
        </p:blipFill>
        <p:spPr>
          <a:xfrm>
            <a:off x="137" y="0"/>
            <a:ext cx="9144476" cy="5143500"/>
          </a:xfrm>
          <a:prstGeom prst="rect">
            <a:avLst/>
          </a:prstGeom>
        </p:spPr>
      </p:pic>
      <p:grpSp>
        <p:nvGrpSpPr>
          <p:cNvPr id="32" name="组合 31"/>
          <p:cNvGrpSpPr/>
          <p:nvPr/>
        </p:nvGrpSpPr>
        <p:grpSpPr>
          <a:xfrm>
            <a:off x="1115616" y="323866"/>
            <a:ext cx="7128791" cy="3647122"/>
            <a:chOff x="1227083" y="675833"/>
            <a:chExt cx="10162697" cy="5898322"/>
          </a:xfrm>
          <a:effectLst>
            <a:outerShdw blurRad="50800" dist="38100" dir="16200000" rotWithShape="0">
              <a:prstClr val="black">
                <a:alpha val="40000"/>
              </a:prstClr>
            </a:outerShdw>
          </a:effectLst>
        </p:grpSpPr>
        <p:sp>
          <p:nvSpPr>
            <p:cNvPr id="34" name="矩形 33"/>
            <p:cNvSpPr/>
            <p:nvPr/>
          </p:nvSpPr>
          <p:spPr>
            <a:xfrm rot="344791">
              <a:off x="1331381" y="828233"/>
              <a:ext cx="10058399"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31" name="矩形 30"/>
            <p:cNvSpPr/>
            <p:nvPr/>
          </p:nvSpPr>
          <p:spPr>
            <a:xfrm>
              <a:off x="1227083" y="675833"/>
              <a:ext cx="10058399"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6" name="图片 5" descr="610654865b9c2"/>
          <p:cNvPicPr>
            <a:picLocks noChangeAspect="1"/>
          </p:cNvPicPr>
          <p:nvPr/>
        </p:nvPicPr>
        <p:blipFill>
          <a:blip r:embed="rId4"/>
          <a:stretch>
            <a:fillRect/>
          </a:stretch>
        </p:blipFill>
        <p:spPr>
          <a:xfrm>
            <a:off x="-612" y="1771579"/>
            <a:ext cx="9144476" cy="3376613"/>
          </a:xfrm>
          <a:prstGeom prst="rect">
            <a:avLst/>
          </a:prstGeom>
          <a:effectLst>
            <a:outerShdw blurRad="63500" sx="102000" sy="102000" algn="ctr" rotWithShape="0">
              <a:prstClr val="black">
                <a:alpha val="40000"/>
              </a:prstClr>
            </a:outerShdw>
          </a:effectLst>
        </p:spPr>
      </p:pic>
      <p:pic>
        <p:nvPicPr>
          <p:cNvPr id="7" name="图片 6" descr="54ref"/>
          <p:cNvPicPr>
            <a:picLocks noChangeAspect="1"/>
          </p:cNvPicPr>
          <p:nvPr/>
        </p:nvPicPr>
        <p:blipFill>
          <a:blip r:embed="rId5"/>
          <a:stretch>
            <a:fillRect/>
          </a:stretch>
        </p:blipFill>
        <p:spPr>
          <a:xfrm>
            <a:off x="7068844" y="3099421"/>
            <a:ext cx="2075021" cy="1555909"/>
          </a:xfrm>
          <a:prstGeom prst="rect">
            <a:avLst/>
          </a:prstGeom>
          <a:effectLst>
            <a:outerShdw blurRad="63500" sx="102000" sy="102000" algn="ctr" rotWithShape="0">
              <a:prstClr val="black">
                <a:alpha val="40000"/>
              </a:prstClr>
            </a:outerShdw>
          </a:effectLst>
        </p:spPr>
      </p:pic>
      <p:pic>
        <p:nvPicPr>
          <p:cNvPr id="16" name="图片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2926" y="0"/>
            <a:ext cx="1191075" cy="1283018"/>
          </a:xfrm>
          <a:prstGeom prst="rect">
            <a:avLst/>
          </a:prstGeom>
          <a:effectLst>
            <a:outerShdw blurRad="63500" sx="102000" sy="102000" algn="ctr" rotWithShape="0">
              <a:prstClr val="black">
                <a:alpha val="40000"/>
              </a:prstClr>
            </a:outerShdw>
          </a:effectLst>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25244" y="166839"/>
            <a:ext cx="1295565" cy="823254"/>
          </a:xfrm>
          <a:prstGeom prst="rect">
            <a:avLst/>
          </a:prstGeom>
          <a:effectLst>
            <a:outerShdw blurRad="63500" sx="102000" sy="102000" algn="ctr" rotWithShape="0">
              <a:prstClr val="black">
                <a:alpha val="40000"/>
              </a:prstClr>
            </a:outerShdw>
          </a:effectLst>
        </p:spPr>
      </p:pic>
      <p:pic>
        <p:nvPicPr>
          <p:cNvPr id="12" name="Picture 4" descr="Rainbow Sticker for iOS &amp;amp; Android | GIPHY"/>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49" y="-513832"/>
            <a:ext cx="1920521" cy="1920521"/>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61587" y="446428"/>
            <a:ext cx="3163685" cy="523220"/>
          </a:xfrm>
          <a:prstGeom prst="rect">
            <a:avLst/>
          </a:prstGeom>
          <a:noFill/>
        </p:spPr>
        <p:txBody>
          <a:bodyPr wrap="square">
            <a:spAutoFit/>
          </a:bodyPr>
          <a:lstStyle/>
          <a:p>
            <a:pPr lvl="0">
              <a:defRPr/>
            </a:pPr>
            <a:r>
              <a:rPr lang="en-US" sz="2800" b="1" dirty="0" err="1" smtClean="0">
                <a:solidFill>
                  <a:srgbClr val="2832FC"/>
                </a:solidFill>
                <a:latin typeface="Aarian"/>
              </a:rPr>
              <a:t>Yêu</a:t>
            </a:r>
            <a:r>
              <a:rPr lang="en-US" sz="2800" b="1" dirty="0" smtClean="0">
                <a:solidFill>
                  <a:srgbClr val="2832FC"/>
                </a:solidFill>
                <a:latin typeface="Aarian"/>
              </a:rPr>
              <a:t> </a:t>
            </a:r>
            <a:r>
              <a:rPr lang="en-US" sz="2800" b="1" dirty="0" err="1" smtClean="0">
                <a:solidFill>
                  <a:srgbClr val="2832FC"/>
                </a:solidFill>
                <a:latin typeface="Aarian"/>
              </a:rPr>
              <a:t>cầu</a:t>
            </a:r>
            <a:r>
              <a:rPr lang="en-US" sz="2800" b="1" dirty="0" smtClean="0">
                <a:solidFill>
                  <a:srgbClr val="2832FC"/>
                </a:solidFill>
                <a:latin typeface="Aarian"/>
              </a:rPr>
              <a:t> </a:t>
            </a:r>
            <a:r>
              <a:rPr lang="en-US" sz="2800" b="1" dirty="0" err="1" smtClean="0">
                <a:solidFill>
                  <a:srgbClr val="2832FC"/>
                </a:solidFill>
                <a:latin typeface="Aarian"/>
              </a:rPr>
              <a:t>cần</a:t>
            </a:r>
            <a:r>
              <a:rPr lang="en-US" sz="2800" b="1" dirty="0" smtClean="0">
                <a:solidFill>
                  <a:srgbClr val="2832FC"/>
                </a:solidFill>
                <a:latin typeface="Aarian"/>
              </a:rPr>
              <a:t> </a:t>
            </a:r>
            <a:r>
              <a:rPr lang="en-US" sz="2800" b="1" dirty="0" err="1" smtClean="0">
                <a:solidFill>
                  <a:srgbClr val="2832FC"/>
                </a:solidFill>
                <a:latin typeface="Aarian"/>
              </a:rPr>
              <a:t>đạt</a:t>
            </a:r>
            <a:r>
              <a:rPr lang="en-US" sz="2800" b="1" dirty="0" smtClean="0">
                <a:solidFill>
                  <a:srgbClr val="2832FC"/>
                </a:solidFill>
                <a:latin typeface="Aarian"/>
              </a:rPr>
              <a:t>:</a:t>
            </a:r>
            <a:endParaRPr lang="en-US" sz="2800" b="1" dirty="0">
              <a:solidFill>
                <a:srgbClr val="2832FC"/>
              </a:solidFill>
              <a:latin typeface="Aarian"/>
            </a:endParaRPr>
          </a:p>
        </p:txBody>
      </p:sp>
      <p:sp>
        <p:nvSpPr>
          <p:cNvPr id="2" name="Rectangle 1"/>
          <p:cNvSpPr/>
          <p:nvPr/>
        </p:nvSpPr>
        <p:spPr>
          <a:xfrm>
            <a:off x="1084435" y="843558"/>
            <a:ext cx="7055629" cy="3108543"/>
          </a:xfrm>
          <a:prstGeom prst="rect">
            <a:avLst/>
          </a:prstGeom>
        </p:spPr>
        <p:txBody>
          <a:bodyPr wrap="square">
            <a:spAutoFit/>
          </a:bodyPr>
          <a:lstStyle/>
          <a:p>
            <a:pPr algn="just"/>
            <a:r>
              <a:rPr lang="nl-NL" sz="2800" dirty="0">
                <a:solidFill>
                  <a:srgbClr val="002060"/>
                </a:solidFill>
                <a:latin typeface="Aarian"/>
              </a:rPr>
              <a:t>- Viết được đoạn văn tả ngôi nhà của gia đình.</a:t>
            </a:r>
            <a:endParaRPr lang="vi-VN" sz="2800" dirty="0">
              <a:solidFill>
                <a:srgbClr val="002060"/>
              </a:solidFill>
              <a:latin typeface="Aarian"/>
            </a:endParaRPr>
          </a:p>
          <a:p>
            <a:pPr algn="just"/>
            <a:r>
              <a:rPr lang="vi-VN" sz="2800" dirty="0">
                <a:solidFill>
                  <a:srgbClr val="002060"/>
                </a:solidFill>
                <a:latin typeface="Aarian"/>
              </a:rPr>
              <a:t>- HS biết quan sát, lựa chọn từ ngữ viết đoạn văn tả nhà mình.</a:t>
            </a:r>
          </a:p>
          <a:p>
            <a:pPr algn="just"/>
            <a:r>
              <a:rPr lang="nl-NL" sz="2800" dirty="0" smtClean="0">
                <a:solidFill>
                  <a:srgbClr val="002060"/>
                </a:solidFill>
                <a:latin typeface="Aarian"/>
              </a:rPr>
              <a:t>- </a:t>
            </a:r>
            <a:r>
              <a:rPr lang="nl-NL" sz="2800" dirty="0">
                <a:solidFill>
                  <a:srgbClr val="002060"/>
                </a:solidFill>
                <a:latin typeface="Aarian"/>
              </a:rPr>
              <a:t>Cảm nhận được tình cảm gắn bó và sự sẻ chia giữa các thành viên trong gia đình, trong cuộc sống hàng ngày</a:t>
            </a:r>
            <a:r>
              <a:rPr lang="nl-NL" sz="2800" dirty="0" smtClean="0">
                <a:solidFill>
                  <a:srgbClr val="002060"/>
                </a:solidFill>
                <a:latin typeface="Aarian"/>
              </a:rPr>
              <a:t>.</a:t>
            </a:r>
            <a:endParaRPr lang="vi-VN" sz="2800" dirty="0">
              <a:solidFill>
                <a:srgbClr val="002060"/>
              </a:solidFill>
              <a:latin typeface="Aarian"/>
            </a:endParaRPr>
          </a:p>
        </p:txBody>
      </p:sp>
    </p:spTree>
    <p:extLst>
      <p:ext uri="{BB962C8B-B14F-4D97-AF65-F5344CB8AC3E}">
        <p14:creationId xmlns:p14="http://schemas.microsoft.com/office/powerpoint/2010/main" val="115641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right)">
                                      <p:cBhvr>
                                        <p:cTn id="10" dur="500"/>
                                        <p:tgtEl>
                                          <p:spTgt spid="16"/>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11"/>
                                        </p:tgtEl>
                                        <p:attrNameLst>
                                          <p:attrName>style.visibility</p:attrName>
                                        </p:attrNameLst>
                                      </p:cBhvr>
                                      <p:to>
                                        <p:strVal val="visible"/>
                                      </p:to>
                                    </p:set>
                                    <p:anim by="(-#ppt_w*2)" calcmode="lin" valueType="num">
                                      <p:cBhvr rctx="PPT">
                                        <p:cTn id="34" dur="250" autoRev="1" fill="hold">
                                          <p:stCondLst>
                                            <p:cond delay="0"/>
                                          </p:stCondLst>
                                        </p:cTn>
                                        <p:tgtEl>
                                          <p:spTgt spid="11"/>
                                        </p:tgtEl>
                                        <p:attrNameLst>
                                          <p:attrName>ppt_w</p:attrName>
                                        </p:attrNameLst>
                                      </p:cBhvr>
                                    </p:anim>
                                    <p:anim by="(#ppt_w*0.50)" calcmode="lin" valueType="num">
                                      <p:cBhvr>
                                        <p:cTn id="35" dur="250" decel="50000" autoRev="1" fill="hold">
                                          <p:stCondLst>
                                            <p:cond delay="0"/>
                                          </p:stCondLst>
                                        </p:cTn>
                                        <p:tgtEl>
                                          <p:spTgt spid="11"/>
                                        </p:tgtEl>
                                        <p:attrNameLst>
                                          <p:attrName>ppt_x</p:attrName>
                                        </p:attrNameLst>
                                      </p:cBhvr>
                                    </p:anim>
                                    <p:anim from="(-#ppt_h/2)" to="(#ppt_y)" calcmode="lin" valueType="num">
                                      <p:cBhvr>
                                        <p:cTn id="36" dur="500" fill="hold">
                                          <p:stCondLst>
                                            <p:cond delay="0"/>
                                          </p:stCondLst>
                                        </p:cTn>
                                        <p:tgtEl>
                                          <p:spTgt spid="11"/>
                                        </p:tgtEl>
                                        <p:attrNameLst>
                                          <p:attrName>ppt_y</p:attrName>
                                        </p:attrNameLst>
                                      </p:cBhvr>
                                    </p:anim>
                                    <p:animRot by="21600000">
                                      <p:cBhvr>
                                        <p:cTn id="37" dur="5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477" y="-476"/>
            <a:ext cx="9144476" cy="5143976"/>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 y="2007024"/>
            <a:ext cx="9144000" cy="3136476"/>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498759" y="499343"/>
            <a:ext cx="8145531" cy="4386983"/>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74880" y="2207747"/>
            <a:ext cx="1469120" cy="2935754"/>
          </a:xfrm>
          <a:prstGeom prst="rect">
            <a:avLst/>
          </a:prstGeom>
          <a:effectLst>
            <a:outerShdw blurRad="63500" sx="102000" sy="102000" algn="ctr" rotWithShape="0">
              <a:prstClr val="black">
                <a:alpha val="40000"/>
              </a:prstClr>
            </a:outerShdw>
          </a:effectLst>
        </p:spPr>
      </p:pic>
      <p:sp>
        <p:nvSpPr>
          <p:cNvPr id="29" name="TextBox 28"/>
          <p:cNvSpPr txBox="1"/>
          <p:nvPr/>
        </p:nvSpPr>
        <p:spPr>
          <a:xfrm>
            <a:off x="973698" y="571558"/>
            <a:ext cx="7660522" cy="1077218"/>
          </a:xfrm>
          <a:prstGeom prst="rect">
            <a:avLst/>
          </a:prstGeom>
          <a:noFill/>
        </p:spPr>
        <p:txBody>
          <a:bodyPr wrap="square">
            <a:spAutoFit/>
          </a:bodyPr>
          <a:lstStyle/>
          <a:p>
            <a:pPr lvl="0">
              <a:defRPr/>
            </a:pPr>
            <a:r>
              <a:rPr lang="en-US" sz="3200" b="1" dirty="0">
                <a:solidFill>
                  <a:srgbClr val="FF2543"/>
                </a:solidFill>
              </a:rPr>
              <a:t>1. Quan </a:t>
            </a:r>
            <a:r>
              <a:rPr lang="en-US" sz="3200" b="1" dirty="0" err="1">
                <a:solidFill>
                  <a:srgbClr val="FF2543"/>
                </a:solidFill>
              </a:rPr>
              <a:t>sát</a:t>
            </a:r>
            <a:r>
              <a:rPr lang="en-US" sz="3200" b="1" dirty="0">
                <a:solidFill>
                  <a:srgbClr val="FF2543"/>
                </a:solidFill>
              </a:rPr>
              <a:t> </a:t>
            </a:r>
            <a:r>
              <a:rPr lang="en-US" sz="3200" b="1" dirty="0" err="1">
                <a:solidFill>
                  <a:srgbClr val="FF2543"/>
                </a:solidFill>
              </a:rPr>
              <a:t>tranh</a:t>
            </a:r>
            <a:r>
              <a:rPr lang="en-US" sz="3200" b="1" dirty="0">
                <a:solidFill>
                  <a:srgbClr val="FF2543"/>
                </a:solidFill>
              </a:rPr>
              <a:t>, </a:t>
            </a:r>
            <a:r>
              <a:rPr lang="en-US" sz="3200" b="1" dirty="0" err="1">
                <a:solidFill>
                  <a:srgbClr val="FF2543"/>
                </a:solidFill>
              </a:rPr>
              <a:t>nêu đặc điểm của sự vật trong mỗi tranh</a:t>
            </a:r>
            <a:endParaRPr lang="en-US" sz="3200" b="1" dirty="0">
              <a:solidFill>
                <a:srgbClr val="FF2543"/>
              </a:solidFill>
            </a:endParaRPr>
          </a:p>
        </p:txBody>
      </p:sp>
      <p:pic>
        <p:nvPicPr>
          <p:cNvPr id="3" name="Picture 2" descr="Screenshot (1196)"/>
          <p:cNvPicPr>
            <a:picLocks noChangeAspect="1"/>
          </p:cNvPicPr>
          <p:nvPr/>
        </p:nvPicPr>
        <p:blipFill>
          <a:blip r:embed="rId5"/>
          <a:stretch>
            <a:fillRect/>
          </a:stretch>
        </p:blipFill>
        <p:spPr>
          <a:xfrm>
            <a:off x="756286" y="1225869"/>
            <a:ext cx="7750969" cy="2660809"/>
          </a:xfrm>
          <a:prstGeom prst="rect">
            <a:avLst/>
          </a:prstGeom>
        </p:spPr>
      </p:pic>
    </p:spTree>
    <p:extLst>
      <p:ext uri="{BB962C8B-B14F-4D97-AF65-F5344CB8AC3E}">
        <p14:creationId xmlns:p14="http://schemas.microsoft.com/office/powerpoint/2010/main" val="2853330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by="(-#ppt_w*2)" calcmode="lin" valueType="num">
                                      <p:cBhvr rctx="PPT">
                                        <p:cTn id="21" dur="250" autoRev="1" fill="hold">
                                          <p:stCondLst>
                                            <p:cond delay="0"/>
                                          </p:stCondLst>
                                        </p:cTn>
                                        <p:tgtEl>
                                          <p:spTgt spid="29"/>
                                        </p:tgtEl>
                                        <p:attrNameLst>
                                          <p:attrName>ppt_w</p:attrName>
                                        </p:attrNameLst>
                                      </p:cBhvr>
                                    </p:anim>
                                    <p:anim by="(#ppt_w*0.50)" calcmode="lin" valueType="num">
                                      <p:cBhvr>
                                        <p:cTn id="22" dur="250" decel="50000" autoRev="1" fill="hold">
                                          <p:stCondLst>
                                            <p:cond delay="0"/>
                                          </p:stCondLst>
                                        </p:cTn>
                                        <p:tgtEl>
                                          <p:spTgt spid="29"/>
                                        </p:tgtEl>
                                        <p:attrNameLst>
                                          <p:attrName>ppt_x</p:attrName>
                                        </p:attrNameLst>
                                      </p:cBhvr>
                                    </p:anim>
                                    <p:anim from="(-#ppt_h/2)" to="(#ppt_y)" calcmode="lin" valueType="num">
                                      <p:cBhvr>
                                        <p:cTn id="23" dur="500" fill="hold">
                                          <p:stCondLst>
                                            <p:cond delay="0"/>
                                          </p:stCondLst>
                                        </p:cTn>
                                        <p:tgtEl>
                                          <p:spTgt spid="29"/>
                                        </p:tgtEl>
                                        <p:attrNameLst>
                                          <p:attrName>ppt_y</p:attrName>
                                        </p:attrNameLst>
                                      </p:cBhvr>
                                    </p:anim>
                                    <p:animRot by="21600000">
                                      <p:cBhvr>
                                        <p:cTn id="24" dur="5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477" y="-476"/>
            <a:ext cx="9144476" cy="5143976"/>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 y="2007024"/>
            <a:ext cx="9144000" cy="3136476"/>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498759" y="257176"/>
            <a:ext cx="8145531" cy="4787729"/>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74880" y="2207747"/>
            <a:ext cx="1469120" cy="2935754"/>
          </a:xfrm>
          <a:prstGeom prst="rect">
            <a:avLst/>
          </a:prstGeom>
          <a:effectLst>
            <a:outerShdw blurRad="63500" sx="102000" sy="102000" algn="ctr" rotWithShape="0">
              <a:prstClr val="black">
                <a:alpha val="40000"/>
              </a:prstClr>
            </a:outerShdw>
          </a:effectLst>
        </p:spPr>
      </p:pic>
      <p:sp>
        <p:nvSpPr>
          <p:cNvPr id="29" name="TextBox 28"/>
          <p:cNvSpPr txBox="1"/>
          <p:nvPr/>
        </p:nvSpPr>
        <p:spPr>
          <a:xfrm>
            <a:off x="1090679" y="252264"/>
            <a:ext cx="6824822"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2543"/>
                </a:solidFill>
                <a:effectLst/>
                <a:uLnTx/>
                <a:uFillTx/>
                <a:latin typeface="Calibri" panose="020F0502020204030204"/>
                <a:ea typeface="+mn-ea"/>
                <a:cs typeface="+mn-cs"/>
              </a:rPr>
              <a:t>2. </a:t>
            </a:r>
            <a:r>
              <a:rPr kumimoji="0" lang="en-US" sz="3200" b="1" i="0" u="none" strike="noStrike" kern="1200" cap="none" spc="0" normalizeH="0" baseline="0" noProof="0" dirty="0" err="1">
                <a:ln>
                  <a:noFill/>
                </a:ln>
                <a:solidFill>
                  <a:srgbClr val="FF2543"/>
                </a:solidFill>
                <a:effectLst/>
                <a:uLnTx/>
                <a:uFillTx/>
                <a:latin typeface="Calibri" panose="020F0502020204030204"/>
                <a:ea typeface="+mn-ea"/>
                <a:cs typeface="+mn-cs"/>
              </a:rPr>
              <a:t>Viết đoạn văn tả ngôi nhà của em </a:t>
            </a:r>
            <a:endParaRPr kumimoji="0" lang="en-US" sz="3200" b="1" i="0" u="none" strike="noStrike" kern="1200" cap="none" spc="0" normalizeH="0" baseline="0" noProof="0" dirty="0">
              <a:ln>
                <a:noFill/>
              </a:ln>
              <a:solidFill>
                <a:srgbClr val="FF2543"/>
              </a:solidFill>
              <a:effectLst/>
              <a:uLnTx/>
              <a:uFillTx/>
              <a:latin typeface="Calibri" panose="020F0502020204030204"/>
              <a:ea typeface="+mn-ea"/>
              <a:cs typeface="+mn-cs"/>
            </a:endParaRPr>
          </a:p>
        </p:txBody>
      </p:sp>
      <p:pic>
        <p:nvPicPr>
          <p:cNvPr id="25" name="Picture 2" descr="実は自分が苦手な内容の方が教えやす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3295" y="3002270"/>
            <a:ext cx="2011475" cy="20426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shot (1197)"/>
          <p:cNvPicPr>
            <a:picLocks noChangeAspect="1"/>
          </p:cNvPicPr>
          <p:nvPr/>
        </p:nvPicPr>
        <p:blipFill>
          <a:blip r:embed="rId6"/>
          <a:stretch>
            <a:fillRect/>
          </a:stretch>
        </p:blipFill>
        <p:spPr>
          <a:xfrm>
            <a:off x="601029" y="918211"/>
            <a:ext cx="7073741" cy="3723799"/>
          </a:xfrm>
          <a:prstGeom prst="rect">
            <a:avLst/>
          </a:prstGeom>
        </p:spPr>
      </p:pic>
    </p:spTree>
    <p:extLst>
      <p:ext uri="{BB962C8B-B14F-4D97-AF65-F5344CB8AC3E}">
        <p14:creationId xmlns:p14="http://schemas.microsoft.com/office/powerpoint/2010/main" val="1459893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29"/>
                                        </p:tgtEl>
                                        <p:attrNameLst>
                                          <p:attrName>style.visibility</p:attrName>
                                        </p:attrNameLst>
                                      </p:cBhvr>
                                      <p:to>
                                        <p:strVal val="visible"/>
                                      </p:to>
                                    </p:set>
                                    <p:anim by="(-#ppt_w*2)" calcmode="lin" valueType="num">
                                      <p:cBhvr rctx="PPT">
                                        <p:cTn id="21" dur="250" autoRev="1" fill="hold">
                                          <p:stCondLst>
                                            <p:cond delay="0"/>
                                          </p:stCondLst>
                                        </p:cTn>
                                        <p:tgtEl>
                                          <p:spTgt spid="29"/>
                                        </p:tgtEl>
                                        <p:attrNameLst>
                                          <p:attrName>ppt_w</p:attrName>
                                        </p:attrNameLst>
                                      </p:cBhvr>
                                    </p:anim>
                                    <p:anim by="(#ppt_w*0.50)" calcmode="lin" valueType="num">
                                      <p:cBhvr>
                                        <p:cTn id="22" dur="250" decel="50000" autoRev="1" fill="hold">
                                          <p:stCondLst>
                                            <p:cond delay="0"/>
                                          </p:stCondLst>
                                        </p:cTn>
                                        <p:tgtEl>
                                          <p:spTgt spid="29"/>
                                        </p:tgtEl>
                                        <p:attrNameLst>
                                          <p:attrName>ppt_x</p:attrName>
                                        </p:attrNameLst>
                                      </p:cBhvr>
                                    </p:anim>
                                    <p:anim from="(-#ppt_h/2)" to="(#ppt_y)" calcmode="lin" valueType="num">
                                      <p:cBhvr>
                                        <p:cTn id="23" dur="500" fill="hold">
                                          <p:stCondLst>
                                            <p:cond delay="0"/>
                                          </p:stCondLst>
                                        </p:cTn>
                                        <p:tgtEl>
                                          <p:spTgt spid="29"/>
                                        </p:tgtEl>
                                        <p:attrNameLst>
                                          <p:attrName>ppt_y</p:attrName>
                                        </p:attrNameLst>
                                      </p:cBhvr>
                                    </p:anim>
                                    <p:animRot by="21600000">
                                      <p:cBhvr>
                                        <p:cTn id="24" dur="500"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2"/>
          <a:stretch>
            <a:fillRect/>
          </a:stretch>
        </p:blipFill>
        <p:spPr>
          <a:xfrm>
            <a:off x="477" y="-476"/>
            <a:ext cx="9144476" cy="5143976"/>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 y="2007024"/>
            <a:ext cx="9144000" cy="3136476"/>
          </a:xfrm>
          <a:prstGeom prst="rect">
            <a:avLst/>
          </a:prstGeom>
          <a:effectLst>
            <a:outerShdw blurRad="63500" sx="102000" sy="102000" algn="ctr" rotWithShape="0">
              <a:prstClr val="black">
                <a:alpha val="40000"/>
              </a:prstClr>
            </a:outerShdw>
          </a:effectLst>
        </p:spPr>
      </p:pic>
      <p:grpSp>
        <p:nvGrpSpPr>
          <p:cNvPr id="2" name="组合 1"/>
          <p:cNvGrpSpPr/>
          <p:nvPr/>
        </p:nvGrpSpPr>
        <p:grpSpPr>
          <a:xfrm>
            <a:off x="498759" y="499343"/>
            <a:ext cx="8145531" cy="4386983"/>
            <a:chOff x="756891" y="721391"/>
            <a:chExt cx="10860708" cy="5525785"/>
          </a:xfrm>
          <a:effectLst>
            <a:outerShdw blurRad="50800" dist="38100" dir="16200000" rotWithShape="0">
              <a:prstClr val="black">
                <a:alpha val="40000"/>
              </a:prstClr>
            </a:outerShdw>
          </a:effectLst>
        </p:grpSpPr>
        <p:sp>
          <p:nvSpPr>
            <p:cNvPr id="8" name="矩形 7"/>
            <p:cNvSpPr/>
            <p:nvPr/>
          </p:nvSpPr>
          <p:spPr>
            <a:xfrm rot="206665">
              <a:off x="953671" y="745599"/>
              <a:ext cx="10663928" cy="5501577"/>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9" name="矩形 8"/>
            <p:cNvSpPr/>
            <p:nvPr/>
          </p:nvSpPr>
          <p:spPr>
            <a:xfrm>
              <a:off x="756891" y="721391"/>
              <a:ext cx="10678218" cy="550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74880" y="2207747"/>
            <a:ext cx="1469120" cy="2935754"/>
          </a:xfrm>
          <a:prstGeom prst="rect">
            <a:avLst/>
          </a:prstGeom>
          <a:effectLst>
            <a:outerShdw blurRad="63500" sx="102000" sy="102000" algn="ctr" rotWithShape="0">
              <a:prstClr val="black">
                <a:alpha val="40000"/>
              </a:prstClr>
            </a:outerShdw>
          </a:effectLst>
        </p:spPr>
      </p:pic>
      <p:sp>
        <p:nvSpPr>
          <p:cNvPr id="29" name="TextBox 28"/>
          <p:cNvSpPr txBox="1"/>
          <p:nvPr/>
        </p:nvSpPr>
        <p:spPr>
          <a:xfrm>
            <a:off x="127307" y="0"/>
            <a:ext cx="9036019" cy="461665"/>
          </a:xfrm>
          <a:prstGeom prst="rect">
            <a:avLst/>
          </a:prstGeom>
          <a:solidFill>
            <a:schemeClr val="bg1"/>
          </a:solidFill>
        </p:spPr>
        <p:txBody>
          <a:bodyPr wrap="square">
            <a:spAutoFit/>
          </a:bodyPr>
          <a:lstStyle/>
          <a:p>
            <a:pPr lvl="0">
              <a:defRPr/>
            </a:pPr>
            <a:r>
              <a:rPr lang="en-US" sz="2400" b="1" dirty="0">
                <a:solidFill>
                  <a:srgbClr val="FF2543"/>
                </a:solidFill>
                <a:latin typeface="Aarian"/>
              </a:rPr>
              <a:t>1. Quan </a:t>
            </a:r>
            <a:r>
              <a:rPr lang="en-US" sz="2400" b="1" dirty="0" err="1">
                <a:solidFill>
                  <a:srgbClr val="FF2543"/>
                </a:solidFill>
                <a:latin typeface="Aarian"/>
              </a:rPr>
              <a:t>sát</a:t>
            </a:r>
            <a:r>
              <a:rPr lang="en-US" sz="2400" b="1" dirty="0">
                <a:solidFill>
                  <a:srgbClr val="FF2543"/>
                </a:solidFill>
                <a:latin typeface="Aarian"/>
              </a:rPr>
              <a:t> </a:t>
            </a:r>
            <a:r>
              <a:rPr lang="en-US" sz="2400" b="1" dirty="0" err="1">
                <a:solidFill>
                  <a:srgbClr val="FF2543"/>
                </a:solidFill>
                <a:latin typeface="Aarian"/>
              </a:rPr>
              <a:t>tranh</a:t>
            </a:r>
            <a:r>
              <a:rPr lang="en-US" sz="2400" b="1" dirty="0">
                <a:solidFill>
                  <a:srgbClr val="FF2543"/>
                </a:solidFill>
                <a:latin typeface="Aarian"/>
              </a:rPr>
              <a:t>, </a:t>
            </a:r>
            <a:r>
              <a:rPr lang="en-US" sz="2400" b="1" dirty="0" err="1">
                <a:solidFill>
                  <a:srgbClr val="FF2543"/>
                </a:solidFill>
                <a:latin typeface="Aarian"/>
              </a:rPr>
              <a:t>nêu đặc điểm của sự vật trong mỗi tranh</a:t>
            </a:r>
            <a:endParaRPr lang="en-US" sz="2400" b="1" dirty="0">
              <a:solidFill>
                <a:srgbClr val="FF2543"/>
              </a:solidFill>
              <a:latin typeface="Aarian"/>
            </a:endParaRPr>
          </a:p>
        </p:txBody>
      </p:sp>
      <p:pic>
        <p:nvPicPr>
          <p:cNvPr id="3" name="Picture 2" descr="Screenshot (1196)"/>
          <p:cNvPicPr>
            <a:picLocks noChangeAspect="1"/>
          </p:cNvPicPr>
          <p:nvPr/>
        </p:nvPicPr>
        <p:blipFill>
          <a:blip r:embed="rId5"/>
          <a:stretch>
            <a:fillRect/>
          </a:stretch>
        </p:blipFill>
        <p:spPr>
          <a:xfrm>
            <a:off x="498758" y="388385"/>
            <a:ext cx="5801433" cy="1819361"/>
          </a:xfrm>
          <a:prstGeom prst="rect">
            <a:avLst/>
          </a:prstGeom>
        </p:spPr>
      </p:pic>
      <p:pic>
        <p:nvPicPr>
          <p:cNvPr id="10" name="Picture 9" descr="Screenshot (1197)"/>
          <p:cNvPicPr>
            <a:picLocks noChangeAspect="1"/>
          </p:cNvPicPr>
          <p:nvPr/>
        </p:nvPicPr>
        <p:blipFill>
          <a:blip r:embed="rId6"/>
          <a:stretch>
            <a:fillRect/>
          </a:stretch>
        </p:blipFill>
        <p:spPr>
          <a:xfrm>
            <a:off x="1905624" y="2007024"/>
            <a:ext cx="6503816" cy="3021837"/>
          </a:xfrm>
          <a:prstGeom prst="rect">
            <a:avLst/>
          </a:prstGeom>
        </p:spPr>
      </p:pic>
    </p:spTree>
    <p:extLst>
      <p:ext uri="{BB962C8B-B14F-4D97-AF65-F5344CB8AC3E}">
        <p14:creationId xmlns:p14="http://schemas.microsoft.com/office/powerpoint/2010/main" val="1417662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4"/>
          <a:stretch>
            <a:fillRect/>
          </a:stretch>
        </p:blipFill>
        <p:spPr>
          <a:xfrm>
            <a:off x="-476" y="-476"/>
            <a:ext cx="9144476" cy="5143976"/>
          </a:xfrm>
          <a:prstGeom prst="rect">
            <a:avLst/>
          </a:prstGeom>
        </p:spPr>
      </p:pic>
      <p:sp>
        <p:nvSpPr>
          <p:cNvPr id="14" name="Cloud 13"/>
          <p:cNvSpPr/>
          <p:nvPr/>
        </p:nvSpPr>
        <p:spPr>
          <a:xfrm>
            <a:off x="242889" y="349031"/>
            <a:ext cx="1991493" cy="102870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err="1">
                <a:ln>
                  <a:noFill/>
                </a:ln>
                <a:solidFill>
                  <a:srgbClr val="0D4C8E"/>
                </a:solidFill>
                <a:effectLst/>
                <a:uLnTx/>
                <a:uFillTx/>
                <a:latin typeface="Aarian"/>
              </a:rPr>
              <a:t>Giới</a:t>
            </a:r>
            <a:r>
              <a:rPr kumimoji="0" lang="en-US" b="1" i="0" u="none" strike="noStrike" kern="1200" cap="none" spc="0" normalizeH="0" baseline="0" noProof="0" dirty="0">
                <a:ln>
                  <a:noFill/>
                </a:ln>
                <a:solidFill>
                  <a:srgbClr val="0D4C8E"/>
                </a:solidFill>
                <a:effectLst/>
                <a:uLnTx/>
                <a:uFillTx/>
                <a:latin typeface="Aarian"/>
              </a:rPr>
              <a:t> </a:t>
            </a:r>
            <a:r>
              <a:rPr kumimoji="0" lang="en-US" b="1" i="0" u="none" strike="noStrike" kern="1200" cap="none" spc="0" normalizeH="0" baseline="0" noProof="0" dirty="0" err="1">
                <a:ln>
                  <a:noFill/>
                </a:ln>
                <a:solidFill>
                  <a:srgbClr val="0D4C8E"/>
                </a:solidFill>
                <a:effectLst/>
                <a:uLnTx/>
                <a:uFillTx/>
                <a:latin typeface="Aarian"/>
              </a:rPr>
              <a:t>thiệu</a:t>
            </a:r>
            <a:r>
              <a:rPr kumimoji="0" lang="en-US" b="1" i="0" u="none" strike="noStrike" kern="1200" cap="none" spc="0" normalizeH="0" noProof="0" dirty="0">
                <a:ln>
                  <a:noFill/>
                </a:ln>
                <a:solidFill>
                  <a:srgbClr val="0D4C8E"/>
                </a:solidFill>
                <a:effectLst/>
                <a:uLnTx/>
                <a:uFillTx/>
                <a:latin typeface="Aarian"/>
              </a:rPr>
              <a:t> </a:t>
            </a:r>
            <a:r>
              <a:rPr kumimoji="0" lang="en-US" b="1" i="0" u="none" strike="noStrike" kern="1200" cap="none" spc="0" normalizeH="0" noProof="0" dirty="0" err="1">
                <a:ln>
                  <a:noFill/>
                </a:ln>
                <a:solidFill>
                  <a:srgbClr val="0D4C8E"/>
                </a:solidFill>
                <a:effectLst/>
                <a:uLnTx/>
                <a:uFillTx/>
                <a:latin typeface="Aarian"/>
              </a:rPr>
              <a:t>ngôi nhà</a:t>
            </a:r>
            <a:endParaRPr kumimoji="0" lang="en-US" b="1" i="0" u="none" strike="noStrike" kern="1200" cap="none" spc="0" normalizeH="0" baseline="0" noProof="0" dirty="0">
              <a:ln>
                <a:noFill/>
              </a:ln>
              <a:solidFill>
                <a:srgbClr val="0D4C8E"/>
              </a:solidFill>
              <a:effectLst/>
              <a:uLnTx/>
              <a:uFillTx/>
              <a:latin typeface="Aarian"/>
            </a:endParaRPr>
          </a:p>
        </p:txBody>
      </p:sp>
      <p:grpSp>
        <p:nvGrpSpPr>
          <p:cNvPr id="7172" name="Group 7171"/>
          <p:cNvGrpSpPr/>
          <p:nvPr/>
        </p:nvGrpSpPr>
        <p:grpSpPr>
          <a:xfrm>
            <a:off x="3545335" y="1134623"/>
            <a:ext cx="2965535" cy="2811780"/>
            <a:chOff x="4256670" y="1512830"/>
            <a:chExt cx="4205460" cy="3749040"/>
          </a:xfrm>
          <a:effectLst>
            <a:outerShdw blurRad="63500" sx="102000" sy="102000" algn="ctr" rotWithShape="0">
              <a:prstClr val="black">
                <a:alpha val="40000"/>
              </a:prstClr>
            </a:outerShdw>
          </a:effectLst>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1668" y="1512830"/>
              <a:ext cx="4160462" cy="3749040"/>
            </a:xfrm>
            <a:prstGeom prst="rect">
              <a:avLst/>
            </a:prstGeom>
          </p:spPr>
        </p:pic>
        <p:sp>
          <p:nvSpPr>
            <p:cNvPr id="25" name="TextBox 24"/>
            <p:cNvSpPr txBox="1"/>
            <p:nvPr/>
          </p:nvSpPr>
          <p:spPr>
            <a:xfrm>
              <a:off x="4256670" y="2075689"/>
              <a:ext cx="2564644" cy="2092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arian"/>
                </a:rPr>
                <a:t>Tả ngôi nhà của em</a:t>
              </a:r>
            </a:p>
          </p:txBody>
        </p:sp>
      </p:grpSp>
      <p:cxnSp>
        <p:nvCxnSpPr>
          <p:cNvPr id="30" name="Connector: Curved 29"/>
          <p:cNvCxnSpPr/>
          <p:nvPr/>
        </p:nvCxnSpPr>
        <p:spPr>
          <a:xfrm flipV="1">
            <a:off x="5733607" y="863380"/>
            <a:ext cx="803616" cy="715556"/>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2" name="Cloud 31"/>
          <p:cNvSpPr/>
          <p:nvPr/>
        </p:nvSpPr>
        <p:spPr>
          <a:xfrm>
            <a:off x="6537224" y="1"/>
            <a:ext cx="2586983" cy="1479513"/>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err="1">
                <a:solidFill>
                  <a:srgbClr val="0D4C8E"/>
                </a:solidFill>
                <a:latin typeface="Aarian"/>
              </a:rPr>
              <a:t>Bao quát</a:t>
            </a:r>
            <a:endParaRPr lang="en-US" b="1" dirty="0">
              <a:solidFill>
                <a:srgbClr val="0D4C8E"/>
              </a:solidFill>
              <a:latin typeface="Aarian"/>
            </a:endParaRPr>
          </a:p>
        </p:txBody>
      </p:sp>
      <p:cxnSp>
        <p:nvCxnSpPr>
          <p:cNvPr id="43" name="Connector: Curved 42"/>
          <p:cNvCxnSpPr/>
          <p:nvPr/>
        </p:nvCxnSpPr>
        <p:spPr>
          <a:xfrm rot="16200000" flipH="1">
            <a:off x="7100343" y="2220527"/>
            <a:ext cx="1485186" cy="9"/>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6" name="Cloud 45"/>
          <p:cNvSpPr/>
          <p:nvPr/>
        </p:nvSpPr>
        <p:spPr>
          <a:xfrm>
            <a:off x="6939184" y="2896465"/>
            <a:ext cx="1425038" cy="1177854"/>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err="1">
                <a:ln>
                  <a:noFill/>
                </a:ln>
                <a:solidFill>
                  <a:srgbClr val="B207B0"/>
                </a:solidFill>
                <a:effectLst/>
                <a:uLnTx/>
                <a:uFillTx/>
                <a:latin typeface="Aarian"/>
              </a:rPr>
              <a:t>Cảnh vật xung quanh</a:t>
            </a:r>
            <a:endParaRPr kumimoji="0" lang="en-US" sz="1600" b="1" i="0" u="none" strike="noStrike" kern="1200" cap="none" spc="0" normalizeH="0" baseline="0" noProof="0" dirty="0">
              <a:ln>
                <a:noFill/>
              </a:ln>
              <a:solidFill>
                <a:srgbClr val="B207B0"/>
              </a:solidFill>
              <a:effectLst/>
              <a:uLnTx/>
              <a:uFillTx/>
              <a:latin typeface="Aarian"/>
            </a:endParaRPr>
          </a:p>
        </p:txBody>
      </p:sp>
      <p:cxnSp>
        <p:nvCxnSpPr>
          <p:cNvPr id="58" name="Connector: Curved 57"/>
          <p:cNvCxnSpPr/>
          <p:nvPr/>
        </p:nvCxnSpPr>
        <p:spPr>
          <a:xfrm rot="10800000" flipV="1">
            <a:off x="3689044" y="3091325"/>
            <a:ext cx="1409984" cy="568724"/>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62" name="Cloud 61"/>
          <p:cNvSpPr/>
          <p:nvPr/>
        </p:nvSpPr>
        <p:spPr>
          <a:xfrm>
            <a:off x="3456147" y="3613309"/>
            <a:ext cx="1559243" cy="922020"/>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rgbClr val="0D4C8E"/>
                </a:solidFill>
                <a:latin typeface="Aarian"/>
              </a:rPr>
              <a:t>Đặc điểm</a:t>
            </a:r>
          </a:p>
        </p:txBody>
      </p:sp>
      <p:sp>
        <p:nvSpPr>
          <p:cNvPr id="70" name="TextBox 69"/>
          <p:cNvSpPr txBox="1"/>
          <p:nvPr/>
        </p:nvSpPr>
        <p:spPr>
          <a:xfrm>
            <a:off x="3280322" y="582573"/>
            <a:ext cx="2586983" cy="623248"/>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FF0066"/>
                </a:solidFill>
                <a:effectLst>
                  <a:glow rad="88900">
                    <a:srgbClr val="FFFF00">
                      <a:alpha val="70000"/>
                    </a:srgbClr>
                  </a:glow>
                </a:effectLst>
                <a:uLnTx/>
                <a:uFillTx/>
                <a:latin typeface="Aarian"/>
              </a:rPr>
              <a:t>SƠ ĐỒ TƯ DUY</a:t>
            </a:r>
          </a:p>
        </p:txBody>
      </p:sp>
      <p:cxnSp>
        <p:nvCxnSpPr>
          <p:cNvPr id="10" name="Connector: Curved 9"/>
          <p:cNvCxnSpPr/>
          <p:nvPr/>
        </p:nvCxnSpPr>
        <p:spPr>
          <a:xfrm rot="10800000">
            <a:off x="2234383" y="863384"/>
            <a:ext cx="1368737" cy="715553"/>
          </a:xfrm>
          <a:prstGeom prst="curvedConnector3">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Curved 28"/>
          <p:cNvCxnSpPr/>
          <p:nvPr/>
        </p:nvCxnSpPr>
        <p:spPr>
          <a:xfrm rot="16200000" flipH="1">
            <a:off x="5233519" y="3526968"/>
            <a:ext cx="226322" cy="774556"/>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31" name="Cloud 30"/>
          <p:cNvSpPr/>
          <p:nvPr/>
        </p:nvSpPr>
        <p:spPr>
          <a:xfrm>
            <a:off x="8012879" y="1637600"/>
            <a:ext cx="1184782" cy="116586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err="1">
                <a:ln>
                  <a:noFill/>
                </a:ln>
                <a:solidFill>
                  <a:srgbClr val="B207B0"/>
                </a:solidFill>
                <a:effectLst/>
                <a:uLnTx/>
                <a:uFillTx/>
                <a:latin typeface="Aarian"/>
              </a:rPr>
              <a:t>Hình dáng</a:t>
            </a:r>
            <a:endParaRPr kumimoji="0" lang="en-US" b="1" i="0" u="none" strike="noStrike" kern="1200" cap="none" spc="0" normalizeH="0" baseline="0" noProof="0" dirty="0">
              <a:ln>
                <a:noFill/>
              </a:ln>
              <a:solidFill>
                <a:srgbClr val="B207B0"/>
              </a:solidFill>
              <a:effectLst/>
              <a:uLnTx/>
              <a:uFillTx/>
              <a:latin typeface="Aarian"/>
            </a:endParaRPr>
          </a:p>
        </p:txBody>
      </p:sp>
      <p:cxnSp>
        <p:nvCxnSpPr>
          <p:cNvPr id="38" name="Connector: Curved 37"/>
          <p:cNvCxnSpPr/>
          <p:nvPr/>
        </p:nvCxnSpPr>
        <p:spPr>
          <a:xfrm rot="10800000" flipV="1">
            <a:off x="520373" y="1377730"/>
            <a:ext cx="803879" cy="678338"/>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1" name="Cloud 40"/>
          <p:cNvSpPr/>
          <p:nvPr/>
        </p:nvSpPr>
        <p:spPr>
          <a:xfrm>
            <a:off x="-52232" y="2056068"/>
            <a:ext cx="1131122" cy="833335"/>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a:ln>
                  <a:noFill/>
                </a:ln>
                <a:solidFill>
                  <a:srgbClr val="B207B0"/>
                </a:solidFill>
                <a:effectLst/>
                <a:uLnTx/>
                <a:uFillTx/>
                <a:latin typeface="Aarian"/>
              </a:rPr>
              <a:t>Địa điểm</a:t>
            </a:r>
          </a:p>
        </p:txBody>
      </p:sp>
      <p:cxnSp>
        <p:nvCxnSpPr>
          <p:cNvPr id="42" name="Connector: Curved 41"/>
          <p:cNvCxnSpPr/>
          <p:nvPr/>
        </p:nvCxnSpPr>
        <p:spPr>
          <a:xfrm rot="16200000" flipH="1">
            <a:off x="1296690" y="1414256"/>
            <a:ext cx="579620" cy="570881"/>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45" name="Cloud 44"/>
          <p:cNvSpPr/>
          <p:nvPr/>
        </p:nvSpPr>
        <p:spPr>
          <a:xfrm>
            <a:off x="1233588" y="1970127"/>
            <a:ext cx="1250180" cy="833335"/>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1600" b="1" dirty="0" err="1">
                <a:solidFill>
                  <a:srgbClr val="B207B0"/>
                </a:solidFill>
                <a:latin typeface="Aarian"/>
              </a:rPr>
              <a:t>Thời gian ở</a:t>
            </a:r>
            <a:endParaRPr kumimoji="0" lang="en-US" sz="1600" b="1" i="0" u="none" strike="noStrike" kern="1200" cap="none" spc="0" normalizeH="0" baseline="0" noProof="0" dirty="0">
              <a:ln>
                <a:noFill/>
              </a:ln>
              <a:solidFill>
                <a:srgbClr val="B207B0"/>
              </a:solidFill>
              <a:effectLst/>
              <a:uLnTx/>
              <a:uFillTx/>
              <a:latin typeface="Aarian"/>
            </a:endParaRPr>
          </a:p>
        </p:txBody>
      </p:sp>
      <p:cxnSp>
        <p:nvCxnSpPr>
          <p:cNvPr id="2" name="Connector: Curved 57"/>
          <p:cNvCxnSpPr/>
          <p:nvPr/>
        </p:nvCxnSpPr>
        <p:spPr>
          <a:xfrm rot="10800000" flipV="1">
            <a:off x="2234576" y="2963214"/>
            <a:ext cx="1409984" cy="568724"/>
          </a:xfrm>
          <a:prstGeom prst="curvedConnector3">
            <a:avLst>
              <a:gd name="adj1" fmla="val 50000"/>
            </a:avLst>
          </a:prstGeom>
          <a:ln w="57150">
            <a:solidFill>
              <a:srgbClr val="0D4C8E"/>
            </a:solidFill>
            <a:tailEnd type="triangle"/>
          </a:ln>
        </p:spPr>
        <p:style>
          <a:lnRef idx="1">
            <a:schemeClr val="accent1"/>
          </a:lnRef>
          <a:fillRef idx="0">
            <a:schemeClr val="accent1"/>
          </a:fillRef>
          <a:effectRef idx="0">
            <a:schemeClr val="accent1"/>
          </a:effectRef>
          <a:fontRef idx="minor">
            <a:schemeClr val="tx1"/>
          </a:fontRef>
        </p:style>
      </p:cxnSp>
      <p:sp>
        <p:nvSpPr>
          <p:cNvPr id="3" name="Cloud 2"/>
          <p:cNvSpPr/>
          <p:nvPr/>
        </p:nvSpPr>
        <p:spPr>
          <a:xfrm>
            <a:off x="136322" y="3091147"/>
            <a:ext cx="2182922" cy="1271649"/>
          </a:xfrm>
          <a:prstGeom prst="cloud">
            <a:avLst/>
          </a:prstGeom>
          <a:solidFill>
            <a:schemeClr val="accent1">
              <a:lumMod val="20000"/>
              <a:lumOff val="80000"/>
            </a:schemeClr>
          </a:solidFill>
          <a:ln w="38100">
            <a:solidFill>
              <a:srgbClr val="0D4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err="1">
                <a:solidFill>
                  <a:srgbClr val="0D4C8E"/>
                </a:solidFill>
                <a:latin typeface="Aarian"/>
              </a:rPr>
              <a:t>Cảm</a:t>
            </a:r>
            <a:r>
              <a:rPr lang="en-US" b="1" dirty="0">
                <a:solidFill>
                  <a:srgbClr val="0D4C8E"/>
                </a:solidFill>
                <a:latin typeface="Aarian"/>
              </a:rPr>
              <a:t> </a:t>
            </a:r>
            <a:r>
              <a:rPr lang="en-US" b="1" dirty="0" err="1">
                <a:solidFill>
                  <a:srgbClr val="0D4C8E"/>
                </a:solidFill>
                <a:latin typeface="Aarian"/>
              </a:rPr>
              <a:t>xúc</a:t>
            </a:r>
            <a:r>
              <a:rPr lang="en-US" b="1" dirty="0">
                <a:solidFill>
                  <a:srgbClr val="0D4C8E"/>
                </a:solidFill>
                <a:latin typeface="Aarian"/>
              </a:rPr>
              <a:t> </a:t>
            </a:r>
            <a:r>
              <a:rPr lang="en-US" b="1" dirty="0" err="1">
                <a:solidFill>
                  <a:srgbClr val="0D4C8E"/>
                </a:solidFill>
                <a:latin typeface="Aarian"/>
              </a:rPr>
              <a:t>của</a:t>
            </a:r>
            <a:r>
              <a:rPr lang="en-US" b="1" dirty="0">
                <a:solidFill>
                  <a:srgbClr val="0D4C8E"/>
                </a:solidFill>
                <a:latin typeface="Aarian"/>
              </a:rPr>
              <a:t> </a:t>
            </a:r>
            <a:r>
              <a:rPr lang="en-US" b="1" dirty="0" err="1">
                <a:solidFill>
                  <a:srgbClr val="0D4C8E"/>
                </a:solidFill>
                <a:latin typeface="Aarian"/>
              </a:rPr>
              <a:t>em</a:t>
            </a:r>
            <a:endParaRPr lang="en-US" b="1" dirty="0">
              <a:solidFill>
                <a:srgbClr val="0D4C8E"/>
              </a:solidFill>
              <a:latin typeface="Aarian"/>
            </a:endParaRPr>
          </a:p>
        </p:txBody>
      </p:sp>
      <p:cxnSp>
        <p:nvCxnSpPr>
          <p:cNvPr id="5" name="Connector: Curved 28"/>
          <p:cNvCxnSpPr/>
          <p:nvPr/>
        </p:nvCxnSpPr>
        <p:spPr>
          <a:xfrm rot="16200000" flipH="1">
            <a:off x="4991108" y="4087515"/>
            <a:ext cx="226322" cy="774556"/>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6" name="Cloud 5"/>
          <p:cNvSpPr/>
          <p:nvPr/>
        </p:nvSpPr>
        <p:spPr>
          <a:xfrm>
            <a:off x="5669729" y="3277329"/>
            <a:ext cx="1184782" cy="1165860"/>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1" i="0" u="none" strike="noStrike" kern="1200" cap="none" spc="0" normalizeH="0" baseline="0" noProof="0" dirty="0" err="1">
                <a:ln>
                  <a:noFill/>
                </a:ln>
                <a:solidFill>
                  <a:srgbClr val="B207B0"/>
                </a:solidFill>
                <a:effectLst/>
                <a:uLnTx/>
                <a:uFillTx/>
                <a:latin typeface="Aarian"/>
              </a:rPr>
              <a:t>Bên ngoài</a:t>
            </a:r>
            <a:endParaRPr kumimoji="0" lang="en-US" sz="1600" b="1" i="0" u="none" strike="noStrike" kern="1200" cap="none" spc="0" normalizeH="0" baseline="0" noProof="0" dirty="0">
              <a:ln>
                <a:noFill/>
              </a:ln>
              <a:solidFill>
                <a:srgbClr val="B207B0"/>
              </a:solidFill>
              <a:effectLst/>
              <a:uLnTx/>
              <a:uFillTx/>
              <a:latin typeface="Aarian"/>
            </a:endParaRPr>
          </a:p>
        </p:txBody>
      </p:sp>
      <p:cxnSp>
        <p:nvCxnSpPr>
          <p:cNvPr id="7" name="Connector: Curved 28"/>
          <p:cNvCxnSpPr/>
          <p:nvPr/>
        </p:nvCxnSpPr>
        <p:spPr>
          <a:xfrm rot="16200000" flipH="1">
            <a:off x="8441063" y="1230967"/>
            <a:ext cx="226322" cy="774556"/>
          </a:xfrm>
          <a:prstGeom prst="curvedConnector3">
            <a:avLst>
              <a:gd name="adj1" fmla="val 50000"/>
            </a:avLst>
          </a:prstGeom>
          <a:ln w="57150">
            <a:solidFill>
              <a:srgbClr val="B207B0"/>
            </a:solidFill>
            <a:tailEnd type="triangle"/>
          </a:ln>
        </p:spPr>
        <p:style>
          <a:lnRef idx="1">
            <a:schemeClr val="accent1"/>
          </a:lnRef>
          <a:fillRef idx="0">
            <a:schemeClr val="accent1"/>
          </a:fillRef>
          <a:effectRef idx="0">
            <a:schemeClr val="accent1"/>
          </a:effectRef>
          <a:fontRef idx="minor">
            <a:schemeClr val="tx1"/>
          </a:fontRef>
        </p:style>
      </p:cxnSp>
      <p:sp>
        <p:nvSpPr>
          <p:cNvPr id="8" name="Cloud 7"/>
          <p:cNvSpPr/>
          <p:nvPr/>
        </p:nvSpPr>
        <p:spPr>
          <a:xfrm>
            <a:off x="5407819" y="4168140"/>
            <a:ext cx="1184910" cy="915353"/>
          </a:xfrm>
          <a:prstGeom prst="cloud">
            <a:avLst/>
          </a:prstGeom>
          <a:solidFill>
            <a:srgbClr val="FDCFFD"/>
          </a:solidFill>
          <a:ln w="38100">
            <a:solidFill>
              <a:srgbClr val="B207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err="1">
                <a:ln>
                  <a:noFill/>
                </a:ln>
                <a:solidFill>
                  <a:srgbClr val="B207B0"/>
                </a:solidFill>
                <a:effectLst/>
                <a:uLnTx/>
                <a:uFillTx/>
                <a:latin typeface="Aarian"/>
              </a:rPr>
              <a:t>Bên trong</a:t>
            </a:r>
            <a:endParaRPr kumimoji="0" lang="en-US" b="1" i="0" u="none" strike="noStrike" kern="1200" cap="none" spc="0" normalizeH="0" baseline="0" noProof="0" dirty="0">
              <a:ln>
                <a:noFill/>
              </a:ln>
              <a:solidFill>
                <a:srgbClr val="B207B0"/>
              </a:solidFill>
              <a:effectLst/>
              <a:uLnTx/>
              <a:uFillTx/>
              <a:latin typeface="Aarian"/>
            </a:endParaRPr>
          </a:p>
        </p:txBody>
      </p:sp>
    </p:spTree>
    <p:extLst>
      <p:ext uri="{BB962C8B-B14F-4D97-AF65-F5344CB8AC3E}">
        <p14:creationId xmlns:p14="http://schemas.microsoft.com/office/powerpoint/2010/main" val="33709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750"/>
                                        <p:tgtEl>
                                          <p:spTgt spid="70"/>
                                        </p:tgtEl>
                                      </p:cBhvr>
                                    </p:animEffect>
                                    <p:anim calcmode="lin" valueType="num">
                                      <p:cBhvr>
                                        <p:cTn id="8" dur="750" fill="hold"/>
                                        <p:tgtEl>
                                          <p:spTgt spid="70"/>
                                        </p:tgtEl>
                                        <p:attrNameLst>
                                          <p:attrName>ppt_x</p:attrName>
                                        </p:attrNameLst>
                                      </p:cBhvr>
                                      <p:tavLst>
                                        <p:tav tm="0">
                                          <p:val>
                                            <p:strVal val="#ppt_x"/>
                                          </p:val>
                                        </p:tav>
                                        <p:tav tm="100000">
                                          <p:val>
                                            <p:strVal val="#ppt_x"/>
                                          </p:val>
                                        </p:tav>
                                      </p:tavLst>
                                    </p:anim>
                                    <p:anim calcmode="lin" valueType="num">
                                      <p:cBhvr>
                                        <p:cTn id="9" dur="675" decel="100000" fill="hold"/>
                                        <p:tgtEl>
                                          <p:spTgt spid="70"/>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7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7172"/>
                                        </p:tgtEl>
                                        <p:attrNameLst>
                                          <p:attrName>style.visibility</p:attrName>
                                        </p:attrNameLst>
                                      </p:cBhvr>
                                      <p:to>
                                        <p:strVal val="visible"/>
                                      </p:to>
                                    </p:set>
                                    <p:anim calcmode="lin" valueType="num">
                                      <p:cBhvr>
                                        <p:cTn id="14" dur="750" fill="hold"/>
                                        <p:tgtEl>
                                          <p:spTgt spid="7172"/>
                                        </p:tgtEl>
                                        <p:attrNameLst>
                                          <p:attrName>ppt_w</p:attrName>
                                        </p:attrNameLst>
                                      </p:cBhvr>
                                      <p:tavLst>
                                        <p:tav tm="0">
                                          <p:val>
                                            <p:fltVal val="0"/>
                                          </p:val>
                                        </p:tav>
                                        <p:tav tm="100000">
                                          <p:val>
                                            <p:strVal val="#ppt_w"/>
                                          </p:val>
                                        </p:tav>
                                      </p:tavLst>
                                    </p:anim>
                                    <p:anim calcmode="lin" valueType="num">
                                      <p:cBhvr>
                                        <p:cTn id="15" dur="750" fill="hold"/>
                                        <p:tgtEl>
                                          <p:spTgt spid="7172"/>
                                        </p:tgtEl>
                                        <p:attrNameLst>
                                          <p:attrName>ppt_h</p:attrName>
                                        </p:attrNameLst>
                                      </p:cBhvr>
                                      <p:tavLst>
                                        <p:tav tm="0">
                                          <p:val>
                                            <p:fltVal val="0"/>
                                          </p:val>
                                        </p:tav>
                                        <p:tav tm="100000">
                                          <p:val>
                                            <p:strVal val="#ppt_h"/>
                                          </p:val>
                                        </p:tav>
                                      </p:tavLst>
                                    </p:anim>
                                    <p:anim calcmode="lin" valueType="num">
                                      <p:cBhvr>
                                        <p:cTn id="16" dur="750" fill="hold"/>
                                        <p:tgtEl>
                                          <p:spTgt spid="7172"/>
                                        </p:tgtEl>
                                        <p:attrNameLst>
                                          <p:attrName>style.rotation</p:attrName>
                                        </p:attrNameLst>
                                      </p:cBhvr>
                                      <p:tavLst>
                                        <p:tav tm="0">
                                          <p:val>
                                            <p:fltVal val="90"/>
                                          </p:val>
                                        </p:tav>
                                        <p:tav tm="100000">
                                          <p:val>
                                            <p:fltVal val="0"/>
                                          </p:val>
                                        </p:tav>
                                      </p:tavLst>
                                    </p:anim>
                                    <p:animEffect transition="in" filter="fade">
                                      <p:cBhvr>
                                        <p:cTn id="17" dur="750"/>
                                        <p:tgtEl>
                                          <p:spTgt spid="7172"/>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subTnLst>
                                    <p:audio>
                                      <p:cMediaNode>
                                        <p:cTn display="0" masterRel="sameClick">
                                          <p:stCondLst>
                                            <p:cond evt="begin" delay="0">
                                              <p:tn val="20"/>
                                            </p:cond>
                                          </p:stCondLst>
                                          <p:endCondLst>
                                            <p:cond evt="onStopAudio" delay="0">
                                              <p:tgtEl>
                                                <p:sldTgt/>
                                              </p:tgtEl>
                                            </p:cond>
                                          </p:endCondLst>
                                        </p:cTn>
                                        <p:tgtEl>
                                          <p:sndTgt r:embed="rId3" name="Trò-chơi-chíu.wav"/>
                                        </p:tgtEl>
                                      </p:cMediaNode>
                                    </p:audio>
                                  </p:subTnLst>
                                </p:cTn>
                              </p:par>
                            </p:childTnLst>
                          </p:cTn>
                        </p:par>
                        <p:par>
                          <p:cTn id="23" fill="hold">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ircle(ou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subTnLst>
                                    <p:audio>
                                      <p:cMediaNode>
                                        <p:cTn display="0" masterRel="sameClick">
                                          <p:stCondLst>
                                            <p:cond evt="begin" delay="0">
                                              <p:tn val="29"/>
                                            </p:cond>
                                          </p:stCondLst>
                                          <p:endCondLst>
                                            <p:cond evt="onStopAudio" delay="0">
                                              <p:tgtEl>
                                                <p:sldTgt/>
                                              </p:tgtEl>
                                            </p:cond>
                                          </p:endCondLst>
                                        </p:cTn>
                                        <p:tgtEl>
                                          <p:sndTgt r:embed="rId3" name="Trò-chơi-chíu.wav"/>
                                        </p:tgtEl>
                                      </p:cMediaNode>
                                    </p:audio>
                                  </p:subTnLst>
                                </p:cTn>
                              </p:par>
                            </p:childTnLst>
                          </p:cTn>
                        </p:par>
                        <p:par>
                          <p:cTn id="32" fill="hold">
                            <p:stCondLst>
                              <p:cond delay="500"/>
                            </p:stCondLst>
                            <p:childTnLst>
                              <p:par>
                                <p:cTn id="33" presetID="6" presetClass="entr" presetSubtype="3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circle(out)">
                                      <p:cBhvr>
                                        <p:cTn id="35" dur="500"/>
                                        <p:tgtEl>
                                          <p:spTgt spid="4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up)">
                                      <p:cBhvr>
                                        <p:cTn id="40" dur="500"/>
                                        <p:tgtEl>
                                          <p:spTgt spid="42"/>
                                        </p:tgtEl>
                                      </p:cBhvr>
                                    </p:animEffect>
                                  </p:childTnLst>
                                  <p:subTnLst>
                                    <p:audio>
                                      <p:cMediaNode>
                                        <p:cTn display="0" masterRel="sameClick">
                                          <p:stCondLst>
                                            <p:cond evt="begin" delay="0">
                                              <p:tn val="38"/>
                                            </p:cond>
                                          </p:stCondLst>
                                          <p:endCondLst>
                                            <p:cond evt="onStopAudio" delay="0">
                                              <p:tgtEl>
                                                <p:sldTgt/>
                                              </p:tgtEl>
                                            </p:cond>
                                          </p:endCondLst>
                                        </p:cTn>
                                        <p:tgtEl>
                                          <p:sndTgt r:embed="rId3" name="Trò-chơi-chíu.wav"/>
                                        </p:tgtEl>
                                      </p:cMediaNode>
                                    </p:audio>
                                  </p:subTnLst>
                                </p:cTn>
                              </p:par>
                            </p:childTnLst>
                          </p:cTn>
                        </p:par>
                        <p:par>
                          <p:cTn id="41" fill="hold">
                            <p:stCondLst>
                              <p:cond delay="500"/>
                            </p:stCondLst>
                            <p:childTnLst>
                              <p:par>
                                <p:cTn id="42" presetID="6" presetClass="entr" presetSubtype="32"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circle(out)">
                                      <p:cBhvr>
                                        <p:cTn id="44" dur="500"/>
                                        <p:tgtEl>
                                          <p:spTgt spid="4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subTnLst>
                                    <p:audio>
                                      <p:cMediaNode>
                                        <p:cTn display="0" masterRel="sameClick">
                                          <p:stCondLst>
                                            <p:cond evt="begin" delay="0">
                                              <p:tn val="47"/>
                                            </p:cond>
                                          </p:stCondLst>
                                          <p:endCondLst>
                                            <p:cond evt="onStopAudio" delay="0">
                                              <p:tgtEl>
                                                <p:sldTgt/>
                                              </p:tgtEl>
                                            </p:cond>
                                          </p:endCondLst>
                                        </p:cTn>
                                        <p:tgtEl>
                                          <p:sndTgt r:embed="rId3" name="Trò-chơi-chíu.wav"/>
                                        </p:tgtEl>
                                      </p:cMediaNode>
                                    </p:audio>
                                  </p:subTnLst>
                                </p:cTn>
                              </p:par>
                            </p:childTnLst>
                          </p:cTn>
                        </p:par>
                        <p:par>
                          <p:cTn id="50" fill="hold">
                            <p:stCondLst>
                              <p:cond delay="500"/>
                            </p:stCondLst>
                            <p:childTnLst>
                              <p:par>
                                <p:cTn id="51" presetID="6" presetClass="entr" presetSubtype="32"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circle(out)">
                                      <p:cBhvr>
                                        <p:cTn id="53" dur="500"/>
                                        <p:tgtEl>
                                          <p:spTgt spid="3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subTnLst>
                                    <p:audio>
                                      <p:cMediaNode>
                                        <p:cTn display="0" masterRel="sameClick">
                                          <p:stCondLst>
                                            <p:cond evt="begin" delay="0">
                                              <p:tn val="56"/>
                                            </p:cond>
                                          </p:stCondLst>
                                          <p:endCondLst>
                                            <p:cond evt="onStopAudio" delay="0">
                                              <p:tgtEl>
                                                <p:sldTgt/>
                                              </p:tgtEl>
                                            </p:cond>
                                          </p:endCondLst>
                                        </p:cTn>
                                        <p:tgtEl>
                                          <p:sndTgt r:embed="rId3" name="Trò-chơi-chíu.wav"/>
                                        </p:tgtEl>
                                      </p:cMediaNode>
                                    </p:audio>
                                  </p:subTnLst>
                                </p:cTn>
                              </p:par>
                            </p:childTnLst>
                          </p:cTn>
                        </p:par>
                        <p:par>
                          <p:cTn id="59" fill="hold">
                            <p:stCondLst>
                              <p:cond delay="500"/>
                            </p:stCondLst>
                            <p:childTnLst>
                              <p:par>
                                <p:cTn id="60" presetID="6" presetClass="entr" presetSubtype="32"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circle(out)">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left)">
                                      <p:cBhvr>
                                        <p:cTn id="67" dur="500"/>
                                        <p:tgtEl>
                                          <p:spTgt spid="29"/>
                                        </p:tgtEl>
                                      </p:cBhvr>
                                    </p:animEffect>
                                  </p:childTnLst>
                                  <p:subTnLst>
                                    <p:audio>
                                      <p:cMediaNode>
                                        <p:cTn display="0" masterRel="sameClick">
                                          <p:stCondLst>
                                            <p:cond evt="begin" delay="0">
                                              <p:tn val="65"/>
                                            </p:cond>
                                          </p:stCondLst>
                                          <p:endCondLst>
                                            <p:cond evt="onStopAudio" delay="0">
                                              <p:tgtEl>
                                                <p:sldTgt/>
                                              </p:tgtEl>
                                            </p:cond>
                                          </p:endCondLst>
                                        </p:cTn>
                                        <p:tgtEl>
                                          <p:sndTgt r:embed="rId3" name="Trò-chơi-chíu.wav"/>
                                        </p:tgtEl>
                                      </p:cMediaNode>
                                    </p:audio>
                                  </p:subTnLst>
                                </p:cTn>
                              </p:par>
                            </p:childTnLst>
                          </p:cTn>
                        </p:par>
                        <p:par>
                          <p:cTn id="68" fill="hold">
                            <p:stCondLst>
                              <p:cond delay="500"/>
                            </p:stCondLst>
                            <p:childTnLst>
                              <p:par>
                                <p:cTn id="69" presetID="6" presetClass="entr" presetSubtype="32"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circle(out)">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wipe(right)">
                                      <p:cBhvr>
                                        <p:cTn id="76" dur="500"/>
                                        <p:tgtEl>
                                          <p:spTgt spid="58"/>
                                        </p:tgtEl>
                                      </p:cBhvr>
                                    </p:animEffect>
                                  </p:childTnLst>
                                  <p:subTnLst>
                                    <p:audio>
                                      <p:cMediaNode>
                                        <p:cTn display="0" masterRel="sameClick">
                                          <p:stCondLst>
                                            <p:cond evt="begin" delay="0">
                                              <p:tn val="74"/>
                                            </p:cond>
                                          </p:stCondLst>
                                          <p:endCondLst>
                                            <p:cond evt="onStopAudio" delay="0">
                                              <p:tgtEl>
                                                <p:sldTgt/>
                                              </p:tgtEl>
                                            </p:cond>
                                          </p:endCondLst>
                                        </p:cTn>
                                        <p:tgtEl>
                                          <p:sndTgt r:embed="rId3" name="Trò-chơi-chíu.wav"/>
                                        </p:tgtEl>
                                      </p:cMediaNode>
                                    </p:audio>
                                  </p:subTnLst>
                                </p:cTn>
                              </p:par>
                            </p:childTnLst>
                          </p:cTn>
                        </p:par>
                        <p:par>
                          <p:cTn id="77" fill="hold">
                            <p:stCondLst>
                              <p:cond delay="500"/>
                            </p:stCondLst>
                            <p:childTnLst>
                              <p:par>
                                <p:cTn id="78" presetID="6" presetClass="entr" presetSubtype="32" fill="hold" grpId="0" nodeType="after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circle(out)">
                                      <p:cBhvr>
                                        <p:cTn id="80" dur="500"/>
                                        <p:tgtEl>
                                          <p:spTgt spid="62"/>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wipe(right)">
                                      <p:cBhvr>
                                        <p:cTn id="85" dur="500"/>
                                        <p:tgtEl>
                                          <p:spTgt spid="2"/>
                                        </p:tgtEl>
                                      </p:cBhvr>
                                    </p:animEffect>
                                  </p:childTnLst>
                                  <p:subTnLst>
                                    <p:audio>
                                      <p:cMediaNode>
                                        <p:cTn display="0" masterRel="sameClick">
                                          <p:stCondLst>
                                            <p:cond evt="begin" delay="0">
                                              <p:tn val="83"/>
                                            </p:cond>
                                          </p:stCondLst>
                                          <p:endCondLst>
                                            <p:cond evt="onStopAudio" delay="0">
                                              <p:tgtEl>
                                                <p:sldTgt/>
                                              </p:tgtEl>
                                            </p:cond>
                                          </p:endCondLst>
                                        </p:cTn>
                                        <p:tgtEl>
                                          <p:sndTgt r:embed="rId3" name="Trò-chơi-chíu.wav"/>
                                        </p:tgtEl>
                                      </p:cMediaNode>
                                    </p:audio>
                                  </p:subTnLst>
                                </p:cTn>
                              </p:par>
                            </p:childTnLst>
                          </p:cTn>
                        </p:par>
                        <p:par>
                          <p:cTn id="86" fill="hold">
                            <p:stCondLst>
                              <p:cond delay="500"/>
                            </p:stCondLst>
                            <p:childTnLst>
                              <p:par>
                                <p:cTn id="87" presetID="6" presetClass="entr" presetSubtype="32" fill="hold" grpId="0" nodeType="afterEffect">
                                  <p:stCondLst>
                                    <p:cond delay="0"/>
                                  </p:stCondLst>
                                  <p:childTnLst>
                                    <p:set>
                                      <p:cBhvr>
                                        <p:cTn id="88" dur="1" fill="hold">
                                          <p:stCondLst>
                                            <p:cond delay="0"/>
                                          </p:stCondLst>
                                        </p:cTn>
                                        <p:tgtEl>
                                          <p:spTgt spid="3"/>
                                        </p:tgtEl>
                                        <p:attrNameLst>
                                          <p:attrName>style.visibility</p:attrName>
                                        </p:attrNameLst>
                                      </p:cBhvr>
                                      <p:to>
                                        <p:strVal val="visible"/>
                                      </p:to>
                                    </p:set>
                                    <p:animEffect transition="in" filter="circle(out)">
                                      <p:cBhvr>
                                        <p:cTn id="89" dur="500"/>
                                        <p:tgtEl>
                                          <p:spTgt spid="3"/>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left)">
                                      <p:cBhvr>
                                        <p:cTn id="94" dur="500"/>
                                        <p:tgtEl>
                                          <p:spTgt spid="5"/>
                                        </p:tgtEl>
                                      </p:cBhvr>
                                    </p:animEffect>
                                  </p:childTnLst>
                                  <p:subTnLst>
                                    <p:audio>
                                      <p:cMediaNode>
                                        <p:cTn display="0" masterRel="sameClick">
                                          <p:stCondLst>
                                            <p:cond evt="begin" delay="0">
                                              <p:tn val="92"/>
                                            </p:cond>
                                          </p:stCondLst>
                                          <p:endCondLst>
                                            <p:cond evt="onStopAudio" delay="0">
                                              <p:tgtEl>
                                                <p:sldTgt/>
                                              </p:tgtEl>
                                            </p:cond>
                                          </p:endCondLst>
                                        </p:cTn>
                                        <p:tgtEl>
                                          <p:sndTgt r:embed="rId3" name="Trò-chơi-chíu.wav"/>
                                        </p:tgtEl>
                                      </p:cMediaNode>
                                    </p:audio>
                                  </p:subTnLst>
                                </p:cTn>
                              </p:par>
                            </p:childTnLst>
                          </p:cTn>
                        </p:par>
                        <p:par>
                          <p:cTn id="95" fill="hold">
                            <p:stCondLst>
                              <p:cond delay="500"/>
                            </p:stCondLst>
                            <p:childTnLst>
                              <p:par>
                                <p:cTn id="96" presetID="6" presetClass="entr" presetSubtype="32" fill="hold" grpId="0"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circle(out)">
                                      <p:cBhvr>
                                        <p:cTn id="98" dur="500"/>
                                        <p:tgtEl>
                                          <p:spTgt spid="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left)">
                                      <p:cBhvr>
                                        <p:cTn id="103" dur="500"/>
                                        <p:tgtEl>
                                          <p:spTgt spid="7"/>
                                        </p:tgtEl>
                                      </p:cBhvr>
                                    </p:animEffect>
                                  </p:childTnLst>
                                  <p:subTnLst>
                                    <p:audio>
                                      <p:cMediaNode>
                                        <p:cTn display="0" masterRel="sameClick">
                                          <p:stCondLst>
                                            <p:cond evt="begin" delay="0">
                                              <p:tn val="101"/>
                                            </p:cond>
                                          </p:stCondLst>
                                          <p:endCondLst>
                                            <p:cond evt="onStopAudio" delay="0">
                                              <p:tgtEl>
                                                <p:sldTgt/>
                                              </p:tgtEl>
                                            </p:cond>
                                          </p:endCondLst>
                                        </p:cTn>
                                        <p:tgtEl>
                                          <p:sndTgt r:embed="rId3" name="Trò-chơi-chíu.wav"/>
                                        </p:tgtEl>
                                      </p:cMediaNode>
                                    </p:audio>
                                  </p:subTnLst>
                                </p:cTn>
                              </p:par>
                            </p:childTnLst>
                          </p:cTn>
                        </p:par>
                        <p:par>
                          <p:cTn id="104" fill="hold">
                            <p:stCondLst>
                              <p:cond delay="500"/>
                            </p:stCondLst>
                            <p:childTnLst>
                              <p:par>
                                <p:cTn id="105" presetID="6" presetClass="entr" presetSubtype="32" fill="hold" grpId="0" nodeType="after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circle(out)">
                                      <p:cBhvr>
                                        <p:cTn id="10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2" grpId="0" animBg="1"/>
      <p:bldP spid="46" grpId="0" animBg="1"/>
      <p:bldP spid="62" grpId="0" bldLvl="0" animBg="1"/>
      <p:bldP spid="70" grpId="0"/>
      <p:bldP spid="31" grpId="0" animBg="1"/>
      <p:bldP spid="41" grpId="0" animBg="1"/>
      <p:bldP spid="45" grpId="0" bldLvl="0" animBg="1"/>
      <p:bldP spid="3" grpId="0" bldLvl="0" animBg="1"/>
      <p:bldP spid="6" grpId="0" bldLvl="0" animBg="1"/>
      <p:bldP spid="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610654865b9c2"/>
          <p:cNvPicPr>
            <a:picLocks noChangeAspect="1"/>
          </p:cNvPicPr>
          <p:nvPr/>
        </p:nvPicPr>
        <p:blipFill>
          <a:blip r:embed="rId3"/>
          <a:stretch>
            <a:fillRect/>
          </a:stretch>
        </p:blipFill>
        <p:spPr>
          <a:xfrm>
            <a:off x="477" y="-476"/>
            <a:ext cx="9144476" cy="514397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007024"/>
            <a:ext cx="9144000" cy="3136476"/>
          </a:xfrm>
          <a:prstGeom prst="rect">
            <a:avLst/>
          </a:prstGeom>
          <a:effectLst>
            <a:outerShdw blurRad="63500" sx="102000" sy="102000" algn="ctr" rotWithShape="0">
              <a:prstClr val="black">
                <a:alpha val="40000"/>
              </a:prstClr>
            </a:outerShdw>
          </a:effectLst>
        </p:spPr>
      </p:pic>
      <p:grpSp>
        <p:nvGrpSpPr>
          <p:cNvPr id="7" name="组合 6"/>
          <p:cNvGrpSpPr/>
          <p:nvPr/>
        </p:nvGrpSpPr>
        <p:grpSpPr>
          <a:xfrm>
            <a:off x="1026207" y="635114"/>
            <a:ext cx="7091587" cy="3872796"/>
            <a:chOff x="1227083" y="675833"/>
            <a:chExt cx="10162697" cy="5898322"/>
          </a:xfrm>
          <a:effectLst>
            <a:outerShdw blurRad="50800" dist="38100" dir="16200000" rotWithShape="0">
              <a:prstClr val="black">
                <a:alpha val="40000"/>
              </a:prstClr>
            </a:outerShdw>
          </a:effectLst>
        </p:grpSpPr>
        <p:sp>
          <p:nvSpPr>
            <p:cNvPr id="8" name="矩形 7"/>
            <p:cNvSpPr/>
            <p:nvPr/>
          </p:nvSpPr>
          <p:spPr>
            <a:xfrm rot="344791">
              <a:off x="1331380" y="828233"/>
              <a:ext cx="10058400" cy="5745922"/>
            </a:xfrm>
            <a:prstGeom prst="rect">
              <a:avLst/>
            </a:prstGeom>
            <a:solidFill>
              <a:srgbClr val="FE8E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sp>
          <p:nvSpPr>
            <p:cNvPr id="9" name="矩形 8"/>
            <p:cNvSpPr/>
            <p:nvPr/>
          </p:nvSpPr>
          <p:spPr>
            <a:xfrm>
              <a:off x="1227083" y="675833"/>
              <a:ext cx="10058400" cy="5745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Microsoft YaHei" panose="020B0503020204020204" pitchFamily="34" charset="-122"/>
                <a:cs typeface="+mn-cs"/>
              </a:endParaRPr>
            </a:p>
          </p:txBody>
        </p:sp>
      </p:grpSp>
      <p:pic>
        <p:nvPicPr>
          <p:cNvPr id="33" name="Picture 32" descr="A group of dolls&#10;&#10;Description automatically generated"/>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Effect>
                      <a14:colorTemperature colorTemp="7200"/>
                    </a14:imgEffect>
                  </a14:imgLayer>
                </a14:imgProps>
              </a:ext>
              <a:ext uri="{28A0092B-C50C-407E-A947-70E740481C1C}">
                <a14:useLocalDpi xmlns:a14="http://schemas.microsoft.com/office/drawing/2010/main" val="0"/>
              </a:ext>
            </a:extLst>
          </a:blip>
          <a:srcRect l="7619" t="49518" r="67692" b="14070"/>
          <a:stretch>
            <a:fillRect/>
          </a:stretch>
        </p:blipFill>
        <p:spPr>
          <a:xfrm>
            <a:off x="4673837" y="1664644"/>
            <a:ext cx="1722180" cy="2743200"/>
          </a:xfrm>
          <a:prstGeom prst="rect">
            <a:avLst/>
          </a:prstGeom>
          <a:effectLst>
            <a:outerShdw blurRad="63500" sx="102000" sy="102000" algn="ctr" rotWithShape="0">
              <a:prstClr val="black">
                <a:alpha val="40000"/>
              </a:prstClr>
            </a:outerShdw>
          </a:effectLst>
        </p:spPr>
      </p:pic>
      <p:pic>
        <p:nvPicPr>
          <p:cNvPr id="35" name="Picture 34" descr="Graphical user interface, application&#10;&#10;Description automatically generated"/>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20000"/>
                    </a14:imgEffect>
                    <a14:imgEffect>
                      <a14:colorTemperature colorTemp="7200"/>
                    </a14:imgEffect>
                  </a14:imgLayer>
                </a14:imgProps>
              </a:ext>
              <a:ext uri="{28A0092B-C50C-407E-A947-70E740481C1C}">
                <a14:useLocalDpi xmlns:a14="http://schemas.microsoft.com/office/drawing/2010/main" val="0"/>
              </a:ext>
            </a:extLst>
          </a:blip>
          <a:srcRect l="65515" t="49087" r="10697" b="13963"/>
          <a:stretch>
            <a:fillRect/>
          </a:stretch>
        </p:blipFill>
        <p:spPr>
          <a:xfrm>
            <a:off x="2834519" y="1664644"/>
            <a:ext cx="1635197" cy="2743200"/>
          </a:xfrm>
          <a:prstGeom prst="rect">
            <a:avLst/>
          </a:prstGeom>
          <a:effectLst>
            <a:outerShdw blurRad="63500" sx="102000" sy="102000" algn="ctr" rotWithShape="0">
              <a:prstClr val="black">
                <a:alpha val="40000"/>
              </a:prstClr>
            </a:outerShdw>
          </a:effectLst>
        </p:spPr>
      </p:pic>
      <p:pic>
        <p:nvPicPr>
          <p:cNvPr id="3078" name="Picture 6" descr="Kooky Gook GIFs - Find &amp;amp; Share on GIPH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9240" y="3036245"/>
            <a:ext cx="969328" cy="13716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6" descr="Kooky Gook GIFs - Find &amp;amp; Share on GIPH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835520" y="3036245"/>
            <a:ext cx="969328" cy="137160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10">
            <a:extLst>
              <a:ext uri="{BEBA8EAE-BF5A-486C-A8C5-ECC9F3942E4B}">
                <a14:imgProps xmlns:a14="http://schemas.microsoft.com/office/drawing/2010/main">
                  <a14:imgLayer r:embed="rId11">
                    <a14:imgEffect>
                      <a14:saturation sat="300000"/>
                    </a14:imgEffect>
                  </a14:imgLayer>
                </a14:imgProps>
              </a:ext>
              <a:ext uri="{28A0092B-C50C-407E-A947-70E740481C1C}">
                <a14:useLocalDpi xmlns:a14="http://schemas.microsoft.com/office/drawing/2010/main" val="0"/>
              </a:ext>
            </a:extLst>
          </a:blip>
          <a:stretch>
            <a:fillRect/>
          </a:stretch>
        </p:blipFill>
        <p:spPr>
          <a:xfrm>
            <a:off x="6631397" y="3643816"/>
            <a:ext cx="2590800" cy="1499684"/>
          </a:xfrm>
          <a:prstGeom prst="rect">
            <a:avLst/>
          </a:prstGeom>
          <a:effectLst>
            <a:outerShdw blurRad="63500" sx="102000" sy="102000" algn="ctr" rotWithShape="0">
              <a:prstClr val="black">
                <a:alpha val="40000"/>
              </a:prstClr>
            </a:outerShdw>
          </a:effectLst>
        </p:spPr>
      </p:pic>
      <p:pic>
        <p:nvPicPr>
          <p:cNvPr id="43" name="Picture 42" descr="A group of flowers&#10;&#10;Description automatically generated with low confidenc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5189" y="3378624"/>
            <a:ext cx="2743200" cy="2743200"/>
          </a:xfrm>
          <a:prstGeom prst="rect">
            <a:avLst/>
          </a:prstGeom>
          <a:effectLst>
            <a:outerShdw blurRad="50800" dist="38100" dir="5400000" algn="t" rotWithShape="0">
              <a:prstClr val="black">
                <a:alpha val="40000"/>
              </a:prstClr>
            </a:outerShdw>
          </a:effectLst>
        </p:spPr>
      </p:pic>
      <p:grpSp>
        <p:nvGrpSpPr>
          <p:cNvPr id="3" name="Group 2"/>
          <p:cNvGrpSpPr/>
          <p:nvPr/>
        </p:nvGrpSpPr>
        <p:grpSpPr>
          <a:xfrm>
            <a:off x="1025824" y="496956"/>
            <a:ext cx="1920240" cy="1920240"/>
            <a:chOff x="1367765" y="662608"/>
            <a:chExt cx="2560320" cy="2560320"/>
          </a:xfrm>
        </p:grpSpPr>
        <p:pic>
          <p:nvPicPr>
            <p:cNvPr id="6146" name="Picture 2" descr="Purple Bubble Transpar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367765"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88602" y="1118979"/>
              <a:ext cx="1935419" cy="1436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panose="020F0502020204030204"/>
                  <a:ea typeface="+mn-ea"/>
                  <a:cs typeface="+mn-cs"/>
                </a:rPr>
                <a:t>TRÌNH BÀY</a:t>
              </a:r>
            </a:p>
          </p:txBody>
        </p:sp>
      </p:grpSp>
      <p:grpSp>
        <p:nvGrpSpPr>
          <p:cNvPr id="5" name="Group 4"/>
          <p:cNvGrpSpPr/>
          <p:nvPr/>
        </p:nvGrpSpPr>
        <p:grpSpPr>
          <a:xfrm>
            <a:off x="6122636" y="496956"/>
            <a:ext cx="1920240" cy="1920240"/>
            <a:chOff x="8163514" y="662608"/>
            <a:chExt cx="2560320" cy="2560320"/>
          </a:xfrm>
        </p:grpSpPr>
        <p:pic>
          <p:nvPicPr>
            <p:cNvPr id="17" name="Picture 2" descr="Purple Bubble Transparen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8163514" y="662608"/>
              <a:ext cx="2560320" cy="256032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8480241" y="1118979"/>
              <a:ext cx="1935419" cy="14362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66"/>
                  </a:solidFill>
                  <a:effectLst>
                    <a:outerShdw blurRad="38100" dist="38100" dir="2700000" algn="tl">
                      <a:srgbClr val="000000">
                        <a:alpha val="43137"/>
                      </a:srgbClr>
                    </a:outerShdw>
                  </a:effectLst>
                  <a:uLnTx/>
                  <a:uFillTx/>
                  <a:latin typeface="Calibri" panose="020F0502020204030204"/>
                  <a:ea typeface="+mn-ea"/>
                  <a:cs typeface="+mn-cs"/>
                </a:rPr>
                <a:t>NHẬN XÉT</a:t>
              </a:r>
            </a:p>
          </p:txBody>
        </p:sp>
      </p:grpSp>
      <p:pic>
        <p:nvPicPr>
          <p:cNvPr id="10" name="Picture 9"/>
          <p:cNvPicPr>
            <a:picLocks noChangeAspect="1"/>
          </p:cNvPicPr>
          <p:nvPr/>
        </p:nvPicPr>
        <p:blipFill>
          <a:blip r:embed="rId14"/>
          <a:stretch>
            <a:fillRect/>
          </a:stretch>
        </p:blipFill>
        <p:spPr>
          <a:xfrm>
            <a:off x="2962450" y="831324"/>
            <a:ext cx="3132092" cy="951059"/>
          </a:xfrm>
          <a:prstGeom prst="rect">
            <a:avLst/>
          </a:prstGeom>
        </p:spPr>
      </p:pic>
    </p:spTree>
    <p:extLst>
      <p:ext uri="{BB962C8B-B14F-4D97-AF65-F5344CB8AC3E}">
        <p14:creationId xmlns:p14="http://schemas.microsoft.com/office/powerpoint/2010/main" val="26858408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14:presetBounceEnd="40000">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14:bounceEnd="40000">
                                          <p:cBhvr additive="base">
                                            <p:cTn id="24" dur="75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25"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2" name="Trò-chơi-chíu.wav"/>
                                            </p:tgtEl>
                                          </p:cMediaNode>
                                        </p:audio>
                                      </p:sub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wipe(down)">
                                          <p:cBhvr>
                                            <p:cTn id="32" dur="500"/>
                                            <p:tgtEl>
                                              <p:spTgt spid="307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14:presetBounceEnd="40000">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14:bounceEnd="40000">
                                          <p:cBhvr additive="base">
                                            <p:cTn id="37" dur="750" fill="hold"/>
                                            <p:tgtEl>
                                              <p:spTgt spid="33"/>
                                            </p:tgtEl>
                                            <p:attrNameLst>
                                              <p:attrName>ppt_x</p:attrName>
                                            </p:attrNameLst>
                                          </p:cBhvr>
                                          <p:tavLst>
                                            <p:tav tm="0">
                                              <p:val>
                                                <p:strVal val="#ppt_x"/>
                                              </p:val>
                                            </p:tav>
                                            <p:tav tm="100000">
                                              <p:val>
                                                <p:strVal val="#ppt_x"/>
                                              </p:val>
                                            </p:tav>
                                          </p:tavLst>
                                        </p:anim>
                                        <p:anim calcmode="lin" valueType="num" p14:bounceEnd="40000">
                                          <p:cBhvr additive="base">
                                            <p:cTn id="38"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Trò-chơi-chíu.wav"/>
                                            </p:tgtEl>
                                          </p:cMediaNode>
                                        </p:audio>
                                      </p:sub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par>
                                    <p:cTn id="43" presetID="22" presetClass="entr" presetSubtype="4"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750" fill="hold"/>
                                            <p:tgtEl>
                                              <p:spTgt spid="35"/>
                                            </p:tgtEl>
                                            <p:attrNameLst>
                                              <p:attrName>ppt_x</p:attrName>
                                            </p:attrNameLst>
                                          </p:cBhvr>
                                          <p:tavLst>
                                            <p:tav tm="0">
                                              <p:val>
                                                <p:strVal val="#ppt_x"/>
                                              </p:val>
                                            </p:tav>
                                            <p:tav tm="100000">
                                              <p:val>
                                                <p:strVal val="#ppt_x"/>
                                              </p:val>
                                            </p:tav>
                                          </p:tavLst>
                                        </p:anim>
                                        <p:anim calcmode="lin" valueType="num">
                                          <p:cBhvr additive="base">
                                            <p:cTn id="25" dur="750" fill="hold"/>
                                            <p:tgtEl>
                                              <p:spTgt spid="3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15" name="Trò-chơi-chíu.wav"/>
                                            </p:tgtEl>
                                          </p:cMediaNode>
                                        </p:audio>
                                      </p:subTnLst>
                                    </p:cTn>
                                  </p:par>
                                </p:childTnLst>
                              </p:cTn>
                            </p:par>
                            <p:par>
                              <p:cTn id="26" fill="hold">
                                <p:stCondLst>
                                  <p:cond delay="1000"/>
                                </p:stCondLst>
                                <p:childTnLst>
                                  <p:par>
                                    <p:cTn id="27" presetID="22" presetClass="entr" presetSubtype="4"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wipe(down)">
                                          <p:cBhvr>
                                            <p:cTn id="32" dur="500"/>
                                            <p:tgtEl>
                                              <p:spTgt spid="307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750" fill="hold"/>
                                            <p:tgtEl>
                                              <p:spTgt spid="33"/>
                                            </p:tgtEl>
                                            <p:attrNameLst>
                                              <p:attrName>ppt_x</p:attrName>
                                            </p:attrNameLst>
                                          </p:cBhvr>
                                          <p:tavLst>
                                            <p:tav tm="0">
                                              <p:val>
                                                <p:strVal val="#ppt_x"/>
                                              </p:val>
                                            </p:tav>
                                            <p:tav tm="100000">
                                              <p:val>
                                                <p:strVal val="#ppt_x"/>
                                              </p:val>
                                            </p:tav>
                                          </p:tavLst>
                                        </p:anim>
                                        <p:anim calcmode="lin" valueType="num">
                                          <p:cBhvr additive="base">
                                            <p:cTn id="38" dur="750" fill="hold"/>
                                            <p:tgtEl>
                                              <p:spTgt spid="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15" name="Trò-chơi-chíu.wav"/>
                                            </p:tgtEl>
                                          </p:cMediaNode>
                                        </p:audio>
                                      </p:subTnLst>
                                    </p:cTn>
                                  </p:par>
                                </p:childTnLst>
                              </p:cTn>
                            </p:par>
                            <p:par>
                              <p:cTn id="39" fill="hold">
                                <p:stCondLst>
                                  <p:cond delay="1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par>
                                    <p:cTn id="43" presetID="22" presetClass="entr" presetSubtype="4"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wipe(down)">
                                          <p:cBhvr>
                                            <p:cTn id="4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363</Words>
  <Application>Microsoft Office PowerPoint</Application>
  <PresentationFormat>On-screen Show (16:9)</PresentationFormat>
  <Paragraphs>36</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MyPC</cp:lastModifiedBy>
  <cp:revision>2</cp:revision>
  <dcterms:created xsi:type="dcterms:W3CDTF">2022-11-17T05:30:59Z</dcterms:created>
  <dcterms:modified xsi:type="dcterms:W3CDTF">2023-11-03T05:43:25Z</dcterms:modified>
</cp:coreProperties>
</file>