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notesMasterIdLst>
    <p:notesMasterId r:id="rId22"/>
  </p:notesMasterIdLst>
  <p:sldIdLst>
    <p:sldId id="327" r:id="rId2"/>
    <p:sldId id="329" r:id="rId3"/>
    <p:sldId id="338" r:id="rId4"/>
    <p:sldId id="303" r:id="rId5"/>
    <p:sldId id="323" r:id="rId6"/>
    <p:sldId id="307" r:id="rId7"/>
    <p:sldId id="310" r:id="rId8"/>
    <p:sldId id="290" r:id="rId9"/>
    <p:sldId id="324" r:id="rId10"/>
    <p:sldId id="325" r:id="rId11"/>
    <p:sldId id="326" r:id="rId12"/>
    <p:sldId id="335" r:id="rId13"/>
    <p:sldId id="331" r:id="rId14"/>
    <p:sldId id="317" r:id="rId15"/>
    <p:sldId id="318" r:id="rId16"/>
    <p:sldId id="319" r:id="rId17"/>
    <p:sldId id="320" r:id="rId18"/>
    <p:sldId id="321" r:id="rId19"/>
    <p:sldId id="322" r:id="rId20"/>
    <p:sldId id="33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5AB"/>
    <a:srgbClr val="320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8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AA12-49CE-494C-8331-56EAE3A7C5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84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4814FA55-281F-4D0C-A062-64717A7D63CD}" type="slidenum">
              <a:rPr lang="zh-CN" alt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B66443-4ED1-4ACA-8DD3-8028CE2AF2CE}" type="slidenum">
              <a:rPr lang="en-US"/>
              <a:pPr/>
              <a:t>19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							-</a:t>
            </a:r>
            <a:fld id="{DD68D736-55BB-42B7-813D-A805D7A736B6}" type="slidenum">
              <a:rPr lang="en-US" smtClean="0"/>
              <a:pPr eaLnBrk="1" hangingPunct="1"/>
              <a:t>19</a:t>
            </a:fld>
            <a:r>
              <a:rPr lang="en-US" smtClean="0"/>
              <a:t>-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7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FDFAE-DDA1-4748-9C85-76C91A92A9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EAAB535-E4C4-42BE-8A18-6C6A72E0B781}" type="datetimeFigureOut">
              <a:rPr lang="en-US" smtClean="0"/>
              <a:pPr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58F2358-0FDF-4AB0-B45F-82FF94FDAC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1316767"/>
            <a:ext cx="245745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495886" y="0"/>
            <a:ext cx="8419514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18181" y="3670326"/>
            <a:ext cx="139065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158115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51099"/>
            <a:ext cx="245745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96915" y="3582381"/>
            <a:ext cx="2333081" cy="1754322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Môn</a:t>
            </a:r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Tin </a:t>
            </a:r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endParaRPr lang="en-US" altLang="zh-CN" sz="3600" b="1" dirty="0">
              <a:ln w="31550" cmpd="sng">
                <a:noFill/>
                <a:prstDash val="solid"/>
              </a:ln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/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4 </a:t>
            </a:r>
            <a:endParaRPr lang="zh-CN" altLang="en-US" sz="3600" b="1" dirty="0">
              <a:ln w="31550" cmpd="sng">
                <a:noFill/>
                <a:prstDash val="solid"/>
              </a:ln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793620" y="2231232"/>
            <a:ext cx="809242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02" y="660103"/>
            <a:ext cx="861135" cy="955285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2600327" y="2513020"/>
            <a:ext cx="4086225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155703" y="3696260"/>
              <a:ext cx="1752599" cy="71558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TIN HỌC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LỚP 5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方正粗圆_GBK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WordArt 6"/>
          <p:cNvSpPr>
            <a:spLocks noChangeArrowheads="1" noChangeShapeType="1" noTextEdit="1"/>
          </p:cNvSpPr>
          <p:nvPr/>
        </p:nvSpPr>
        <p:spPr bwMode="auto">
          <a:xfrm>
            <a:off x="2139251" y="2412997"/>
            <a:ext cx="5132784" cy="6096000"/>
          </a:xfrm>
          <a:prstGeom prst="rect">
            <a:avLst/>
          </a:prstGeom>
        </p:spPr>
        <p:txBody>
          <a:bodyPr spcFirstLastPara="1" wrap="none" lIns="91428" tIns="45718" rIns="91428" bIns="45718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 CÁC CON </a:t>
            </a:r>
            <a:r>
              <a:rPr lang="en-US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SINH</a:t>
            </a:r>
            <a:endParaRPr lang="en-US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79925" y="32131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vi-VN" sz="2800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895600" y="5410200"/>
            <a:ext cx="586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66CC"/>
                </a:solidFill>
              </a:rPr>
              <a:t>Repeat  n  [  </a:t>
            </a:r>
            <a:r>
              <a:rPr lang="en-US" sz="2800" b="1" dirty="0" smtClean="0">
                <a:solidFill>
                  <a:srgbClr val="0066CC"/>
                </a:solidFill>
              </a:rPr>
              <a:t>                              ] </a:t>
            </a:r>
            <a:endParaRPr lang="en-US" sz="2800" b="1" dirty="0">
              <a:solidFill>
                <a:srgbClr val="0066CC"/>
              </a:solidFill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404446" y="2438400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REPEAT 4 [FD 40 RT 90]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 flipV="1">
            <a:off x="5257800" y="3886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5105400" y="45720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 flipV="1">
            <a:off x="5257800" y="3886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6096000" y="3886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 flipH="1" flipV="1">
            <a:off x="5257800" y="4724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5105400" y="45720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5029200" y="541020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F9401B"/>
                </a:solidFill>
              </a:rPr>
              <a:t>FD 40 </a:t>
            </a:r>
            <a:r>
              <a:rPr lang="en-US" sz="2800" b="1" dirty="0">
                <a:solidFill>
                  <a:srgbClr val="F9401B"/>
                </a:solidFill>
              </a:rPr>
              <a:t>RT 360/4</a:t>
            </a:r>
          </a:p>
        </p:txBody>
      </p:sp>
      <p:sp>
        <p:nvSpPr>
          <p:cNvPr id="88094" name="Rectangle 30"/>
          <p:cNvSpPr>
            <a:spLocks noChangeArrowheads="1"/>
          </p:cNvSpPr>
          <p:nvPr/>
        </p:nvSpPr>
        <p:spPr bwMode="auto">
          <a:xfrm>
            <a:off x="4290646" y="54102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 dirty="0">
                <a:solidFill>
                  <a:srgbClr val="F9401B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7854" y="381000"/>
            <a:ext cx="51041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ĐỘNG 2: </a:t>
            </a:r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hành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4462" y="1524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b. Các lệnh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F15B41-4AA9-42A9-8D31-87DA25EA6E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5919791"/>
            <a:ext cx="1785744" cy="93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70" grpId="0" animBg="1"/>
      <p:bldP spid="88072" grpId="0" animBg="1"/>
      <p:bldP spid="88073" grpId="0" animBg="1"/>
      <p:bldP spid="88074" grpId="0" animBg="1"/>
      <p:bldP spid="88092" grpId="0" animBg="1"/>
      <p:bldP spid="88093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79925" y="32131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vi-VN" sz="2800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914400" y="5768117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500" b="1" dirty="0" smtClean="0">
                <a:solidFill>
                  <a:srgbClr val="0066CC"/>
                </a:solidFill>
              </a:rPr>
              <a:t>Repeat  n  </a:t>
            </a:r>
            <a:r>
              <a:rPr lang="en-US" sz="2800" b="1" dirty="0" smtClean="0">
                <a:solidFill>
                  <a:srgbClr val="0066CC"/>
                </a:solidFill>
              </a:rPr>
              <a:t>[</a:t>
            </a:r>
            <a:r>
              <a:rPr lang="en-US" sz="2500" b="1" dirty="0" smtClean="0">
                <a:solidFill>
                  <a:srgbClr val="0066CC"/>
                </a:solidFill>
              </a:rPr>
              <a:t>                                                     ] </a:t>
            </a:r>
            <a:endParaRPr lang="en-US" sz="2500" b="1" dirty="0">
              <a:solidFill>
                <a:srgbClr val="0066CC"/>
              </a:solidFill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 flipV="1">
            <a:off x="5257800" y="3581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5105400" y="42672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 flipV="1">
            <a:off x="5257800" y="3581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6096000" y="3581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 flipH="1" flipV="1">
            <a:off x="5257800" y="4419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9" name="AutoShape 25"/>
          <p:cNvSpPr>
            <a:spLocks noChangeArrowheads="1"/>
          </p:cNvSpPr>
          <p:nvPr/>
        </p:nvSpPr>
        <p:spPr bwMode="auto">
          <a:xfrm rot="5400000">
            <a:off x="5181600" y="3505200"/>
            <a:ext cx="304800" cy="152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0" name="AutoShape 26"/>
          <p:cNvSpPr>
            <a:spLocks noChangeArrowheads="1"/>
          </p:cNvSpPr>
          <p:nvPr/>
        </p:nvSpPr>
        <p:spPr bwMode="auto">
          <a:xfrm flipV="1">
            <a:off x="5943600" y="35814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1" name="AutoShape 27"/>
          <p:cNvSpPr>
            <a:spLocks noChangeArrowheads="1"/>
          </p:cNvSpPr>
          <p:nvPr/>
        </p:nvSpPr>
        <p:spPr bwMode="auto">
          <a:xfrm rot="16200000" flipH="1">
            <a:off x="5867400" y="4343400"/>
            <a:ext cx="304800" cy="152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5105400" y="42672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2971800" y="5791200"/>
            <a:ext cx="54864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500" b="1" dirty="0" smtClean="0">
                <a:solidFill>
                  <a:srgbClr val="F9401B"/>
                </a:solidFill>
              </a:rPr>
              <a:t>FD 40 </a:t>
            </a:r>
            <a:r>
              <a:rPr lang="en-US" sz="2500" b="1" dirty="0">
                <a:solidFill>
                  <a:srgbClr val="F9401B"/>
                </a:solidFill>
              </a:rPr>
              <a:t>RT </a:t>
            </a:r>
            <a:r>
              <a:rPr lang="en-US" sz="2500" b="1" dirty="0" smtClean="0">
                <a:solidFill>
                  <a:srgbClr val="F9401B"/>
                </a:solidFill>
              </a:rPr>
              <a:t>360/4 WAIT 60</a:t>
            </a:r>
            <a:endParaRPr lang="en-US" sz="2500" b="1" dirty="0">
              <a:solidFill>
                <a:srgbClr val="F9401B"/>
              </a:solidFill>
            </a:endParaRPr>
          </a:p>
        </p:txBody>
      </p:sp>
      <p:sp>
        <p:nvSpPr>
          <p:cNvPr id="88094" name="Rectangle 30"/>
          <p:cNvSpPr>
            <a:spLocks noChangeArrowheads="1"/>
          </p:cNvSpPr>
          <p:nvPr/>
        </p:nvSpPr>
        <p:spPr bwMode="auto">
          <a:xfrm>
            <a:off x="2209800" y="57912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500" b="1" dirty="0" smtClean="0">
                <a:solidFill>
                  <a:srgbClr val="F9401B"/>
                </a:solidFill>
              </a:rPr>
              <a:t>4</a:t>
            </a:r>
            <a:endParaRPr lang="en-US" sz="2500" b="1" dirty="0">
              <a:solidFill>
                <a:srgbClr val="F9401B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7854" y="381000"/>
            <a:ext cx="51041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ĐỘNG 2: thực hành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5321" y="14478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c. Các lệnh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34108" y="2209800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0066CC"/>
                </a:solidFill>
              </a:rPr>
              <a:t>Repeat  </a:t>
            </a:r>
            <a:r>
              <a:rPr lang="en-US" sz="2400" b="1" dirty="0" smtClean="0">
                <a:solidFill>
                  <a:srgbClr val="0066CC"/>
                </a:solidFill>
              </a:rPr>
              <a:t>4  </a:t>
            </a:r>
            <a:r>
              <a:rPr lang="en-US" sz="2400" b="1" dirty="0">
                <a:solidFill>
                  <a:srgbClr val="0066CC"/>
                </a:solidFill>
              </a:rPr>
              <a:t>[ </a:t>
            </a:r>
            <a:r>
              <a:rPr lang="en-US" sz="2400" b="1" dirty="0" smtClean="0">
                <a:solidFill>
                  <a:srgbClr val="0066CC"/>
                </a:solidFill>
              </a:rPr>
              <a:t>FD 40 RT 90 WAIT 60] </a:t>
            </a:r>
            <a:endParaRPr lang="en-US" sz="2400" b="1" dirty="0">
              <a:solidFill>
                <a:srgbClr val="0066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2400" y="4800600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Lưu ý:</a:t>
            </a: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giây = 60 tíc. Lệnh 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wait 60</a:t>
            </a:r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Rùa sẽ tạm dừng 60 tíc (1 giây) trước khi thực hiện các lệnh tiếp theo.</a:t>
            </a:r>
            <a:endParaRPr lang="en-US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0F15B41-4AA9-42A9-8D31-87DA25EA6E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000" y="-33989"/>
            <a:ext cx="1785744" cy="93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2208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3.23699E-6 L 0.09167 3.23699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 L 3.33333E-6 0.1220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2.31214E-6 L -0.09166 2.31214E-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70" grpId="0" animBg="1"/>
      <p:bldP spid="88071" grpId="0" animBg="1"/>
      <p:bldP spid="88071" grpId="1" animBg="1"/>
      <p:bldP spid="88072" grpId="0" animBg="1"/>
      <p:bldP spid="88073" grpId="0" animBg="1"/>
      <p:bldP spid="88074" grpId="0" animBg="1"/>
      <p:bldP spid="88089" grpId="0" animBg="1"/>
      <p:bldP spid="88089" grpId="1" animBg="1"/>
      <p:bldP spid="88089" grpId="2" animBg="1"/>
      <p:bldP spid="88090" grpId="0" animBg="1"/>
      <p:bldP spid="88090" grpId="1" animBg="1"/>
      <p:bldP spid="88091" grpId="0" animBg="1"/>
      <p:bldP spid="88091" grpId="1" animBg="1"/>
      <p:bldP spid="88092" grpId="0" animBg="1"/>
      <p:bldP spid="88093" grpId="0"/>
      <p:bldP spid="88094" grpId="0" animBg="1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7854" y="0"/>
            <a:ext cx="51041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ĐỘNG 2: </a:t>
            </a:r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hành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3638" y="2100263"/>
            <a:ext cx="1035050" cy="9874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30650" r="3217" b="3667"/>
          <a:stretch>
            <a:fillRect/>
          </a:stretch>
        </p:blipFill>
        <p:spPr bwMode="auto">
          <a:xfrm>
            <a:off x="6321426" y="2024322"/>
            <a:ext cx="2008186" cy="20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34200" y="2645546"/>
            <a:ext cx="785446" cy="76622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30650" r="3217" b="3667"/>
          <a:stretch>
            <a:fillRect/>
          </a:stretch>
        </p:blipFill>
        <p:spPr bwMode="auto">
          <a:xfrm>
            <a:off x="3367088" y="2006600"/>
            <a:ext cx="2008188" cy="199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749675" y="1422400"/>
            <a:ext cx="1412875" cy="5334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0" y="1447800"/>
            <a:ext cx="1414463" cy="5334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15100" y="1447800"/>
            <a:ext cx="1414463" cy="53340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4438471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 nhau: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5200471"/>
            <a:ext cx="623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b: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Rùa tự động cho ra kết quả là hình vuông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5581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c: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Rùa sẽ tự động vẽ lần lượt các cạnh của hình vuông, sau khi vẽ xong 1 cạnh hình vuông rùa sẽ tạm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rồi mới vẽ cạnh tiếp theo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4819471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a: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Rùa sẽ lần lượt vẽ các cạnh của hình vuông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40341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 nhau: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 cho kết quả là hình vuông có độ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40 bước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30650" r="3217" b="3667"/>
          <a:stretch>
            <a:fillRect/>
          </a:stretch>
        </p:blipFill>
        <p:spPr bwMode="auto">
          <a:xfrm>
            <a:off x="568326" y="2030412"/>
            <a:ext cx="2008186" cy="199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163639" y="2651895"/>
            <a:ext cx="817562" cy="75987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62400" y="2645546"/>
            <a:ext cx="785446" cy="77574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2738" y="5334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d. So sánh sự giống nhau và khác nhau khi rùa thực hiện các lệnh trong ba trường hợp trên.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8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202558"/>
            <a:ext cx="45672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3: CỦNG CỐ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26">
            <a:extLst>
              <a:ext uri="{FF2B5EF4-FFF2-40B4-BE49-F238E27FC236}">
                <a16:creationId xmlns:a16="http://schemas.microsoft.com/office/drawing/2014/main" xmlns="" id="{9BF5E8CE-256C-4F8B-901D-EDA9F1875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73" y="-29308"/>
            <a:ext cx="2400392" cy="1658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F15B41-4AA9-42A9-8D31-87DA25EA6E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61744" y="5314406"/>
            <a:ext cx="3004944" cy="15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styleclan.net-nsc-(9).jpg"/>
          <p:cNvPicPr>
            <a:picLocks noChangeAspect="1"/>
          </p:cNvPicPr>
          <p:nvPr/>
        </p:nvPicPr>
        <p:blipFill>
          <a:blip r:embed="rId3"/>
          <a:srcRect l="8333" r="83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0" y="1371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0005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1:Dòng lệnh nào dưới đây được viết đúng?</a:t>
            </a: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1676400" y="2133600"/>
            <a:ext cx="6248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Repeat 4 [FD 100 RT 90]</a:t>
            </a:r>
          </a:p>
        </p:txBody>
      </p:sp>
      <p:sp>
        <p:nvSpPr>
          <p:cNvPr id="108552" name="Rectangle 8"/>
          <p:cNvSpPr>
            <a:spLocks noChangeArrowheads="1"/>
          </p:cNvSpPr>
          <p:nvPr/>
        </p:nvSpPr>
        <p:spPr bwMode="auto">
          <a:xfrm>
            <a:off x="1676400" y="2819400"/>
            <a:ext cx="7162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REPEAT 4 [FD 100, RT 90]</a:t>
            </a:r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1676400" y="3505200"/>
            <a:ext cx="6629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REPEAT4 [FD 100 RT 90]</a:t>
            </a:r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1676400" y="4191000"/>
            <a:ext cx="6019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d) Cả 3 câu trên đều đúng.</a:t>
            </a:r>
          </a:p>
        </p:txBody>
      </p:sp>
      <p:sp>
        <p:nvSpPr>
          <p:cNvPr id="108555" name="Oval 11"/>
          <p:cNvSpPr>
            <a:spLocks noChangeArrowheads="1"/>
          </p:cNvSpPr>
          <p:nvPr/>
        </p:nvSpPr>
        <p:spPr bwMode="auto">
          <a:xfrm>
            <a:off x="1600200" y="2133600"/>
            <a:ext cx="533400" cy="533400"/>
          </a:xfrm>
          <a:prstGeom prst="ellipse">
            <a:avLst/>
          </a:prstGeom>
          <a:noFill/>
          <a:ln w="57150">
            <a:solidFill>
              <a:srgbClr val="F9401B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1800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6934200" y="4038600"/>
            <a:ext cx="18288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6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7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7162800" y="2438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108551" grpId="0"/>
      <p:bldP spid="108552" grpId="0"/>
      <p:bldP spid="108553" grpId="0"/>
      <p:bldP spid="108554" grpId="0"/>
      <p:bldP spid="10855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styleclan.net-nsc-(9).jpg"/>
          <p:cNvPicPr>
            <a:picLocks noChangeAspect="1"/>
          </p:cNvPicPr>
          <p:nvPr/>
        </p:nvPicPr>
        <p:blipFill>
          <a:blip r:embed="rId3"/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371600" y="1219200"/>
            <a:ext cx="662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Câu lệnh lặp có dạng: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676400" y="2438400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  n (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&lt;Các lệnh lặp&gt;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676400" y="3124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Repeatn [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&lt;Các lệnh lặp&gt;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1676400" y="3810000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Repeet  n [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&lt;Các lệnh lặp&gt;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1676400" y="44958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  n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&lt;Các lệnh lặp&gt; 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109578" name="Oval 10"/>
          <p:cNvSpPr>
            <a:spLocks noChangeArrowheads="1"/>
          </p:cNvSpPr>
          <p:nvPr/>
        </p:nvSpPr>
        <p:spPr bwMode="auto">
          <a:xfrm>
            <a:off x="1600200" y="4572000"/>
            <a:ext cx="533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42" name="Oval 24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Oval 29"/>
          <p:cNvSpPr>
            <a:spLocks noChangeArrowheads="1"/>
          </p:cNvSpPr>
          <p:nvPr/>
        </p:nvSpPr>
        <p:spPr bwMode="auto">
          <a:xfrm>
            <a:off x="6934200" y="4419600"/>
            <a:ext cx="18288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Oval 26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Oval 27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Oval 26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1" name="Oval 26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7162800" y="28194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9" grpId="0"/>
      <p:bldP spid="16390" grpId="0"/>
      <p:bldP spid="16391" grpId="0"/>
      <p:bldP spid="16392" grpId="0"/>
      <p:bldP spid="109578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styleclan.net-nsc-(9).jpg"/>
          <p:cNvPicPr>
            <a:picLocks noChangeAspect="1"/>
          </p:cNvPicPr>
          <p:nvPr/>
        </p:nvPicPr>
        <p:blipFill>
          <a:blip r:embed="rId3"/>
          <a:srcRect l="8333" r="833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04446" y="1600200"/>
            <a:ext cx="6629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Lệnh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 nào sau đây để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hình tam giác?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457200" y="3048000"/>
            <a:ext cx="5638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REPEAT 3 [ FD 100 RT 90]</a:t>
            </a:r>
          </a:p>
        </p:txBody>
      </p:sp>
      <p:sp>
        <p:nvSpPr>
          <p:cNvPr id="110602" name="Oval 10"/>
          <p:cNvSpPr>
            <a:spLocks noChangeArrowheads="1"/>
          </p:cNvSpPr>
          <p:nvPr/>
        </p:nvSpPr>
        <p:spPr bwMode="auto">
          <a:xfrm>
            <a:off x="381000" y="3657600"/>
            <a:ext cx="533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57200" y="41148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REPEAT 4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 FD 100 RT 120]</a:t>
            </a: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457200" y="35814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REPEAT 3 [ FD 100 RT 120]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457200" y="4648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REPEAT 3 [ FD 100 RT 60]</a:t>
            </a: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6477000" y="4572000"/>
            <a:ext cx="18288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Oval 28"/>
          <p:cNvSpPr>
            <a:spLocks noChangeArrowheads="1"/>
          </p:cNvSpPr>
          <p:nvPr/>
        </p:nvSpPr>
        <p:spPr bwMode="auto">
          <a:xfrm>
            <a:off x="67056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styleclan.net-nsc-(9).jpg"/>
          <p:cNvPicPr>
            <a:picLocks noChangeAspect="1"/>
          </p:cNvPicPr>
          <p:nvPr/>
        </p:nvPicPr>
        <p:blipFill>
          <a:blip r:embed="rId3"/>
          <a:srcRect l="8334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81000" y="14478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 4: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Câu lệnh Wait 120 rùa sẽ làm gì?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81000" y="2474893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 tạm dừng 120 tíc (2 giây) trước khi thực hiện lệnh tiếp theo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24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6553200" y="4495800"/>
            <a:ext cx="18288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27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26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Oval 28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6781800" y="28956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styleclan.net-nsc-(9).jpg"/>
          <p:cNvPicPr>
            <a:picLocks noChangeAspect="1"/>
          </p:cNvPicPr>
          <p:nvPr/>
        </p:nvPicPr>
        <p:blipFill>
          <a:blip r:embed="rId3"/>
          <a:srcRect l="8334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Kết quả của câu lệnh RT 90 là gì?</a:t>
            </a:r>
          </a:p>
        </p:txBody>
      </p:sp>
      <p:sp>
        <p:nvSpPr>
          <p:cNvPr id="19460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343400" y="5334000"/>
            <a:ext cx="609600" cy="6096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38200" y="2706322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90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29"/>
          <p:cNvSpPr>
            <a:spLocks noChangeArrowheads="1"/>
          </p:cNvSpPr>
          <p:nvPr/>
        </p:nvSpPr>
        <p:spPr bwMode="auto">
          <a:xfrm>
            <a:off x="6934200" y="4572000"/>
            <a:ext cx="18288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Oval 28"/>
          <p:cNvSpPr>
            <a:spLocks noChangeArrowheads="1"/>
          </p:cNvSpPr>
          <p:nvPr/>
        </p:nvSpPr>
        <p:spPr bwMode="auto">
          <a:xfrm>
            <a:off x="71628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  <p:bldP spid="19461" grpId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styleclan.net-nsc-(9).jpg"/>
          <p:cNvPicPr>
            <a:picLocks noChangeAspect="1"/>
          </p:cNvPicPr>
          <p:nvPr/>
        </p:nvPicPr>
        <p:blipFill>
          <a:blip r:embed="rId4"/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Kết quả của câu lệnh FD 50 là gì?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685800" y="282958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 tiến về phía trước 50 bước.</a:t>
            </a:r>
          </a:p>
        </p:txBody>
      </p:sp>
      <p:sp>
        <p:nvSpPr>
          <p:cNvPr id="6" name="Oval 24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6781800" y="4572000"/>
            <a:ext cx="18288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27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26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Oval 28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7010400" y="2971800"/>
            <a:ext cx="1524000" cy="13716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10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/>
      <p:bldP spid="113668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_La Partida - 小提琴吉他和长笛合奏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524107" y="-1043657"/>
            <a:ext cx="339502" cy="452669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xmlns="" id="{9BF5E8CE-256C-4F8B-901D-EDA9F18753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8297"/>
            <a:ext cx="2400392" cy="1658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F15B41-4AA9-42A9-8D31-87DA25EA6E6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61744" y="5101437"/>
            <a:ext cx="3004944" cy="1578763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xmlns="" id="{85920BB8-7024-4E22-BFB4-C6D767AE9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8069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68580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 HỌC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3657600"/>
            <a:ext cx="8513618" cy="20574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1:NHỮNG GÌ EM ĐÃ BIẾT</a:t>
            </a:r>
            <a:endParaRPr lang="en-US" sz="4400" b="1" dirty="0"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21"/>
          <p:cNvSpPr>
            <a:spLocks noChangeArrowheads="1" noChangeShapeType="1" noTextEdit="1"/>
          </p:cNvSpPr>
          <p:nvPr/>
        </p:nvSpPr>
        <p:spPr bwMode="auto">
          <a:xfrm>
            <a:off x="304800" y="1371600"/>
            <a:ext cx="2133600" cy="1066800"/>
          </a:xfrm>
          <a:prstGeom prst="rect">
            <a:avLst/>
          </a:prstGeom>
        </p:spPr>
        <p:txBody>
          <a:bodyPr vert="horz" wrap="none" fromWordArt="1" anchor="t" anchorCtr="0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44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4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4</a:t>
            </a:r>
            <a:endParaRPr lang="en-US" sz="4400" b="1" kern="10" dirty="0">
              <a:ln w="9525">
                <a:noFill/>
                <a:round/>
                <a:headEnd/>
                <a:tailEnd/>
              </a:ln>
              <a:solidFill>
                <a:srgbClr val="0070C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11" name="WordArt 26"/>
          <p:cNvSpPr>
            <a:spLocks noChangeArrowheads="1" noChangeShapeType="1" noTextEdit="1"/>
          </p:cNvSpPr>
          <p:nvPr/>
        </p:nvSpPr>
        <p:spPr bwMode="auto">
          <a:xfrm>
            <a:off x="2438400" y="1981200"/>
            <a:ext cx="4800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36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  <a:endParaRPr lang="en-US" sz="3600" b="1" kern="10" dirty="0">
              <a:ln w="12700">
                <a:noFill/>
                <a:round/>
                <a:headEnd/>
                <a:tailEnd/>
              </a:ln>
              <a:solidFill>
                <a:srgbClr val="0070C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9" y="-76200"/>
            <a:ext cx="8429922" cy="7391400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28600" y="2514600"/>
            <a:ext cx="7948761" cy="248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70" tIns="43338" rIns="86670" bIns="4333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kern="2000" dirty="0" smtClean="0">
                <a:solidFill>
                  <a:srgbClr val="FF0000"/>
                </a:solidFill>
                <a:latin typeface="Tahoma" pitchFamily="34" charset="0"/>
                <a:ea typeface="方正稚艺简体" panose="03000509000000000000" pitchFamily="65" charset="-122"/>
                <a:cs typeface="Tahoma" pitchFamily="34" charset="0"/>
                <a:sym typeface="Arial" panose="020B0604020202020204" pitchFamily="34" charset="0"/>
              </a:rPr>
              <a:t>  DẶN DÒ</a:t>
            </a:r>
          </a:p>
          <a:p>
            <a:pPr marL="457200" indent="-45720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Hoàn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tập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1 </a:t>
            </a:r>
            <a:r>
              <a:rPr lang="vi-VN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đã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chữa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sách</a:t>
            </a:r>
            <a:endParaRPr lang="en-US" altLang="zh-CN" sz="2400" b="1" kern="2000" dirty="0">
              <a:solidFill>
                <a:prstClr val="white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  <a:sym typeface="Arial" panose="020B0604020202020204" pitchFamily="34" charset="0"/>
            </a:endParaRPr>
          </a:p>
          <a:p>
            <a:pPr marL="457200" indent="-45720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tập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2/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HDHTH5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trang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85</a:t>
            </a: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          -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Xem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tr</a:t>
            </a:r>
            <a:r>
              <a:rPr lang="vi-VN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ước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tập</a:t>
            </a:r>
            <a:r>
              <a:rPr lang="en-US" altLang="zh-CN" sz="2400" b="1" kern="2000" dirty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3, 4/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HDHTH5 </a:t>
            </a:r>
            <a:r>
              <a:rPr lang="en-US" altLang="zh-CN" sz="2400" b="1" kern="2000" dirty="0" err="1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trang</a:t>
            </a:r>
            <a:r>
              <a:rPr lang="en-US" altLang="zh-CN" sz="2400" b="1" kern="20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  <a:sym typeface="Arial" panose="020B0604020202020204" pitchFamily="34" charset="0"/>
              </a:rPr>
              <a:t> 86</a:t>
            </a:r>
          </a:p>
        </p:txBody>
      </p:sp>
    </p:spTree>
    <p:extLst>
      <p:ext uri="{BB962C8B-B14F-4D97-AF65-F5344CB8AC3E}">
        <p14:creationId xmlns:p14="http://schemas.microsoft.com/office/powerpoint/2010/main" val="36711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7"/>
          <a:stretch>
            <a:fillRect/>
          </a:stretch>
        </p:blipFill>
        <p:spPr bwMode="auto">
          <a:xfrm>
            <a:off x="-152400" y="1219200"/>
            <a:ext cx="4719638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5" b="29935"/>
          <a:stretch>
            <a:fillRect/>
          </a:stretch>
        </p:blipFill>
        <p:spPr bwMode="auto">
          <a:xfrm rot="266863">
            <a:off x="4419600" y="1890134"/>
            <a:ext cx="48006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 bwMode="auto">
          <a:xfrm>
            <a:off x="236538" y="5005388"/>
            <a:ext cx="27749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8" b="5673"/>
          <a:stretch>
            <a:fillRect/>
          </a:stretch>
        </p:blipFill>
        <p:spPr bwMode="auto">
          <a:xfrm>
            <a:off x="3248025" y="5435600"/>
            <a:ext cx="26368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70065" r="3177" b="14967"/>
          <a:stretch>
            <a:fillRect/>
          </a:stretch>
        </p:blipFill>
        <p:spPr bwMode="auto">
          <a:xfrm>
            <a:off x="6099175" y="4873625"/>
            <a:ext cx="27543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2907323"/>
            <a:ext cx="3408363" cy="12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 err="1" smtClean="0">
                <a:solidFill>
                  <a:srgbClr val="00B050"/>
                </a:solidFill>
              </a:rPr>
              <a:t>Rèn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luyện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kĩ</a:t>
            </a:r>
            <a:r>
              <a:rPr lang="en-US" sz="2400" b="1" dirty="0" smtClean="0">
                <a:solidFill>
                  <a:srgbClr val="00B050"/>
                </a:solidFill>
              </a:rPr>
              <a:t> n</a:t>
            </a:r>
            <a:r>
              <a:rPr lang="vi-VN" sz="2400" b="1" dirty="0" smtClean="0">
                <a:solidFill>
                  <a:srgbClr val="00B050"/>
                </a:solidFill>
              </a:rPr>
              <a:t>ă</a:t>
            </a:r>
            <a:r>
              <a:rPr lang="en-US" sz="2400" b="1" dirty="0" err="1" smtClean="0">
                <a:solidFill>
                  <a:srgbClr val="00B050"/>
                </a:solidFill>
              </a:rPr>
              <a:t>ng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sử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dụng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lệnh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và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lệnh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lặp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29200" y="3429000"/>
            <a:ext cx="3444875" cy="160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1" tIns="60950" rIns="121901" bIns="609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 dirty="0" err="1" smtClean="0">
                <a:solidFill>
                  <a:srgbClr val="002060"/>
                </a:solidFill>
              </a:rPr>
              <a:t>Luyện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tập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sử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dụng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lệnh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lệnh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lặp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</a:rPr>
              <a:t>đ</a:t>
            </a:r>
            <a:r>
              <a:rPr lang="en-US" sz="2400" b="1" dirty="0" err="1" smtClean="0">
                <a:solidFill>
                  <a:srgbClr val="002060"/>
                </a:solidFill>
              </a:rPr>
              <a:t>iều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khiển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rùa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vẽ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</a:rPr>
              <a:t>đơn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249" name="Title 1"/>
          <p:cNvSpPr txBox="1">
            <a:spLocks/>
          </p:cNvSpPr>
          <p:nvPr/>
        </p:nvSpPr>
        <p:spPr bwMode="auto">
          <a:xfrm>
            <a:off x="477838" y="1651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 anchor="ctr"/>
          <a:lstStyle>
            <a:lvl1pPr defTabSz="1217613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FF0000"/>
                </a:solidFill>
                <a:latin typeface="Century Schoolbook"/>
              </a:rPr>
              <a:t>MỤC TIÊU BÀI HỌC</a:t>
            </a:r>
            <a:endParaRPr lang="vi-VN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84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91" name="Group 10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85732501"/>
              </p:ext>
            </p:extLst>
          </p:nvPr>
        </p:nvGraphicFramePr>
        <p:xfrm>
          <a:off x="269948" y="2078614"/>
          <a:ext cx="8305800" cy="4245986"/>
        </p:xfrm>
        <a:graphic>
          <a:graphicData uri="http://schemas.openxmlformats.org/drawingml/2006/table">
            <a:tbl>
              <a:tblPr/>
              <a:tblGrid>
                <a:gridCol w="1608138"/>
                <a:gridCol w="6697662"/>
              </a:tblGrid>
              <a:tr h="6160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 CỦA RÙA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FD 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BK 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 k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 k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92" name="Text Box 108"/>
          <p:cNvSpPr txBox="1">
            <a:spLocks noChangeArrowheads="1"/>
          </p:cNvSpPr>
          <p:nvPr/>
        </p:nvSpPr>
        <p:spPr bwMode="auto">
          <a:xfrm>
            <a:off x="2133600" y="2733273"/>
            <a:ext cx="5257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500" b="1" dirty="0">
                <a:solidFill>
                  <a:srgbClr val="000099"/>
                </a:solidFill>
              </a:rPr>
              <a:t>Rùa tiến </a:t>
            </a:r>
            <a:r>
              <a:rPr lang="en-US" sz="2500" b="1" dirty="0" err="1">
                <a:solidFill>
                  <a:srgbClr val="000099"/>
                </a:solidFill>
              </a:rPr>
              <a:t>lên</a:t>
            </a:r>
            <a:r>
              <a:rPr lang="en-US" sz="2500" b="1" dirty="0">
                <a:solidFill>
                  <a:srgbClr val="000099"/>
                </a:solidFill>
              </a:rPr>
              <a:t> </a:t>
            </a:r>
            <a:r>
              <a:rPr lang="en-US" sz="2500" b="1" dirty="0" smtClean="0">
                <a:solidFill>
                  <a:srgbClr val="000099"/>
                </a:solidFill>
              </a:rPr>
              <a:t>n </a:t>
            </a:r>
            <a:r>
              <a:rPr lang="en-US" sz="2500" b="1" dirty="0" err="1" smtClean="0">
                <a:solidFill>
                  <a:srgbClr val="000099"/>
                </a:solidFill>
              </a:rPr>
              <a:t>bước</a:t>
            </a:r>
            <a:endParaRPr lang="en-US" sz="2500" b="1" dirty="0">
              <a:solidFill>
                <a:srgbClr val="000099"/>
              </a:solidFill>
            </a:endParaRPr>
          </a:p>
        </p:txBody>
      </p:sp>
      <p:sp>
        <p:nvSpPr>
          <p:cNvPr id="118893" name="Text Box 109"/>
          <p:cNvSpPr txBox="1">
            <a:spLocks noChangeArrowheads="1"/>
          </p:cNvSpPr>
          <p:nvPr/>
        </p:nvSpPr>
        <p:spPr bwMode="auto">
          <a:xfrm>
            <a:off x="2133600" y="3200873"/>
            <a:ext cx="4267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500" b="1" dirty="0">
                <a:solidFill>
                  <a:srgbClr val="000099"/>
                </a:solidFill>
              </a:rPr>
              <a:t>Rùa lùi </a:t>
            </a:r>
            <a:r>
              <a:rPr lang="en-US" sz="2500" b="1" dirty="0" err="1">
                <a:solidFill>
                  <a:srgbClr val="000099"/>
                </a:solidFill>
              </a:rPr>
              <a:t>lại</a:t>
            </a:r>
            <a:r>
              <a:rPr lang="en-US" sz="2500" b="1" dirty="0">
                <a:solidFill>
                  <a:srgbClr val="000099"/>
                </a:solidFill>
              </a:rPr>
              <a:t> </a:t>
            </a:r>
            <a:r>
              <a:rPr lang="en-US" sz="2500" b="1" dirty="0" smtClean="0">
                <a:solidFill>
                  <a:srgbClr val="000099"/>
                </a:solidFill>
              </a:rPr>
              <a:t>n </a:t>
            </a:r>
            <a:r>
              <a:rPr lang="en-US" sz="2500" b="1" dirty="0" err="1" smtClean="0">
                <a:solidFill>
                  <a:srgbClr val="000099"/>
                </a:solidFill>
              </a:rPr>
              <a:t>bước</a:t>
            </a:r>
            <a:endParaRPr lang="en-US" sz="2500" b="1" dirty="0">
              <a:solidFill>
                <a:srgbClr val="000099"/>
              </a:solidFill>
            </a:endParaRPr>
          </a:p>
        </p:txBody>
      </p:sp>
      <p:sp>
        <p:nvSpPr>
          <p:cNvPr id="118894" name="Text Box 110"/>
          <p:cNvSpPr txBox="1">
            <a:spLocks noChangeArrowheads="1"/>
          </p:cNvSpPr>
          <p:nvPr/>
        </p:nvSpPr>
        <p:spPr bwMode="auto">
          <a:xfrm>
            <a:off x="2133600" y="3758643"/>
            <a:ext cx="51054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500" b="1" dirty="0">
                <a:solidFill>
                  <a:srgbClr val="000099"/>
                </a:solidFill>
              </a:rPr>
              <a:t>Rùa quay </a:t>
            </a:r>
            <a:r>
              <a:rPr lang="en-US" sz="2500" b="1" dirty="0" err="1">
                <a:solidFill>
                  <a:srgbClr val="000099"/>
                </a:solidFill>
              </a:rPr>
              <a:t>phải</a:t>
            </a:r>
            <a:r>
              <a:rPr lang="en-US" sz="2500" b="1" dirty="0">
                <a:solidFill>
                  <a:srgbClr val="000099"/>
                </a:solidFill>
              </a:rPr>
              <a:t> </a:t>
            </a:r>
            <a:r>
              <a:rPr lang="en-US" sz="2500" b="1" dirty="0" smtClean="0">
                <a:solidFill>
                  <a:srgbClr val="000099"/>
                </a:solidFill>
              </a:rPr>
              <a:t>k </a:t>
            </a:r>
            <a:r>
              <a:rPr lang="en-US" sz="2500" b="1" dirty="0" err="1" smtClean="0">
                <a:solidFill>
                  <a:srgbClr val="000099"/>
                </a:solidFill>
              </a:rPr>
              <a:t>độ</a:t>
            </a:r>
            <a:endParaRPr lang="en-US" sz="2500" b="1" dirty="0">
              <a:solidFill>
                <a:srgbClr val="000099"/>
              </a:solidFill>
            </a:endParaRPr>
          </a:p>
        </p:txBody>
      </p:sp>
      <p:sp>
        <p:nvSpPr>
          <p:cNvPr id="118895" name="Text Box 111"/>
          <p:cNvSpPr txBox="1">
            <a:spLocks noChangeArrowheads="1"/>
          </p:cNvSpPr>
          <p:nvPr/>
        </p:nvSpPr>
        <p:spPr bwMode="auto">
          <a:xfrm>
            <a:off x="2133600" y="4292043"/>
            <a:ext cx="5410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500" b="1" dirty="0">
                <a:solidFill>
                  <a:srgbClr val="000099"/>
                </a:solidFill>
              </a:rPr>
              <a:t>Rùa quay </a:t>
            </a:r>
            <a:r>
              <a:rPr lang="en-US" sz="2500" b="1" dirty="0" err="1">
                <a:solidFill>
                  <a:srgbClr val="000099"/>
                </a:solidFill>
              </a:rPr>
              <a:t>trái</a:t>
            </a:r>
            <a:r>
              <a:rPr lang="en-US" sz="2500" b="1" dirty="0">
                <a:solidFill>
                  <a:srgbClr val="000099"/>
                </a:solidFill>
              </a:rPr>
              <a:t> </a:t>
            </a:r>
            <a:r>
              <a:rPr lang="en-US" sz="2500" b="1" dirty="0" smtClean="0">
                <a:solidFill>
                  <a:srgbClr val="000099"/>
                </a:solidFill>
              </a:rPr>
              <a:t>k </a:t>
            </a:r>
            <a:r>
              <a:rPr lang="en-US" sz="2500" b="1" dirty="0" err="1" smtClean="0">
                <a:solidFill>
                  <a:srgbClr val="000099"/>
                </a:solidFill>
              </a:rPr>
              <a:t>độ</a:t>
            </a:r>
            <a:endParaRPr lang="en-US" sz="2500" b="1" dirty="0">
              <a:solidFill>
                <a:srgbClr val="000099"/>
              </a:solidFill>
            </a:endParaRPr>
          </a:p>
        </p:txBody>
      </p:sp>
      <p:sp>
        <p:nvSpPr>
          <p:cNvPr id="118896" name="Text Box 112"/>
          <p:cNvSpPr txBox="1">
            <a:spLocks noChangeArrowheads="1"/>
          </p:cNvSpPr>
          <p:nvPr/>
        </p:nvSpPr>
        <p:spPr bwMode="auto">
          <a:xfrm>
            <a:off x="2133600" y="4825443"/>
            <a:ext cx="57912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500" b="1" dirty="0" smtClean="0">
                <a:solidFill>
                  <a:srgbClr val="000099"/>
                </a:solidFill>
              </a:rPr>
              <a:t>Nhấc bút, Rùa không </a:t>
            </a:r>
            <a:r>
              <a:rPr lang="en-US" sz="2500" b="1" dirty="0" err="1" smtClean="0">
                <a:solidFill>
                  <a:srgbClr val="000099"/>
                </a:solidFill>
              </a:rPr>
              <a:t>vẽ</a:t>
            </a:r>
            <a:r>
              <a:rPr lang="en-US" sz="2500" b="1" dirty="0" smtClean="0">
                <a:solidFill>
                  <a:srgbClr val="000099"/>
                </a:solidFill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</a:rPr>
              <a:t>nữa</a:t>
            </a:r>
            <a:endParaRPr lang="en-US" sz="2500" b="1" dirty="0">
              <a:solidFill>
                <a:srgbClr val="000099"/>
              </a:solidFill>
            </a:endParaRPr>
          </a:p>
        </p:txBody>
      </p:sp>
      <p:sp>
        <p:nvSpPr>
          <p:cNvPr id="118898" name="Text Box 114"/>
          <p:cNvSpPr txBox="1">
            <a:spLocks noChangeArrowheads="1"/>
          </p:cNvSpPr>
          <p:nvPr/>
        </p:nvSpPr>
        <p:spPr bwMode="auto">
          <a:xfrm>
            <a:off x="2133600" y="5324073"/>
            <a:ext cx="439261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500" b="1" dirty="0" smtClean="0">
                <a:solidFill>
                  <a:srgbClr val="000099"/>
                </a:solidFill>
              </a:rPr>
              <a:t>Hạ bút, Rùa tiếp </a:t>
            </a:r>
            <a:r>
              <a:rPr lang="en-US" sz="2500" b="1" dirty="0" err="1" smtClean="0">
                <a:solidFill>
                  <a:srgbClr val="000099"/>
                </a:solidFill>
              </a:rPr>
              <a:t>tục</a:t>
            </a:r>
            <a:r>
              <a:rPr lang="en-US" sz="2500" b="1" dirty="0" smtClean="0">
                <a:solidFill>
                  <a:srgbClr val="000099"/>
                </a:solidFill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</a:rPr>
              <a:t>vẽ</a:t>
            </a:r>
            <a:endParaRPr lang="en-US" sz="2500" b="1" dirty="0">
              <a:solidFill>
                <a:srgbClr val="000099"/>
              </a:solidFill>
            </a:endParaRPr>
          </a:p>
        </p:txBody>
      </p:sp>
      <p:sp>
        <p:nvSpPr>
          <p:cNvPr id="118899" name="Text Box 115"/>
          <p:cNvSpPr txBox="1">
            <a:spLocks noChangeArrowheads="1"/>
          </p:cNvSpPr>
          <p:nvPr/>
        </p:nvSpPr>
        <p:spPr bwMode="auto">
          <a:xfrm>
            <a:off x="1894372" y="5801127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300" b="1" dirty="0">
                <a:solidFill>
                  <a:srgbClr val="000099"/>
                </a:solidFill>
              </a:rPr>
              <a:t>Xóa </a:t>
            </a:r>
            <a:r>
              <a:rPr lang="en-US" sz="2300" b="1" dirty="0" smtClean="0">
                <a:solidFill>
                  <a:srgbClr val="000099"/>
                </a:solidFill>
              </a:rPr>
              <a:t>toàn bộ sân chơi, Rùa về </a:t>
            </a:r>
            <a:r>
              <a:rPr lang="en-US" sz="2300" b="1" dirty="0">
                <a:solidFill>
                  <a:srgbClr val="000099"/>
                </a:solidFill>
              </a:rPr>
              <a:t>vị trí </a:t>
            </a:r>
            <a:r>
              <a:rPr lang="en-US" sz="2300" b="1" dirty="0" err="1">
                <a:solidFill>
                  <a:srgbClr val="000099"/>
                </a:solidFill>
              </a:rPr>
              <a:t>xuất</a:t>
            </a:r>
            <a:r>
              <a:rPr lang="en-US" sz="2300" b="1" dirty="0">
                <a:solidFill>
                  <a:srgbClr val="000099"/>
                </a:solidFill>
              </a:rPr>
              <a:t> </a:t>
            </a:r>
            <a:r>
              <a:rPr lang="en-US" sz="2300" b="1" dirty="0" err="1" smtClean="0">
                <a:solidFill>
                  <a:srgbClr val="000099"/>
                </a:solidFill>
              </a:rPr>
              <a:t>phát</a:t>
            </a:r>
            <a:endParaRPr lang="en-US" sz="2300" b="1" dirty="0">
              <a:solidFill>
                <a:srgbClr val="0000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4152" y="314980"/>
            <a:ext cx="42369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HoẠT ĐỘNG 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1: ÔN BÀI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268" y="1198602"/>
            <a:ext cx="4810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 Logo</a:t>
            </a:r>
            <a:endParaRPr lang="en-US" sz="3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8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8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8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8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8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8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8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8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8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8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18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18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18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2" grpId="0"/>
      <p:bldP spid="1188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96" name="Text Box 112"/>
          <p:cNvSpPr txBox="1">
            <a:spLocks noChangeArrowheads="1"/>
          </p:cNvSpPr>
          <p:nvPr/>
        </p:nvSpPr>
        <p:spPr bwMode="auto">
          <a:xfrm>
            <a:off x="304800" y="1500426"/>
            <a:ext cx="8610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5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1: Sử dụng câu lệnh đơn giản để vẽ hình vuông có độ dài cạnh là 100 bước.</a:t>
            </a:r>
            <a:endParaRPr lang="en-US" sz="2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9035" y="304800"/>
            <a:ext cx="41472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1: ÔN 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3886200"/>
            <a:ext cx="2006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100 RT 90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100 RT 90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100 RT 90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100 RT 90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657600" y="3200400"/>
            <a:ext cx="117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8600" y="3810000"/>
            <a:ext cx="1828800" cy="18288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F15B41-4AA9-42A9-8D31-87DA25EA6E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5919791"/>
            <a:ext cx="1785744" cy="93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8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vi-VN" sz="1800"/>
          </a:p>
        </p:txBody>
      </p:sp>
      <p:sp>
        <p:nvSpPr>
          <p:cNvPr id="7172" name="Rectangle 24"/>
          <p:cNvSpPr>
            <a:spLocks noChangeArrowheads="1"/>
          </p:cNvSpPr>
          <p:nvPr/>
        </p:nvSpPr>
        <p:spPr bwMode="auto">
          <a:xfrm>
            <a:off x="4479925" y="29416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vi-VN" sz="1800"/>
          </a:p>
        </p:txBody>
      </p:sp>
      <p:sp>
        <p:nvSpPr>
          <p:cNvPr id="7173" name="Rectangle 28"/>
          <p:cNvSpPr>
            <a:spLocks noChangeArrowheads="1"/>
          </p:cNvSpPr>
          <p:nvPr/>
        </p:nvSpPr>
        <p:spPr bwMode="auto">
          <a:xfrm>
            <a:off x="0" y="3771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vi-VN" sz="1800"/>
          </a:p>
        </p:txBody>
      </p:sp>
      <p:sp>
        <p:nvSpPr>
          <p:cNvPr id="70699" name="Rectangle 43"/>
          <p:cNvSpPr>
            <a:spLocks noChangeArrowheads="1"/>
          </p:cNvSpPr>
          <p:nvPr/>
        </p:nvSpPr>
        <p:spPr bwMode="auto">
          <a:xfrm>
            <a:off x="609600" y="22098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lệnh lặp có dạng: 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Repeat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[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&lt;Các lệnh lặp&gt; </a:t>
            </a:r>
            <a:r>
              <a:rPr lang="en-US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700" name="Rectangle 44"/>
          <p:cNvSpPr>
            <a:spLocks noChangeArrowheads="1"/>
          </p:cNvSpPr>
          <p:nvPr/>
        </p:nvSpPr>
        <p:spPr bwMode="auto">
          <a:xfrm>
            <a:off x="381000" y="2895600"/>
            <a:ext cx="698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trong câu lệnh chỉ số lần lặp.</a:t>
            </a:r>
          </a:p>
        </p:txBody>
      </p:sp>
      <p:sp>
        <p:nvSpPr>
          <p:cNvPr id="70702" name="Rectangle 46"/>
          <p:cNvSpPr>
            <a:spLocks noChangeArrowheads="1"/>
          </p:cNvSpPr>
          <p:nvPr/>
        </p:nvSpPr>
        <p:spPr bwMode="auto">
          <a:xfrm>
            <a:off x="366713" y="4191000"/>
            <a:ext cx="7786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Giữa </a:t>
            </a:r>
            <a:r>
              <a:rPr lang="en-US" sz="2800" b="1" dirty="0">
                <a:solidFill>
                  <a:srgbClr val="3515AB"/>
                </a:solidFill>
                <a:latin typeface="Times New Roman" pitchFamily="18" charset="0"/>
                <a:cs typeface="Times New Roman" pitchFamily="18" charset="0"/>
              </a:rPr>
              <a:t>Repeat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phải có dấu cách.</a:t>
            </a:r>
          </a:p>
        </p:txBody>
      </p:sp>
      <p:sp>
        <p:nvSpPr>
          <p:cNvPr id="70703" name="Rectangle 47"/>
          <p:cNvSpPr>
            <a:spLocks noChangeArrowheads="1"/>
          </p:cNvSpPr>
          <p:nvPr/>
        </p:nvSpPr>
        <p:spPr bwMode="auto">
          <a:xfrm>
            <a:off x="381000" y="4876800"/>
            <a:ext cx="7786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Cặp ngoặc phải là ngoặc vuông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 ]</a:t>
            </a:r>
          </a:p>
        </p:txBody>
      </p:sp>
      <p:sp>
        <p:nvSpPr>
          <p:cNvPr id="70705" name="Rectangle 49"/>
          <p:cNvSpPr>
            <a:spLocks noChangeArrowheads="1"/>
          </p:cNvSpPr>
          <p:nvPr/>
        </p:nvSpPr>
        <p:spPr bwMode="auto">
          <a:xfrm>
            <a:off x="366713" y="3505200"/>
            <a:ext cx="8472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Phần trong ngoặc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[ ]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 ghi các lệnh được lặp lại.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5711" y="304800"/>
            <a:ext cx="41472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ĐỘNG 1: ÔN 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4492" y="1219200"/>
            <a:ext cx="26629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lệnh lặp</a:t>
            </a:r>
            <a:endParaRPr lang="en-US" sz="3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0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0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0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07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07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07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0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0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0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0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0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0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0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0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0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79925" y="32131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vi-VN" sz="2800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3200400" y="5257800"/>
            <a:ext cx="579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66CC"/>
                </a:solidFill>
              </a:rPr>
              <a:t>Repeat  n  [       </a:t>
            </a:r>
            <a:r>
              <a:rPr lang="en-US" sz="2800" b="1" dirty="0" smtClean="0">
                <a:solidFill>
                  <a:srgbClr val="0066CC"/>
                </a:solidFill>
              </a:rPr>
              <a:t>                           ] </a:t>
            </a:r>
            <a:endParaRPr lang="en-US" sz="2800" b="1" dirty="0">
              <a:solidFill>
                <a:srgbClr val="0066CC"/>
              </a:solidFill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762000" y="3200400"/>
            <a:ext cx="28956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RT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  <a:p>
            <a:pPr eaLnBrk="1" hangingPunct="1"/>
            <a:endParaRPr lang="en-US" sz="1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RT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  <a:p>
            <a:pPr eaLnBrk="1" hangingPunct="1"/>
            <a:endParaRPr lang="en-US" sz="1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RT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  <a:p>
            <a:pPr eaLnBrk="1" hangingPunct="1"/>
            <a:endParaRPr lang="en-US" sz="1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 RT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 flipV="1">
            <a:off x="5257800" y="3657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5105400" y="43434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 flipV="1">
            <a:off x="5257800" y="3657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6096000" y="3657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 flipH="1" flipV="1">
            <a:off x="5257800" y="4495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4" name="AutoShape 20"/>
          <p:cNvSpPr>
            <a:spLocks/>
          </p:cNvSpPr>
          <p:nvPr/>
        </p:nvSpPr>
        <p:spPr bwMode="auto">
          <a:xfrm>
            <a:off x="381000" y="3352800"/>
            <a:ext cx="152400" cy="304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85" name="AutoShape 21"/>
          <p:cNvSpPr>
            <a:spLocks/>
          </p:cNvSpPr>
          <p:nvPr/>
        </p:nvSpPr>
        <p:spPr bwMode="auto">
          <a:xfrm>
            <a:off x="381000" y="3886200"/>
            <a:ext cx="228600" cy="304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86" name="AutoShape 22"/>
          <p:cNvSpPr>
            <a:spLocks/>
          </p:cNvSpPr>
          <p:nvPr/>
        </p:nvSpPr>
        <p:spPr bwMode="auto">
          <a:xfrm>
            <a:off x="457200" y="4495800"/>
            <a:ext cx="152400" cy="304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87" name="AutoShape 23"/>
          <p:cNvSpPr>
            <a:spLocks/>
          </p:cNvSpPr>
          <p:nvPr/>
        </p:nvSpPr>
        <p:spPr bwMode="auto">
          <a:xfrm>
            <a:off x="457200" y="5105400"/>
            <a:ext cx="228600" cy="304800"/>
          </a:xfrm>
          <a:prstGeom prst="leftBrace">
            <a:avLst>
              <a:gd name="adj1" fmla="val 3055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89" name="AutoShape 25"/>
          <p:cNvSpPr>
            <a:spLocks noChangeArrowheads="1"/>
          </p:cNvSpPr>
          <p:nvPr/>
        </p:nvSpPr>
        <p:spPr bwMode="auto">
          <a:xfrm rot="5400000">
            <a:off x="5181600" y="3581400"/>
            <a:ext cx="304800" cy="152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0" name="AutoShape 26"/>
          <p:cNvSpPr>
            <a:spLocks noChangeArrowheads="1"/>
          </p:cNvSpPr>
          <p:nvPr/>
        </p:nvSpPr>
        <p:spPr bwMode="auto">
          <a:xfrm flipV="1">
            <a:off x="5943600" y="36576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1" name="AutoShape 27"/>
          <p:cNvSpPr>
            <a:spLocks noChangeArrowheads="1"/>
          </p:cNvSpPr>
          <p:nvPr/>
        </p:nvSpPr>
        <p:spPr bwMode="auto">
          <a:xfrm rot="16200000" flipH="1">
            <a:off x="5867400" y="4419600"/>
            <a:ext cx="304800" cy="152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5105400" y="43434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5486400" y="525780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F9401B"/>
                </a:solidFill>
              </a:rPr>
              <a:t>FD </a:t>
            </a:r>
            <a:r>
              <a:rPr lang="en-US" sz="2800" b="1" dirty="0">
                <a:solidFill>
                  <a:srgbClr val="F9401B"/>
                </a:solidFill>
              </a:rPr>
              <a:t>100 RT 360/4</a:t>
            </a:r>
          </a:p>
        </p:txBody>
      </p:sp>
      <p:sp>
        <p:nvSpPr>
          <p:cNvPr id="88094" name="Rectangle 30"/>
          <p:cNvSpPr>
            <a:spLocks noChangeArrowheads="1"/>
          </p:cNvSpPr>
          <p:nvPr/>
        </p:nvSpPr>
        <p:spPr bwMode="auto">
          <a:xfrm>
            <a:off x="4572000" y="52578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 dirty="0">
                <a:solidFill>
                  <a:srgbClr val="F9401B"/>
                </a:solidFill>
              </a:rPr>
              <a:t>4</a:t>
            </a:r>
          </a:p>
        </p:txBody>
      </p:sp>
      <p:sp>
        <p:nvSpPr>
          <p:cNvPr id="88099" name="Rectangle 35"/>
          <p:cNvSpPr>
            <a:spLocks noChangeArrowheads="1"/>
          </p:cNvSpPr>
          <p:nvPr/>
        </p:nvSpPr>
        <p:spPr bwMode="auto">
          <a:xfrm>
            <a:off x="3352800" y="1752600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66CC"/>
                </a:solidFill>
              </a:rPr>
              <a:t>Repeat  </a:t>
            </a:r>
            <a:r>
              <a:rPr lang="en-US" sz="2800" b="1" dirty="0">
                <a:solidFill>
                  <a:srgbClr val="0066CC"/>
                </a:solidFill>
              </a:rPr>
              <a:t>n  </a:t>
            </a:r>
            <a:r>
              <a:rPr lang="en-US" sz="2800" b="1" dirty="0" smtClean="0">
                <a:solidFill>
                  <a:srgbClr val="0066CC"/>
                </a:solidFill>
              </a:rPr>
              <a:t>[                            ]</a:t>
            </a:r>
            <a:endParaRPr lang="en-US" sz="2800" b="1" dirty="0">
              <a:solidFill>
                <a:srgbClr val="0066CC"/>
              </a:solidFill>
            </a:endParaRPr>
          </a:p>
        </p:txBody>
      </p:sp>
      <p:sp>
        <p:nvSpPr>
          <p:cNvPr id="88100" name="Rectangle 36"/>
          <p:cNvSpPr>
            <a:spLocks noChangeArrowheads="1"/>
          </p:cNvSpPr>
          <p:nvPr/>
        </p:nvSpPr>
        <p:spPr bwMode="auto">
          <a:xfrm>
            <a:off x="5334000" y="1752600"/>
            <a:ext cx="2838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F9401B"/>
                </a:solidFill>
              </a:rPr>
              <a:t> FD </a:t>
            </a:r>
            <a:r>
              <a:rPr lang="en-US" sz="2800" b="1" dirty="0">
                <a:solidFill>
                  <a:srgbClr val="F9401B"/>
                </a:solidFill>
              </a:rPr>
              <a:t>100 </a:t>
            </a:r>
            <a:r>
              <a:rPr lang="en-US" sz="2800" b="1" dirty="0" smtClean="0">
                <a:solidFill>
                  <a:srgbClr val="F9401B"/>
                </a:solidFill>
              </a:rPr>
              <a:t>RT </a:t>
            </a:r>
            <a:r>
              <a:rPr lang="en-US" sz="2800" b="1" dirty="0">
                <a:solidFill>
                  <a:srgbClr val="F9401B"/>
                </a:solidFill>
              </a:rPr>
              <a:t>90</a:t>
            </a:r>
          </a:p>
        </p:txBody>
      </p:sp>
      <p:sp>
        <p:nvSpPr>
          <p:cNvPr id="88101" name="Rectangle 37"/>
          <p:cNvSpPr>
            <a:spLocks noChangeArrowheads="1"/>
          </p:cNvSpPr>
          <p:nvPr/>
        </p:nvSpPr>
        <p:spPr bwMode="auto">
          <a:xfrm>
            <a:off x="4800600" y="1752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 dirty="0">
                <a:solidFill>
                  <a:srgbClr val="F9401B"/>
                </a:solidFill>
              </a:rPr>
              <a:t>4</a:t>
            </a:r>
          </a:p>
        </p:txBody>
      </p:sp>
      <p:sp>
        <p:nvSpPr>
          <p:cNvPr id="8216" name="Text Box 29"/>
          <p:cNvSpPr txBox="1">
            <a:spLocks noChangeArrowheads="1"/>
          </p:cNvSpPr>
          <p:nvPr/>
        </p:nvSpPr>
        <p:spPr bwMode="auto">
          <a:xfrm>
            <a:off x="536331" y="152400"/>
            <a:ext cx="8305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Ví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dụng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vuông có độ dài 100 bước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80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80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0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2208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3.23699E-6 L 0.09167 3.23699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 L 3.33333E-6 0.12208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2.31214E-6 L -0.09166 2.31214E-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8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70" grpId="0" animBg="1"/>
      <p:bldP spid="88071" grpId="0" animBg="1"/>
      <p:bldP spid="88071" grpId="1" animBg="1"/>
      <p:bldP spid="88072" grpId="0" animBg="1"/>
      <p:bldP spid="88073" grpId="0" animBg="1"/>
      <p:bldP spid="88074" grpId="0" animBg="1"/>
      <p:bldP spid="88084" grpId="0" animBg="1"/>
      <p:bldP spid="88085" grpId="0" animBg="1"/>
      <p:bldP spid="88086" grpId="0" animBg="1"/>
      <p:bldP spid="88087" grpId="0" animBg="1"/>
      <p:bldP spid="88089" grpId="0" animBg="1"/>
      <p:bldP spid="88089" grpId="1" animBg="1"/>
      <p:bldP spid="88089" grpId="2" animBg="1"/>
      <p:bldP spid="88090" grpId="0" animBg="1"/>
      <p:bldP spid="88090" grpId="1" animBg="1"/>
      <p:bldP spid="88091" grpId="0" animBg="1"/>
      <p:bldP spid="88091" grpId="1" animBg="1"/>
      <p:bldP spid="88092" grpId="0" animBg="1"/>
      <p:bldP spid="88093" grpId="0"/>
      <p:bldP spid="88094" grpId="0" animBg="1"/>
      <p:bldP spid="88099" grpId="0"/>
      <p:bldP spid="88100" grpId="0"/>
      <p:bldP spid="88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854" y="381000"/>
            <a:ext cx="51041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ĐỘNG 2: thực hành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123" y="1275546"/>
            <a:ext cx="876299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Vẽ đường đi của rùa vào hình dưới theo các lệnh sau. Biết rằng mỗi ô vuông trong hình có cạnh là 10 bước.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48000"/>
            <a:ext cx="228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5908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a. Các lệnh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b. Các lệnh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5334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c. Các lệnh</a:t>
            </a:r>
            <a:endParaRPr lang="en-US" sz="2800" b="1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90800" y="4724400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REPEAT 4 [FD 40 RT 90]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14600" y="5334000"/>
            <a:ext cx="6629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0066CC"/>
                </a:solidFill>
              </a:rPr>
              <a:t>Repeat  </a:t>
            </a:r>
            <a:r>
              <a:rPr lang="en-US" sz="2800" b="1" dirty="0" smtClean="0">
                <a:solidFill>
                  <a:srgbClr val="0066CC"/>
                </a:solidFill>
              </a:rPr>
              <a:t>4  </a:t>
            </a:r>
            <a:r>
              <a:rPr lang="en-US" sz="2800" b="1" dirty="0">
                <a:solidFill>
                  <a:srgbClr val="0066CC"/>
                </a:solidFill>
              </a:rPr>
              <a:t>[ </a:t>
            </a:r>
            <a:r>
              <a:rPr lang="en-US" sz="2800" b="1" dirty="0" smtClean="0">
                <a:solidFill>
                  <a:srgbClr val="0066CC"/>
                </a:solidFill>
              </a:rPr>
              <a:t>FD 40 RT 90 WAIT 60] </a:t>
            </a:r>
            <a:endParaRPr lang="en-US" sz="2800" b="1" dirty="0">
              <a:solidFill>
                <a:srgbClr val="0066CC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971800"/>
            <a:ext cx="1657350" cy="1684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8" grpId="0"/>
      <p:bldP spid="8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79925" y="32131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vi-VN" sz="2800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381000" y="34290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70" name="Line 6"/>
          <p:cNvSpPr>
            <a:spLocks noChangeShapeType="1"/>
          </p:cNvSpPr>
          <p:nvPr/>
        </p:nvSpPr>
        <p:spPr bwMode="auto">
          <a:xfrm flipV="1">
            <a:off x="5257800" y="3886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5105400" y="45720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 flipV="1">
            <a:off x="5257800" y="3886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6096000" y="3886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 flipH="1" flipV="1">
            <a:off x="5257800" y="4724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9" name="AutoShape 25"/>
          <p:cNvSpPr>
            <a:spLocks noChangeArrowheads="1"/>
          </p:cNvSpPr>
          <p:nvPr/>
        </p:nvSpPr>
        <p:spPr bwMode="auto">
          <a:xfrm rot="5400000">
            <a:off x="5181600" y="3810000"/>
            <a:ext cx="304800" cy="152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0" name="AutoShape 26"/>
          <p:cNvSpPr>
            <a:spLocks noChangeArrowheads="1"/>
          </p:cNvSpPr>
          <p:nvPr/>
        </p:nvSpPr>
        <p:spPr bwMode="auto">
          <a:xfrm flipV="1">
            <a:off x="5943600" y="38862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1" name="AutoShape 27"/>
          <p:cNvSpPr>
            <a:spLocks noChangeArrowheads="1"/>
          </p:cNvSpPr>
          <p:nvPr/>
        </p:nvSpPr>
        <p:spPr bwMode="auto">
          <a:xfrm rot="16200000" flipH="1">
            <a:off x="5867400" y="4648200"/>
            <a:ext cx="304800" cy="152400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5105400" y="4572000"/>
            <a:ext cx="304800" cy="1524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800"/>
          </a:p>
        </p:txBody>
      </p:sp>
      <p:sp>
        <p:nvSpPr>
          <p:cNvPr id="26" name="Rectangle 25"/>
          <p:cNvSpPr/>
          <p:nvPr/>
        </p:nvSpPr>
        <p:spPr>
          <a:xfrm>
            <a:off x="477854" y="381000"/>
            <a:ext cx="51041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ĐỘNG 2: </a:t>
            </a:r>
            <a:r>
              <a:rPr lang="en-US" sz="2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hành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6706" y="1232356"/>
            <a:ext cx="8762999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B1. Vẽ đường đi của rùa vào hình dưới theo các lệnh sau. Biết rằng mỗi ô vuông trong hình có cạnh là 10 bước.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8600" y="2819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a. Các lệnh</a:t>
            </a:r>
            <a:endParaRPr lang="en-US" sz="2800" b="1" dirty="0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381000" y="38862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381000" y="43434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381000" y="48006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000" y="3429000"/>
            <a:ext cx="228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</a:p>
          <a:p>
            <a:r>
              <a:rPr lang="en-US" sz="2800" b="1" dirty="0" smtClean="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</a:p>
          <a:p>
            <a:r>
              <a:rPr lang="en-US" sz="2800" b="1" dirty="0" smtClean="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</a:p>
          <a:p>
            <a:r>
              <a:rPr lang="en-US" sz="2800" b="1" dirty="0" smtClean="0">
                <a:solidFill>
                  <a:srgbClr val="3200C0"/>
                </a:solidFill>
                <a:latin typeface="Times New Roman" pitchFamily="18" charset="0"/>
                <a:cs typeface="Times New Roman" pitchFamily="18" charset="0"/>
              </a:rPr>
              <a:t>FD 40 RT 90</a:t>
            </a:r>
            <a:endParaRPr lang="en-US" sz="2800" b="1" dirty="0">
              <a:solidFill>
                <a:srgbClr val="320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3429000"/>
            <a:ext cx="1981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</a:t>
            </a:r>
          </a:p>
          <a:p>
            <a:r>
              <a:rPr lang="en-US" dirty="0" smtClean="0"/>
              <a:t>                                  </a:t>
            </a:r>
          </a:p>
          <a:p>
            <a:r>
              <a:rPr lang="en-US" dirty="0" smtClean="0"/>
              <a:t>                                     </a:t>
            </a:r>
          </a:p>
          <a:p>
            <a:r>
              <a:rPr lang="en-US" dirty="0" smtClean="0"/>
              <a:t>                                     </a:t>
            </a:r>
          </a:p>
          <a:p>
            <a:r>
              <a:rPr lang="en-US" dirty="0" smtClean="0"/>
              <a:t>                                      </a:t>
            </a:r>
          </a:p>
          <a:p>
            <a:r>
              <a:rPr lang="en-US" dirty="0" smtClean="0"/>
              <a:t>                                   </a:t>
            </a:r>
          </a:p>
          <a:p>
            <a:r>
              <a:rPr lang="en-US" dirty="0" smtClean="0"/>
              <a:t>                                 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0F15B41-4AA9-42A9-8D31-87DA25EA6E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5919791"/>
            <a:ext cx="1785744" cy="938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 L 0 -0.12208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3.23699E-6 L 0.09167 3.23699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 L 3.33333E-6 0.1220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88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4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88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2.31214E-6 L -0.09166 2.31214E-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8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88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  <p:bldP spid="88071" grpId="0" animBg="1"/>
      <p:bldP spid="88071" grpId="1" animBg="1"/>
      <p:bldP spid="88072" grpId="0" animBg="1"/>
      <p:bldP spid="88073" grpId="0" animBg="1"/>
      <p:bldP spid="88074" grpId="0" animBg="1"/>
      <p:bldP spid="88089" grpId="0" animBg="1"/>
      <p:bldP spid="88089" grpId="1" animBg="1"/>
      <p:bldP spid="88089" grpId="2" animBg="1"/>
      <p:bldP spid="88090" grpId="0" animBg="1"/>
      <p:bldP spid="88090" grpId="1" animBg="1"/>
      <p:bldP spid="88091" grpId="0" animBg="1"/>
      <p:bldP spid="88091" grpId="1" animBg="1"/>
      <p:bldP spid="88092" grpId="0" animBg="1"/>
      <p:bldP spid="32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3332</TotalTime>
  <Words>1029</Words>
  <Application>Microsoft Office PowerPoint</Application>
  <PresentationFormat>On-screen Show (4:3)</PresentationFormat>
  <Paragraphs>214</Paragraphs>
  <Slides>20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VINH TIN</dc:creator>
  <cp:lastModifiedBy>ADMIN</cp:lastModifiedBy>
  <cp:revision>259</cp:revision>
  <dcterms:created xsi:type="dcterms:W3CDTF">2014-10-11T13:38:36Z</dcterms:created>
  <dcterms:modified xsi:type="dcterms:W3CDTF">2020-04-09T09:46:43Z</dcterms:modified>
</cp:coreProperties>
</file>