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321" r:id="rId2"/>
    <p:sldId id="305" r:id="rId3"/>
    <p:sldId id="279" r:id="rId4"/>
    <p:sldId id="318" r:id="rId5"/>
    <p:sldId id="316" r:id="rId6"/>
    <p:sldId id="317" r:id="rId7"/>
    <p:sldId id="320" r:id="rId8"/>
    <p:sldId id="306" r:id="rId9"/>
    <p:sldId id="304" r:id="rId10"/>
    <p:sldId id="314" r:id="rId11"/>
    <p:sldId id="271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297" r:id="rId21"/>
  </p:sldIdLst>
  <p:sldSz cx="12161838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00"/>
    <a:srgbClr val="000066"/>
    <a:srgbClr val="CC3300"/>
    <a:srgbClr val="009900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56" autoAdjust="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2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6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4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35.wmf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36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AC265-D045-4D47-B2F4-18B27A7A2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2414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3DF0-B548-4391-AE26-B072D0369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114503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7ABDE-D0EB-4992-ADF9-08EE6907C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142711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F6A47-D465-44A9-97AA-009828704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80059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C34C-0431-40CD-9270-9CD734BBD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31737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ECAA7-1C8C-468C-8296-55A1096C5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48822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167C9-B805-4ADC-B770-EC823C09C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947747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4420F-00F9-4C70-86A0-7BECB3504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173353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42091-5734-4C04-8D22-1796FBC3B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75071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342CC-CE0F-4A9F-8A62-78F5EE484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217061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6BF-F945-4D30-A2F8-1B728AB09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851644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093C3B-1480-4C2D-9E03-F47F8757CE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9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4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.wmf"/><Relationship Id="rId3" Type="http://schemas.openxmlformats.org/officeDocument/2006/relationships/image" Target="../media/image13.jpe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1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9.png"/><Relationship Id="rId10" Type="http://schemas.openxmlformats.org/officeDocument/2006/relationships/image" Target="../media/image15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30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27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WhitecornerFlower">
            <a:extLst>
              <a:ext uri="{FF2B5EF4-FFF2-40B4-BE49-F238E27FC236}">
                <a16:creationId xmlns:a16="http://schemas.microsoft.com/office/drawing/2014/main" id="{3572CC55-B300-42E9-9884-4F4268DB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8082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6" descr="WhitecornerFlower">
            <a:extLst>
              <a:ext uri="{FF2B5EF4-FFF2-40B4-BE49-F238E27FC236}">
                <a16:creationId xmlns:a16="http://schemas.microsoft.com/office/drawing/2014/main" id="{A73994EB-A554-4D89-9363-F73C7BBC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708525"/>
            <a:ext cx="260985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012">
            <a:extLst>
              <a:ext uri="{FF2B5EF4-FFF2-40B4-BE49-F238E27FC236}">
                <a16:creationId xmlns:a16="http://schemas.microsoft.com/office/drawing/2014/main" id="{418EA826-7255-4064-AC1D-8D7C7DB5B2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794" y="5304631"/>
            <a:ext cx="14255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2" descr="012">
            <a:extLst>
              <a:ext uri="{FF2B5EF4-FFF2-40B4-BE49-F238E27FC236}">
                <a16:creationId xmlns:a16="http://schemas.microsoft.com/office/drawing/2014/main" id="{BACDE266-31EC-4C8E-AB9B-75E53B6915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20263" y="5710238"/>
            <a:ext cx="17240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Firewrk8">
            <a:extLst>
              <a:ext uri="{FF2B5EF4-FFF2-40B4-BE49-F238E27FC236}">
                <a16:creationId xmlns:a16="http://schemas.microsoft.com/office/drawing/2014/main" id="{071F4919-A875-4BA6-89E1-966364C3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07950"/>
            <a:ext cx="25336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20">
            <a:extLst>
              <a:ext uri="{FF2B5EF4-FFF2-40B4-BE49-F238E27FC236}">
                <a16:creationId xmlns:a16="http://schemas.microsoft.com/office/drawing/2014/main" id="{11B05ED6-E802-4677-A746-B697D2E4DF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9338" y="2420938"/>
            <a:ext cx="85248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14" descr="Firewrk8">
            <a:extLst>
              <a:ext uri="{FF2B5EF4-FFF2-40B4-BE49-F238E27FC236}">
                <a16:creationId xmlns:a16="http://schemas.microsoft.com/office/drawing/2014/main" id="{F6DEABAE-B81D-4731-9380-4B5FD883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63" y="-446088"/>
            <a:ext cx="2336800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25">
            <a:extLst>
              <a:ext uri="{FF2B5EF4-FFF2-40B4-BE49-F238E27FC236}">
                <a16:creationId xmlns:a16="http://schemas.microsoft.com/office/drawing/2014/main" id="{8F33C45D-2B10-40CD-8960-C729ECFC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373688"/>
            <a:ext cx="306387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Text Box 26">
            <a:extLst>
              <a:ext uri="{FF2B5EF4-FFF2-40B4-BE49-F238E27FC236}">
                <a16:creationId xmlns:a16="http://schemas.microsoft.com/office/drawing/2014/main" id="{78131A77-E69F-4F9E-B21D-B8540FB11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4232275"/>
            <a:ext cx="7508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Lớp:  </a:t>
            </a: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GV: Phạm Thị Lượt</a:t>
            </a:r>
          </a:p>
        </p:txBody>
      </p:sp>
      <p:sp>
        <p:nvSpPr>
          <p:cNvPr id="3084" name="Text Box 24">
            <a:extLst>
              <a:ext uri="{FF2B5EF4-FFF2-40B4-BE49-F238E27FC236}">
                <a16:creationId xmlns:a16="http://schemas.microsoft.com/office/drawing/2014/main" id="{1789AB63-78A5-4715-90A0-1B2901E2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411163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SÀI ĐỒNG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5119" y="1448812"/>
            <a:ext cx="9372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500410" y="384175"/>
            <a:ext cx="943809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1">
                <a:latin typeface="Times New Roman" pitchFamily="18" charset="0"/>
              </a:rPr>
              <a:t>Bài 1: Quy đồng mẫu số các phân số:</a:t>
            </a:r>
          </a:p>
        </p:txBody>
      </p:sp>
      <p:graphicFrame>
        <p:nvGraphicFramePr>
          <p:cNvPr id="27651" name="Object 1"/>
          <p:cNvGraphicFramePr>
            <a:graphicFrameLocks noChangeAspect="1"/>
          </p:cNvGraphicFramePr>
          <p:nvPr/>
        </p:nvGraphicFramePr>
        <p:xfrm>
          <a:off x="500409" y="1143000"/>
          <a:ext cx="300456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3" imgW="583947" imgH="393529" progId="Equation.3">
                  <p:embed/>
                </p:oleObj>
              </mc:Choice>
              <mc:Fallback>
                <p:oleObj name="Equation" r:id="rId3" imgW="583947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9" y="1143000"/>
                        <a:ext cx="300456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6587662" y="1143000"/>
          <a:ext cx="293911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662" y="1143000"/>
                        <a:ext cx="293911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3"/>
          <p:cNvGraphicFramePr>
            <a:graphicFrameLocks noChangeAspect="1"/>
          </p:cNvGraphicFramePr>
          <p:nvPr/>
        </p:nvGraphicFramePr>
        <p:xfrm>
          <a:off x="3781573" y="3124201"/>
          <a:ext cx="2873656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7" imgW="558558" imgH="393529" progId="Equation.3">
                  <p:embed/>
                </p:oleObj>
              </mc:Choice>
              <mc:Fallback>
                <p:oleObj name="Equation" r:id="rId7" imgW="55855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573" y="3124201"/>
                        <a:ext cx="2873656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506744" y="1676401"/>
          <a:ext cx="348597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Equation" r:id="rId3" imgW="926698" imgH="393529" progId="Equation.3">
                  <p:embed/>
                </p:oleObj>
              </mc:Choice>
              <mc:Fallback>
                <p:oleObj name="Equation" r:id="rId3" imgW="926698" imgH="393529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44" y="1676401"/>
                        <a:ext cx="3485972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67"/>
          <p:cNvGraphicFramePr>
            <a:graphicFrameLocks noChangeAspect="1"/>
          </p:cNvGraphicFramePr>
          <p:nvPr/>
        </p:nvGraphicFramePr>
        <p:xfrm>
          <a:off x="304047" y="152401"/>
          <a:ext cx="3004566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0" name="Equation" r:id="rId5" imgW="583947" imgH="393529" progId="Equation.3">
                  <p:embed/>
                </p:oleObj>
              </mc:Choice>
              <mc:Fallback>
                <p:oleObj name="Equation" r:id="rId5" imgW="583947" imgH="393529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47" y="152401"/>
                        <a:ext cx="3004566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587663" y="1676401"/>
          <a:ext cx="348597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1" name="Equation" r:id="rId7" imgW="926698" imgH="393529" progId="Equation.3">
                  <p:embed/>
                </p:oleObj>
              </mc:Choice>
              <mc:Fallback>
                <p:oleObj name="Equation" r:id="rId7" imgW="926698" imgH="393529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663" y="1676401"/>
                        <a:ext cx="3485972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119" y="3678239"/>
            <a:ext cx="113890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  .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44027"/>
              </p:ext>
            </p:extLst>
          </p:nvPr>
        </p:nvGraphicFramePr>
        <p:xfrm>
          <a:off x="5950274" y="3581400"/>
          <a:ext cx="49618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2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274" y="3581400"/>
                        <a:ext cx="496185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6681"/>
              </p:ext>
            </p:extLst>
          </p:nvPr>
        </p:nvGraphicFramePr>
        <p:xfrm>
          <a:off x="6864674" y="3581400"/>
          <a:ext cx="49618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674" y="3581400"/>
                        <a:ext cx="49618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489013"/>
              </p:ext>
            </p:extLst>
          </p:nvPr>
        </p:nvGraphicFramePr>
        <p:xfrm>
          <a:off x="10293674" y="3758393"/>
          <a:ext cx="65876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3674" y="3758393"/>
                        <a:ext cx="658766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14945"/>
              </p:ext>
            </p:extLst>
          </p:nvPr>
        </p:nvGraphicFramePr>
        <p:xfrm>
          <a:off x="11378860" y="3678239"/>
          <a:ext cx="72633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8860" y="3678239"/>
                        <a:ext cx="72633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553195" y="1676401"/>
          <a:ext cx="339095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Equation" r:id="rId3" imgW="901309" imgH="393529" progId="Equation.3">
                  <p:embed/>
                </p:oleObj>
              </mc:Choice>
              <mc:Fallback>
                <p:oleObj name="Equation" r:id="rId3" imgW="901309" imgH="393529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95" y="1676401"/>
                        <a:ext cx="339095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67"/>
          <p:cNvGraphicFramePr>
            <a:graphicFrameLocks noChangeAspect="1"/>
          </p:cNvGraphicFramePr>
          <p:nvPr/>
        </p:nvGraphicFramePr>
        <p:xfrm>
          <a:off x="335718" y="152401"/>
          <a:ext cx="293911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18" y="152401"/>
                        <a:ext cx="293911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610889" y="1676401"/>
          <a:ext cx="3439519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Equation" r:id="rId7" imgW="914400" imgH="393700" progId="Equation.3">
                  <p:embed/>
                </p:oleObj>
              </mc:Choice>
              <mc:Fallback>
                <p:oleObj name="Equation" r:id="rId7" imgW="914400" imgH="3937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889" y="1676401"/>
                        <a:ext cx="3439519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37319" y="3678239"/>
            <a:ext cx="1138905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.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8761"/>
              </p:ext>
            </p:extLst>
          </p:nvPr>
        </p:nvGraphicFramePr>
        <p:xfrm>
          <a:off x="6004719" y="3581400"/>
          <a:ext cx="45395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719" y="3581400"/>
                        <a:ext cx="453957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45089"/>
              </p:ext>
            </p:extLst>
          </p:nvPr>
        </p:nvGraphicFramePr>
        <p:xfrm>
          <a:off x="6919119" y="3581400"/>
          <a:ext cx="49618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119" y="3581400"/>
                        <a:ext cx="49618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23399"/>
              </p:ext>
            </p:extLst>
          </p:nvPr>
        </p:nvGraphicFramePr>
        <p:xfrm>
          <a:off x="10271919" y="3678239"/>
          <a:ext cx="69888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13" imgW="215713" imgH="393359" progId="Equation.3">
                  <p:embed/>
                </p:oleObj>
              </mc:Choice>
              <mc:Fallback>
                <p:oleObj name="Equation" r:id="rId13" imgW="215713" imgH="39335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919" y="3678239"/>
                        <a:ext cx="69888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72530"/>
              </p:ext>
            </p:extLst>
          </p:nvPr>
        </p:nvGraphicFramePr>
        <p:xfrm>
          <a:off x="11474398" y="3705948"/>
          <a:ext cx="686214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Equation" r:id="rId15" imgW="215713" imgH="393359" progId="Equation.3">
                  <p:embed/>
                </p:oleObj>
              </mc:Choice>
              <mc:Fallback>
                <p:oleObj name="Equation" r:id="rId15" imgW="215713" imgH="39335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398" y="3705948"/>
                        <a:ext cx="686214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529970" y="1676401"/>
          <a:ext cx="343740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7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70" y="1676401"/>
                        <a:ext cx="3437408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67"/>
          <p:cNvGraphicFramePr>
            <a:graphicFrameLocks noChangeAspect="1"/>
          </p:cNvGraphicFramePr>
          <p:nvPr/>
        </p:nvGraphicFramePr>
        <p:xfrm>
          <a:off x="369502" y="152401"/>
          <a:ext cx="2873656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Equation" r:id="rId5" imgW="558558" imgH="393529" progId="Equation.3">
                  <p:embed/>
                </p:oleObj>
              </mc:Choice>
              <mc:Fallback>
                <p:oleObj name="Equation" r:id="rId5" imgW="558558" imgH="393529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02" y="152401"/>
                        <a:ext cx="2873656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636226" y="1676401"/>
          <a:ext cx="338884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Equation" r:id="rId7" imgW="901309" imgH="393529" progId="Equation.3">
                  <p:embed/>
                </p:oleObj>
              </mc:Choice>
              <mc:Fallback>
                <p:oleObj name="Equation" r:id="rId7" imgW="901309" imgH="393529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226" y="1676401"/>
                        <a:ext cx="338884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37319" y="3678239"/>
            <a:ext cx="1138905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.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2881"/>
              </p:ext>
            </p:extLst>
          </p:nvPr>
        </p:nvGraphicFramePr>
        <p:xfrm>
          <a:off x="6004719" y="3638769"/>
          <a:ext cx="45395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719" y="3638769"/>
                        <a:ext cx="453957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49620"/>
              </p:ext>
            </p:extLst>
          </p:nvPr>
        </p:nvGraphicFramePr>
        <p:xfrm>
          <a:off x="6919119" y="3678239"/>
          <a:ext cx="456069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Equation" r:id="rId11" imgW="139639" imgH="393529" progId="Equation.3">
                  <p:embed/>
                </p:oleObj>
              </mc:Choice>
              <mc:Fallback>
                <p:oleObj name="Equation" r:id="rId11" imgW="139639" imgH="393529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119" y="3678239"/>
                        <a:ext cx="456069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57465"/>
              </p:ext>
            </p:extLst>
          </p:nvPr>
        </p:nvGraphicFramePr>
        <p:xfrm>
          <a:off x="10271919" y="3678239"/>
          <a:ext cx="70944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919" y="3678239"/>
                        <a:ext cx="70944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892264"/>
              </p:ext>
            </p:extLst>
          </p:nvPr>
        </p:nvGraphicFramePr>
        <p:xfrm>
          <a:off x="11435506" y="3678239"/>
          <a:ext cx="72633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5506" y="3678239"/>
                        <a:ext cx="72633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500410" y="384175"/>
            <a:ext cx="943809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Bài 2: Quy đồng mẫu số các phân số:</a:t>
            </a:r>
          </a:p>
        </p:txBody>
      </p:sp>
      <p:graphicFrame>
        <p:nvGraphicFramePr>
          <p:cNvPr id="31747" name="Object 1"/>
          <p:cNvGraphicFramePr>
            <a:graphicFrameLocks noChangeAspect="1"/>
          </p:cNvGraphicFramePr>
          <p:nvPr/>
        </p:nvGraphicFramePr>
        <p:xfrm>
          <a:off x="371612" y="1143000"/>
          <a:ext cx="326427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12" y="1143000"/>
                        <a:ext cx="326427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6425084" y="1143000"/>
          <a:ext cx="326427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5" imgW="634725" imgH="393529" progId="Equation.3">
                  <p:embed/>
                </p:oleObj>
              </mc:Choice>
              <mc:Fallback>
                <p:oleObj name="Equation" r:id="rId5" imgW="634725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084" y="1143000"/>
                        <a:ext cx="326427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"/>
          <p:cNvGraphicFramePr>
            <a:graphicFrameLocks noChangeAspect="1"/>
          </p:cNvGraphicFramePr>
          <p:nvPr/>
        </p:nvGraphicFramePr>
        <p:xfrm>
          <a:off x="3585209" y="3124201"/>
          <a:ext cx="326638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7" imgW="634725" imgH="393529" progId="Equation.3">
                  <p:embed/>
                </p:oleObj>
              </mc:Choice>
              <mc:Fallback>
                <p:oleObj name="Equation" r:id="rId7" imgW="63472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209" y="3124201"/>
                        <a:ext cx="3266383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578533" y="1676401"/>
          <a:ext cx="367811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Equation" r:id="rId3" imgW="977476" imgH="393529" progId="Equation.3">
                  <p:embed/>
                </p:oleObj>
              </mc:Choice>
              <mc:Fallback>
                <p:oleObj name="Equation" r:id="rId3" imgW="977476" imgH="393529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33" y="1676401"/>
                        <a:ext cx="367811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67"/>
          <p:cNvGraphicFramePr>
            <a:graphicFrameLocks noChangeAspect="1"/>
          </p:cNvGraphicFramePr>
          <p:nvPr/>
        </p:nvGraphicFramePr>
        <p:xfrm>
          <a:off x="175250" y="152401"/>
          <a:ext cx="326427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Equation" r:id="rId5" imgW="634725" imgH="393529" progId="Equation.3">
                  <p:embed/>
                </p:oleObj>
              </mc:Choice>
              <mc:Fallback>
                <p:oleObj name="Equation" r:id="rId5" imgW="634725" imgH="393529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0" y="152401"/>
                        <a:ext cx="326427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420860" y="1676401"/>
          <a:ext cx="381957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" name="Equation" r:id="rId7" imgW="1016000" imgH="393700" progId="Equation.3">
                  <p:embed/>
                </p:oleObj>
              </mc:Choice>
              <mc:Fallback>
                <p:oleObj name="Equation" r:id="rId7" imgW="1016000" imgH="3937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860" y="1676401"/>
                        <a:ext cx="381957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119" y="3678239"/>
            <a:ext cx="113890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.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437156"/>
              </p:ext>
            </p:extLst>
          </p:nvPr>
        </p:nvGraphicFramePr>
        <p:xfrm>
          <a:off x="5874074" y="3581400"/>
          <a:ext cx="49618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074" y="3581400"/>
                        <a:ext cx="496185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52242"/>
              </p:ext>
            </p:extLst>
          </p:nvPr>
        </p:nvGraphicFramePr>
        <p:xfrm>
          <a:off x="6788474" y="3609110"/>
          <a:ext cx="62076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9" name="Equation" r:id="rId11" imgW="190417" imgH="393529" progId="Equation.3">
                  <p:embed/>
                </p:oleObj>
              </mc:Choice>
              <mc:Fallback>
                <p:oleObj name="Equation" r:id="rId11" imgW="190417" imgH="393529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474" y="3609110"/>
                        <a:ext cx="62076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12021"/>
              </p:ext>
            </p:extLst>
          </p:nvPr>
        </p:nvGraphicFramePr>
        <p:xfrm>
          <a:off x="10217474" y="3678239"/>
          <a:ext cx="70944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474" y="3678239"/>
                        <a:ext cx="70944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777683"/>
              </p:ext>
            </p:extLst>
          </p:nvPr>
        </p:nvGraphicFramePr>
        <p:xfrm>
          <a:off x="11450174" y="3678239"/>
          <a:ext cx="72633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0174" y="3678239"/>
                        <a:ext cx="72633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443401" y="1676401"/>
          <a:ext cx="391459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Equation" r:id="rId3" imgW="1040948" imgH="393529" progId="Equation.3">
                  <p:embed/>
                </p:oleObj>
              </mc:Choice>
              <mc:Fallback>
                <p:oleObj name="Equation" r:id="rId3" imgW="1040948" imgH="393529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01" y="1676401"/>
                        <a:ext cx="3914592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67"/>
          <p:cNvGraphicFramePr>
            <a:graphicFrameLocks noChangeAspect="1"/>
          </p:cNvGraphicFramePr>
          <p:nvPr/>
        </p:nvGraphicFramePr>
        <p:xfrm>
          <a:off x="173138" y="152401"/>
          <a:ext cx="326427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0" name="Equation" r:id="rId5" imgW="634725" imgH="393529" progId="Equation.3">
                  <p:embed/>
                </p:oleObj>
              </mc:Choice>
              <mc:Fallback>
                <p:oleObj name="Equation" r:id="rId5" imgW="634725" imgH="393529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38" y="152401"/>
                        <a:ext cx="326427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515874" y="1676401"/>
          <a:ext cx="3629549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Equation" r:id="rId7" imgW="965200" imgH="393700" progId="Equation.3">
                  <p:embed/>
                </p:oleObj>
              </mc:Choice>
              <mc:Fallback>
                <p:oleObj name="Equation" r:id="rId7" imgW="965200" imgH="3937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874" y="1676401"/>
                        <a:ext cx="3629549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119" y="3678239"/>
            <a:ext cx="1138905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.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12731"/>
              </p:ext>
            </p:extLst>
          </p:nvPr>
        </p:nvGraphicFramePr>
        <p:xfrm>
          <a:off x="5755646" y="3678239"/>
          <a:ext cx="66087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2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646" y="3678239"/>
                        <a:ext cx="660878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17591"/>
              </p:ext>
            </p:extLst>
          </p:nvPr>
        </p:nvGraphicFramePr>
        <p:xfrm>
          <a:off x="6842919" y="3708041"/>
          <a:ext cx="456069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3" name="Equation" r:id="rId11" imgW="139639" imgH="393529" progId="Equation.3">
                  <p:embed/>
                </p:oleObj>
              </mc:Choice>
              <mc:Fallback>
                <p:oleObj name="Equation" r:id="rId11" imgW="139639" imgH="393529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919" y="3708041"/>
                        <a:ext cx="456069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044219"/>
              </p:ext>
            </p:extLst>
          </p:nvPr>
        </p:nvGraphicFramePr>
        <p:xfrm>
          <a:off x="10119519" y="3678239"/>
          <a:ext cx="739001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4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9519" y="3678239"/>
                        <a:ext cx="739001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1649"/>
              </p:ext>
            </p:extLst>
          </p:nvPr>
        </p:nvGraphicFramePr>
        <p:xfrm>
          <a:off x="11428166" y="3678239"/>
          <a:ext cx="686214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Equation" r:id="rId15" imgW="215713" imgH="393359" progId="Equation.3">
                  <p:embed/>
                </p:oleObj>
              </mc:Choice>
              <mc:Fallback>
                <p:oleObj name="Equation" r:id="rId15" imgW="215713" imgH="39335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8166" y="3678239"/>
                        <a:ext cx="686214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132000"/>
              </p:ext>
            </p:extLst>
          </p:nvPr>
        </p:nvGraphicFramePr>
        <p:xfrm>
          <a:off x="709441" y="1676401"/>
          <a:ext cx="4201746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3" name="Equation" r:id="rId3" imgW="1117440" imgH="393480" progId="Equation.3">
                  <p:embed/>
                </p:oleObj>
              </mc:Choice>
              <mc:Fallback>
                <p:oleObj name="Equation" r:id="rId3" imgW="1117440" imgH="39348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41" y="1676401"/>
                        <a:ext cx="4201746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67"/>
          <p:cNvGraphicFramePr>
            <a:graphicFrameLocks noChangeAspect="1"/>
          </p:cNvGraphicFramePr>
          <p:nvPr/>
        </p:nvGraphicFramePr>
        <p:xfrm>
          <a:off x="175250" y="152401"/>
          <a:ext cx="3264271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4" name="Equation" r:id="rId5" imgW="634725" imgH="393529" progId="Equation.3">
                  <p:embed/>
                </p:oleObj>
              </mc:Choice>
              <mc:Fallback>
                <p:oleObj name="Equation" r:id="rId5" imgW="634725" imgH="393529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0" y="152401"/>
                        <a:ext cx="3264271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469423" y="1676401"/>
          <a:ext cx="372245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Equation" r:id="rId7" imgW="990170" imgH="393529" progId="Equation.3">
                  <p:embed/>
                </p:oleObj>
              </mc:Choice>
              <mc:Fallback>
                <p:oleObj name="Equation" r:id="rId7" imgW="990170" imgH="393529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423" y="1676401"/>
                        <a:ext cx="3722452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119" y="3678239"/>
            <a:ext cx="1138905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.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47694"/>
              </p:ext>
            </p:extLst>
          </p:nvPr>
        </p:nvGraphicFramePr>
        <p:xfrm>
          <a:off x="5789056" y="3692094"/>
          <a:ext cx="70099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6" name="Equation" r:id="rId9" imgW="215713" imgH="393359" progId="Equation.3">
                  <p:embed/>
                </p:oleObj>
              </mc:Choice>
              <mc:Fallback>
                <p:oleObj name="Equation" r:id="rId9" imgW="215713" imgH="39335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056" y="3692094"/>
                        <a:ext cx="700995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46880"/>
              </p:ext>
            </p:extLst>
          </p:nvPr>
        </p:nvGraphicFramePr>
        <p:xfrm>
          <a:off x="6842919" y="3643603"/>
          <a:ext cx="498298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919" y="3643603"/>
                        <a:ext cx="498298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487371"/>
              </p:ext>
            </p:extLst>
          </p:nvPr>
        </p:nvGraphicFramePr>
        <p:xfrm>
          <a:off x="10119519" y="3678239"/>
          <a:ext cx="86568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Equation" r:id="rId13" imgW="279279" imgH="393529" progId="Equation.3">
                  <p:embed/>
                </p:oleObj>
              </mc:Choice>
              <mc:Fallback>
                <p:oleObj name="Equation" r:id="rId13" imgW="279279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9519" y="3678239"/>
                        <a:ext cx="86568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17805"/>
              </p:ext>
            </p:extLst>
          </p:nvPr>
        </p:nvGraphicFramePr>
        <p:xfrm>
          <a:off x="11435506" y="3678239"/>
          <a:ext cx="72633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5506" y="3678239"/>
                        <a:ext cx="72633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2138" y="2125664"/>
            <a:ext cx="10844306" cy="1938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 đồng mẫu số các phân số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78340" y="1244600"/>
            <a:ext cx="1000817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>
                <a:solidFill>
                  <a:srgbClr val="0070C0"/>
                </a:solidFill>
              </a:rPr>
              <a:t>Thứ</a:t>
            </a:r>
            <a:r>
              <a:rPr lang="en-US" sz="3200" b="1" kern="0" dirty="0">
                <a:solidFill>
                  <a:srgbClr val="0070C0"/>
                </a:solidFill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</a:rPr>
              <a:t>tư</a:t>
            </a:r>
            <a:r>
              <a:rPr lang="en-US" sz="3200" b="1" kern="0" dirty="0">
                <a:solidFill>
                  <a:srgbClr val="0070C0"/>
                </a:solidFill>
              </a:rPr>
              <a:t>, </a:t>
            </a:r>
            <a:r>
              <a:rPr lang="en-US" sz="3200" b="1" kern="0" dirty="0" err="1">
                <a:solidFill>
                  <a:srgbClr val="0070C0"/>
                </a:solidFill>
              </a:rPr>
              <a:t>ngày</a:t>
            </a:r>
            <a:r>
              <a:rPr lang="en-US" sz="3200" b="1" kern="0" dirty="0">
                <a:solidFill>
                  <a:srgbClr val="0070C0"/>
                </a:solidFill>
              </a:rPr>
              <a:t> 8 </a:t>
            </a:r>
            <a:r>
              <a:rPr lang="en-US" sz="3200" b="1" kern="0" dirty="0" err="1">
                <a:solidFill>
                  <a:srgbClr val="0070C0"/>
                </a:solidFill>
              </a:rPr>
              <a:t>tháng</a:t>
            </a:r>
            <a:r>
              <a:rPr lang="en-US" sz="3200" b="1" kern="0" dirty="0">
                <a:solidFill>
                  <a:srgbClr val="0070C0"/>
                </a:solidFill>
              </a:rPr>
              <a:t> 1 </a:t>
            </a:r>
            <a:r>
              <a:rPr lang="en-US" sz="3200" b="1" kern="0" dirty="0" err="1">
                <a:solidFill>
                  <a:srgbClr val="0070C0"/>
                </a:solidFill>
              </a:rPr>
              <a:t>năm</a:t>
            </a:r>
            <a:r>
              <a:rPr lang="en-US" sz="3200" b="1" kern="0">
                <a:solidFill>
                  <a:srgbClr val="0070C0"/>
                </a:solidFill>
              </a:rPr>
              <a:t> 2023.</a:t>
            </a:r>
            <a:endParaRPr lang="en-US" sz="3200" b="1" kern="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8452" y="4064062"/>
            <a:ext cx="3141808" cy="4616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(Trang 115)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 descr="Sphere"/>
          <p:cNvSpPr>
            <a:spLocks noChangeArrowheads="1" noChangeShapeType="1" noTextEdit="1"/>
          </p:cNvSpPr>
          <p:nvPr/>
        </p:nvSpPr>
        <p:spPr bwMode="auto">
          <a:xfrm>
            <a:off x="2026973" y="1676400"/>
            <a:ext cx="8310589" cy="2514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2800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trân thành cảm ơn quý thầy cô giáo </a:t>
            </a:r>
          </a:p>
          <a:p>
            <a:pPr algn="ctr"/>
            <a:r>
              <a:rPr lang="vi-VN" sz="2800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toàn thể các em học sinh !</a:t>
            </a:r>
            <a:endParaRPr lang="en-US" sz="2800" i="1" kern="10">
              <a:ln w="19050">
                <a:solidFill>
                  <a:srgbClr val="FF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6867" name="Picture 6" descr="flowlin2.gif (1394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4046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flowlin2.gif (1394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792" y="1"/>
            <a:ext cx="304046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0" y="0"/>
            <a:ext cx="1722927" cy="2438400"/>
            <a:chOff x="35" y="0"/>
            <a:chExt cx="1198" cy="1344"/>
          </a:xfrm>
        </p:grpSpPr>
        <p:grpSp>
          <p:nvGrpSpPr>
            <p:cNvPr id="37207" name="Group 9"/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37328" name="Freeform 10"/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9" name="Freeform 11"/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0" name="Freeform 12"/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1" name="Freeform 13"/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2" name="Freeform 14"/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3" name="Freeform 15"/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4" name="Freeform 16"/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5" name="Freeform 17"/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6" name="Freeform 18"/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7" name="Freeform 19"/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8" name="Freeform 20"/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9" name="Freeform 21"/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0" name="Freeform 22"/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1" name="Freeform 23"/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2" name="Freeform 24"/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3" name="Freeform 25"/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4" name="Freeform 26"/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5" name="Freeform 27"/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6" name="Freeform 28"/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7" name="Freeform 29"/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8" name="Freeform 30"/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9" name="Freeform 31"/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0" name="Freeform 32"/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1" name="Freeform 33"/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2" name="Freeform 34"/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3" name="Freeform 35"/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4" name="Freeform 36"/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5" name="Freeform 37"/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6" name="Freeform 38"/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7" name="Freeform 39"/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8" name="Freeform 40"/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9" name="Freeform 41"/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0" name="Freeform 42"/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1" name="Freeform 43"/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2" name="Freeform 44"/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3" name="Freeform 45"/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4" name="Freeform 46"/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5" name="Freeform 47"/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6" name="Freeform 48"/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7" name="Freeform 49"/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8" name="Freeform 50"/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9" name="Freeform 51"/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0" name="Freeform 52"/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1" name="Freeform 53"/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2" name="Freeform 54"/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3" name="Freeform 55"/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4" name="Freeform 56"/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5" name="Freeform 57"/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" name="Freeform 58"/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" name="Freeform 59"/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" name="Freeform 60"/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" name="Freeform 61"/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" name="Freeform 62"/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" name="Freeform 63"/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2" name="Freeform 64"/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3" name="Freeform 65"/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" name="Freeform 66"/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5" name="Freeform 67"/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" name="Freeform 68"/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7" name="Freeform 69"/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" name="Freeform 70"/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9" name="Freeform 71"/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0" name="Freeform 72"/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1" name="Freeform 73"/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2" name="Freeform 74"/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3" name="Freeform 75"/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4" name="Freeform 76"/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5" name="Freeform 77"/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6" name="Freeform 78"/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7" name="Freeform 79"/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8" name="Freeform 80"/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9" name="Freeform 81"/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0" name="Freeform 82"/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1" name="Freeform 83"/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2" name="Freeform 84"/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3" name="Freeform 85"/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4" name="Freeform 86"/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5" name="Freeform 87"/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6" name="Freeform 88"/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7" name="Freeform 89"/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8" name="Freeform 90"/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9" name="Freeform 91"/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0" name="Freeform 92"/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1" name="Freeform 93"/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2" name="Freeform 94"/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3" name="Freeform 95"/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4" name="Freeform 96"/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5" name="Freeform 97"/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6" name="Freeform 98"/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7" name="Freeform 99"/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8" name="Freeform 100"/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9" name="Freeform 101"/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0" name="Freeform 102"/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1" name="Freeform 103"/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2" name="Freeform 104"/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3" name="Freeform 105"/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4" name="Freeform 106"/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5" name="Freeform 107"/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6" name="Freeform 108"/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7" name="Freeform 109"/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8" name="Freeform 110"/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9" name="Freeform 111"/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0" name="Freeform 112"/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1" name="Freeform 113"/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2" name="Freeform 114"/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3" name="Freeform 115"/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4" name="Freeform 116"/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5" name="Freeform 117"/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6" name="Freeform 118"/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7" name="Freeform 119"/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8" name="Freeform 120"/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9" name="Freeform 121"/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0" name="Freeform 122"/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1" name="Freeform 123"/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2" name="Freeform 124"/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3" name="Freeform 125"/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4" name="Freeform 126"/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5" name="Freeform 127"/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6" name="Freeform 128"/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7" name="Freeform 129"/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8" name="Freeform 130"/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9" name="Freeform 131"/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0" name="Freeform 132"/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1" name="Freeform 133"/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2" name="Freeform 134"/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3" name="Freeform 135"/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4" name="Freeform 136"/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5" name="Freeform 137"/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6" name="Freeform 138"/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7" name="Freeform 139"/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8" name="Freeform 140"/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9" name="Freeform 141"/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0" name="Freeform 142"/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1" name="Freeform 143"/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2" name="Freeform 144"/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3" name="Freeform 145"/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4" name="Freeform 146"/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5" name="Freeform 147"/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6" name="Freeform 148"/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7" name="Freeform 149"/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8" name="Freeform 150"/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9" name="Freeform 151"/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0" name="Freeform 152"/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1" name="Freeform 153"/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2" name="Freeform 154"/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3" name="Freeform 155"/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4" name="Freeform 156"/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5" name="Freeform 157"/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6" name="Freeform 158"/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7" name="Freeform 159"/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8" name="Freeform 160"/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" name="Freeform 161"/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0" name="Freeform 162"/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" name="Freeform 163"/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" name="Freeform 164"/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" name="Freeform 165"/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4" name="Freeform 166"/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5" name="Freeform 167"/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" name="Freeform 168"/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" name="Freeform 169"/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" name="Freeform 170"/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" name="Freeform 171"/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" name="Freeform 172"/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" name="Freeform 173"/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2" name="Freeform 174"/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3" name="Freeform 175"/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4" name="Freeform 176"/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5" name="Freeform 177"/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6" name="Freeform 178"/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7" name="Freeform 179"/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8" name="Freeform 180"/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9" name="Freeform 181"/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0" name="Freeform 182"/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1" name="Freeform 183"/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2" name="Freeform 184"/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3" name="Freeform 185"/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4" name="Freeform 186"/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5" name="Freeform 187"/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6" name="Freeform 188"/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7" name="Freeform 189"/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8" name="Freeform 190"/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9" name="Freeform 191"/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0" name="Freeform 192"/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1" name="Freeform 193"/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2" name="Freeform 194"/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3" name="Freeform 195"/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4" name="Freeform 196"/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5" name="Freeform 197"/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6" name="Freeform 198"/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7" name="Freeform 199"/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8" name="Freeform 200"/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9" name="Freeform 201"/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0" name="Freeform 202"/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1" name="Freeform 203"/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2" name="Freeform 204"/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3" name="Freeform 205"/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4" name="Freeform 206"/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5" name="Freeform 207"/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6" name="Freeform 208"/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7" name="Freeform 209"/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208" name="Freeform 210"/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09" name="Freeform 211"/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0" name="Freeform 212"/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1" name="Freeform 213"/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2" name="Freeform 214"/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3" name="Freeform 215"/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4" name="Freeform 216"/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5" name="Freeform 217"/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6" name="Freeform 218"/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7" name="Freeform 219"/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8" name="Freeform 220"/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19" name="Freeform 221"/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0" name="Freeform 222"/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1" name="Freeform 223"/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2" name="Freeform 224"/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3" name="Freeform 225"/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4" name="Freeform 226"/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5" name="Freeform 227"/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6" name="Freeform 228"/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7" name="Freeform 229"/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8" name="Freeform 230"/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9" name="Freeform 231"/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0" name="Freeform 232"/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1" name="Freeform 233"/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2" name="Freeform 234"/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3" name="Freeform 235"/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4" name="Freeform 236"/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5" name="Freeform 237"/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6" name="Freeform 238"/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7" name="Freeform 239"/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8" name="Freeform 240"/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9" name="Freeform 241"/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0" name="Freeform 242"/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1" name="Freeform 243"/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2" name="Freeform 244"/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3" name="Freeform 245"/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4" name="Freeform 246"/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5" name="Freeform 247"/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6" name="Freeform 248"/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7" name="Freeform 249"/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8" name="Freeform 250"/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9" name="Freeform 251"/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0" name="Freeform 252"/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1" name="Freeform 253"/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2" name="Freeform 254"/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3" name="Freeform 255"/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4" name="Freeform 256"/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5" name="Freeform 257"/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6" name="Freeform 258"/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7" name="Freeform 259"/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8" name="Freeform 260"/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9" name="Freeform 261"/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0" name="Freeform 262"/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1" name="Freeform 263"/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2" name="Freeform 264"/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3" name="Freeform 265"/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4" name="Freeform 266"/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5" name="Freeform 267"/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6" name="Freeform 268"/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7" name="Freeform 269"/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8" name="Freeform 270"/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9" name="Freeform 271"/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0" name="Freeform 272"/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1" name="Freeform 273"/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2" name="Freeform 274"/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3" name="Freeform 275"/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4" name="Freeform 276"/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5" name="Freeform 277"/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6" name="Freeform 278"/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7" name="Freeform 279"/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8" name="Freeform 280"/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9" name="Freeform 281"/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0" name="Freeform 282"/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1" name="Freeform 283"/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2" name="Freeform 284"/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3" name="Freeform 285"/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4" name="Freeform 286"/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5" name="Freeform 287"/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6" name="Freeform 288"/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7" name="Freeform 289"/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8" name="Freeform 290"/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9" name="Freeform 291"/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0" name="Freeform 292"/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1" name="Freeform 293"/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2" name="Freeform 294"/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3" name="Freeform 295"/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4" name="Freeform 296"/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5" name="Freeform 297"/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6" name="Freeform 298"/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7" name="Freeform 299"/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8" name="Freeform 300"/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9" name="Freeform 301"/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0" name="Freeform 302"/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1" name="Freeform 303"/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2" name="Freeform 304"/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3" name="Freeform 305"/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4" name="Freeform 306"/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5" name="Freeform 307"/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6" name="Freeform 308"/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7" name="Freeform 309"/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8" name="Freeform 310"/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9" name="Freeform 311"/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0" name="Freeform 312"/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1" name="Freeform 313"/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2" name="Freeform 314"/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3" name="Freeform 315"/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4" name="Freeform 316"/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5" name="Freeform 317"/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6" name="Freeform 318"/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7" name="Freeform 319"/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8" name="Freeform 320"/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19" name="Freeform 321"/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0" name="Freeform 322"/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1" name="Freeform 323"/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2" name="Freeform 324"/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3" name="Freeform 325"/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4" name="Freeform 326"/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5" name="Freeform 327"/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6" name="Freeform 328"/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7" name="Freeform 329"/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0" name="Group 330"/>
          <p:cNvGrpSpPr>
            <a:grpSpLocks/>
          </p:cNvGrpSpPr>
          <p:nvPr/>
        </p:nvGrpSpPr>
        <p:grpSpPr bwMode="auto">
          <a:xfrm rot="10800000">
            <a:off x="8614635" y="5334000"/>
            <a:ext cx="3547203" cy="1524000"/>
            <a:chOff x="35" y="0"/>
            <a:chExt cx="1198" cy="1344"/>
          </a:xfrm>
        </p:grpSpPr>
        <p:grpSp>
          <p:nvGrpSpPr>
            <p:cNvPr id="36886" name="Group 331"/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37007" name="Freeform 332"/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Freeform 333"/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Freeform 334"/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0" name="Freeform 335"/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1" name="Freeform 336"/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2" name="Freeform 337"/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3" name="Freeform 338"/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4" name="Freeform 339"/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5" name="Freeform 340"/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6" name="Freeform 341"/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Freeform 342"/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8" name="Freeform 343"/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Freeform 344"/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Freeform 345"/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1" name="Freeform 346"/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2" name="Freeform 347"/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3" name="Freeform 348"/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4" name="Freeform 349"/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5" name="Freeform 350"/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6" name="Freeform 351"/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7" name="Freeform 352"/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8" name="Freeform 353"/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9" name="Freeform 354"/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0" name="Freeform 355"/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1" name="Freeform 356"/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2" name="Freeform 357"/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3" name="Freeform 358"/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4" name="Freeform 359"/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5" name="Freeform 360"/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6" name="Freeform 361"/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7" name="Freeform 362"/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8" name="Freeform 363"/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9" name="Freeform 364"/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0" name="Freeform 365"/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1" name="Freeform 366"/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2" name="Freeform 367"/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3" name="Freeform 368"/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4" name="Freeform 369"/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5" name="Freeform 370"/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6" name="Freeform 371"/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7" name="Freeform 372"/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8" name="Freeform 373"/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9" name="Freeform 374"/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0" name="Freeform 375"/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1" name="Freeform 376"/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2" name="Freeform 377"/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3" name="Freeform 378"/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4" name="Freeform 379"/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5" name="Freeform 380"/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6" name="Freeform 381"/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7" name="Freeform 382"/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8" name="Freeform 383"/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9" name="Freeform 384"/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0" name="Freeform 385"/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1" name="Freeform 386"/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2" name="Freeform 387"/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3" name="Freeform 388"/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4" name="Freeform 389"/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5" name="Freeform 390"/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6" name="Freeform 391"/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7" name="Freeform 392"/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8" name="Freeform 393"/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9" name="Freeform 394"/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0" name="Freeform 395"/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1" name="Freeform 396"/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2" name="Freeform 397"/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3" name="Freeform 398"/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4" name="Freeform 399"/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5" name="Freeform 400"/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6" name="Freeform 401"/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7" name="Freeform 402"/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8" name="Freeform 403"/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9" name="Freeform 404"/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0" name="Freeform 405"/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1" name="Freeform 406"/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2" name="Freeform 407"/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3" name="Freeform 408"/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4" name="Freeform 409"/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5" name="Freeform 410"/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6" name="Freeform 411"/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7" name="Freeform 412"/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8" name="Freeform 413"/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9" name="Freeform 414"/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0" name="Freeform 415"/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1" name="Freeform 416"/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2" name="Freeform 417"/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3" name="Freeform 418"/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4" name="Freeform 419"/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5" name="Freeform 420"/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6" name="Freeform 421"/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7" name="Freeform 422"/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8" name="Freeform 423"/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9" name="Freeform 424"/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0" name="Freeform 425"/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1" name="Freeform 426"/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2" name="Freeform 427"/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3" name="Freeform 428"/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4" name="Freeform 429"/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5" name="Freeform 430"/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6" name="Freeform 431"/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7" name="Freeform 432"/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8" name="Freeform 433"/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9" name="Freeform 434"/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0" name="Freeform 435"/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1" name="Freeform 436"/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2" name="Freeform 437"/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3" name="Freeform 438"/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4" name="Freeform 439"/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5" name="Freeform 440"/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6" name="Freeform 441"/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7" name="Freeform 442"/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8" name="Freeform 443"/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9" name="Freeform 444"/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0" name="Freeform 445"/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1" name="Freeform 446"/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2" name="Freeform 447"/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3" name="Freeform 448"/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4" name="Freeform 449"/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5" name="Freeform 450"/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6" name="Freeform 451"/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7" name="Freeform 452"/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8" name="Freeform 453"/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9" name="Freeform 454"/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0" name="Freeform 455"/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1" name="Freeform 456"/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2" name="Freeform 457"/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3" name="Freeform 458"/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4" name="Freeform 459"/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5" name="Freeform 460"/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6" name="Freeform 461"/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7" name="Freeform 462"/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8" name="Freeform 463"/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9" name="Freeform 464"/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0" name="Freeform 465"/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1" name="Freeform 466"/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2" name="Freeform 467"/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3" name="Freeform 468"/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4" name="Freeform 469"/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5" name="Freeform 470"/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6" name="Freeform 471"/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7" name="Freeform 472"/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8" name="Freeform 473"/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9" name="Freeform 474"/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0" name="Freeform 475"/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1" name="Freeform 476"/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2" name="Freeform 477"/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3" name="Freeform 478"/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4" name="Freeform 479"/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5" name="Freeform 480"/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6" name="Freeform 481"/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7" name="Freeform 482"/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8" name="Freeform 483"/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9" name="Freeform 484"/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0" name="Freeform 485"/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1" name="Freeform 486"/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2" name="Freeform 487"/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3" name="Freeform 488"/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4" name="Freeform 489"/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5" name="Freeform 490"/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6" name="Freeform 491"/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7" name="Freeform 492"/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8" name="Freeform 493"/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9" name="Freeform 494"/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0" name="Freeform 495"/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1" name="Freeform 496"/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2" name="Freeform 497"/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3" name="Freeform 498"/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4" name="Freeform 499"/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5" name="Freeform 500"/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6" name="Freeform 501"/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7" name="Freeform 502"/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8" name="Freeform 503"/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9" name="Freeform 504"/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0" name="Freeform 505"/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1" name="Freeform 506"/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2" name="Freeform 507"/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3" name="Freeform 508"/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4" name="Freeform 509"/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5" name="Freeform 510"/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6" name="Freeform 511"/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7" name="Freeform 512"/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8" name="Freeform 513"/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9" name="Freeform 514"/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0" name="Freeform 515"/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1" name="Freeform 516"/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2" name="Freeform 517"/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3" name="Freeform 518"/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4" name="Freeform 519"/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5" name="Freeform 520"/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6" name="Freeform 521"/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7" name="Freeform 522"/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8" name="Freeform 523"/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9" name="Freeform 524"/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0" name="Freeform 525"/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1" name="Freeform 526"/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2" name="Freeform 527"/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3" name="Freeform 528"/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4" name="Freeform 529"/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5" name="Freeform 530"/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6" name="Freeform 531"/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87" name="Freeform 532"/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533"/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534"/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535"/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536"/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537"/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538"/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539"/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540"/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541"/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542"/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543"/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544"/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545"/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546"/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547"/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548"/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549"/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550"/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551"/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552"/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553"/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554"/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555"/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556"/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557"/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558"/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559"/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560"/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561"/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62"/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63"/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64"/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565"/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566"/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67"/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568"/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569"/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570"/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571"/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572"/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573"/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574"/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Freeform 575"/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576"/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577"/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Freeform 578"/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Freeform 579"/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580"/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Freeform 581"/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Freeform 582"/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Freeform 583"/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Freeform 584"/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Freeform 585"/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Freeform 586"/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Freeform 587"/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588"/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Freeform 589"/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Freeform 590"/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Freeform 591"/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Freeform 592"/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Freeform 593"/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Freeform 594"/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Freeform 595"/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Freeform 596"/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Freeform 597"/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Freeform 598"/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Freeform 599"/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Freeform 600"/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Freeform 601"/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Freeform 602"/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Freeform 603"/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Freeform 604"/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Freeform 605"/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Freeform 606"/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Freeform 607"/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Freeform 608"/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Freeform 609"/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Freeform 610"/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Freeform 611"/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7" name="Freeform 612"/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Freeform 613"/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Freeform 614"/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0" name="Freeform 615"/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Freeform 616"/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Freeform 617"/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Freeform 618"/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Freeform 619"/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Freeform 620"/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Freeform 621"/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Freeform 622"/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Freeform 623"/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Freeform 624"/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Freeform 625"/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Freeform 626"/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Freeform 627"/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Freeform 628"/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Freeform 629"/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5" name="Freeform 630"/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6" name="Freeform 631"/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7" name="Freeform 632"/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Freeform 633"/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9" name="Freeform 634"/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0" name="Freeform 635"/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1" name="Freeform 636"/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Freeform 637"/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3" name="Freeform 638"/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4" name="Freeform 639"/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5" name="Freeform 640"/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6" name="Freeform 641"/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7" name="Freeform 642"/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8" name="Freeform 643"/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9" name="Freeform 644"/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0" name="Freeform 645"/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1" name="Freeform 646"/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2" name="Freeform 647"/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3" name="Freeform 648"/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Freeform 649"/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5" name="Freeform 650"/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Freeform 651"/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872" name="Picture 653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2" y="3200401"/>
            <a:ext cx="152023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54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35" y="4997450"/>
            <a:ext cx="293911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655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81" y="1066800"/>
            <a:ext cx="1013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656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49" y="4419601"/>
            <a:ext cx="263506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657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97" y="304800"/>
            <a:ext cx="212832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658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95" y="381000"/>
            <a:ext cx="192562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659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89" y="4495800"/>
            <a:ext cx="192562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660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70" y="2743200"/>
            <a:ext cx="9121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661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68" y="3200400"/>
            <a:ext cx="1418881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662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19" y="3962400"/>
            <a:ext cx="1013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663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13" y="1371600"/>
            <a:ext cx="121618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664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62" y="4191001"/>
            <a:ext cx="709441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665" descr="flowlin2.gif (13943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" y="6680200"/>
            <a:ext cx="1175644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666" descr="flowlin2.gif (13943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" y="0"/>
            <a:ext cx="1175644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8335926" y="3321050"/>
          <a:ext cx="15202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26" y="3321050"/>
                        <a:ext cx="15202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8335926" y="3321050"/>
          <a:ext cx="15202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26" y="3321050"/>
                        <a:ext cx="15202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8335926" y="3321050"/>
          <a:ext cx="15202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26" y="3321050"/>
                        <a:ext cx="15202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8335926" y="3321050"/>
          <a:ext cx="15202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26" y="3321050"/>
                        <a:ext cx="15202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8335926" y="3352800"/>
          <a:ext cx="15202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26" y="3352800"/>
                        <a:ext cx="15202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9"/>
          <p:cNvGraphicFramePr>
            <a:graphicFrameLocks noChangeAspect="1"/>
          </p:cNvGraphicFramePr>
          <p:nvPr/>
        </p:nvGraphicFramePr>
        <p:xfrm>
          <a:off x="8335926" y="3321050"/>
          <a:ext cx="15202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26" y="3321050"/>
                        <a:ext cx="15202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24"/>
          <p:cNvSpPr txBox="1">
            <a:spLocks noChangeArrowheads="1"/>
          </p:cNvSpPr>
          <p:nvPr/>
        </p:nvSpPr>
        <p:spPr bwMode="auto">
          <a:xfrm>
            <a:off x="2687851" y="1143000"/>
            <a:ext cx="5648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Rút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gọn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441" name="Rectangle 33"/>
          <p:cNvSpPr>
            <a:spLocks noChangeArrowheads="1"/>
          </p:cNvSpPr>
          <p:nvPr/>
        </p:nvSpPr>
        <p:spPr bwMode="auto">
          <a:xfrm>
            <a:off x="2331019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971989" y="296864"/>
            <a:ext cx="615693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43" name="Object 72"/>
          <p:cNvGraphicFramePr>
            <a:graphicFrameLocks noChangeAspect="1"/>
          </p:cNvGraphicFramePr>
          <p:nvPr/>
        </p:nvGraphicFramePr>
        <p:xfrm>
          <a:off x="2939111" y="1924051"/>
          <a:ext cx="85935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11" imgW="228501" imgH="393529" progId="Equation.3">
                  <p:embed/>
                </p:oleObj>
              </mc:Choice>
              <mc:Fallback>
                <p:oleObj name="Equation" r:id="rId11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11" y="1924051"/>
                        <a:ext cx="859353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72"/>
          <p:cNvGraphicFramePr>
            <a:graphicFrameLocks noChangeAspect="1"/>
          </p:cNvGraphicFramePr>
          <p:nvPr/>
        </p:nvGraphicFramePr>
        <p:xfrm>
          <a:off x="2939112" y="3565526"/>
          <a:ext cx="817124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12" y="3565526"/>
                        <a:ext cx="817124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72"/>
          <p:cNvGraphicFramePr>
            <a:graphicFrameLocks noChangeAspect="1"/>
          </p:cNvGraphicFramePr>
          <p:nvPr/>
        </p:nvGraphicFramePr>
        <p:xfrm>
          <a:off x="2939111" y="5257800"/>
          <a:ext cx="106416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11" y="5257800"/>
                        <a:ext cx="106416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2"/>
          <p:cNvGraphicFramePr>
            <a:graphicFrameLocks noChangeAspect="1"/>
          </p:cNvGraphicFramePr>
          <p:nvPr/>
        </p:nvGraphicFramePr>
        <p:xfrm>
          <a:off x="3749901" y="1978026"/>
          <a:ext cx="539470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Equation" r:id="rId17" imgW="1435100" imgH="393700" progId="Equation.3">
                  <p:embed/>
                </p:oleObj>
              </mc:Choice>
              <mc:Fallback>
                <p:oleObj name="Equation" r:id="rId17" imgW="1435100" imgH="3937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901" y="1978026"/>
                        <a:ext cx="539470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2"/>
          <p:cNvGraphicFramePr>
            <a:graphicFrameLocks noChangeAspect="1"/>
          </p:cNvGraphicFramePr>
          <p:nvPr/>
        </p:nvGraphicFramePr>
        <p:xfrm>
          <a:off x="3749901" y="3505201"/>
          <a:ext cx="281876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Equation" r:id="rId19" imgW="748975" imgH="393529" progId="Equation.3">
                  <p:embed/>
                </p:oleObj>
              </mc:Choice>
              <mc:Fallback>
                <p:oleObj name="Equation" r:id="rId19" imgW="748975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901" y="3505201"/>
                        <a:ext cx="281876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2"/>
          <p:cNvGraphicFramePr>
            <a:graphicFrameLocks noChangeAspect="1"/>
          </p:cNvGraphicFramePr>
          <p:nvPr/>
        </p:nvGraphicFramePr>
        <p:xfrm>
          <a:off x="3851249" y="5178426"/>
          <a:ext cx="281876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Equation" r:id="rId21" imgW="748975" imgH="393529" progId="Equation.3">
                  <p:embed/>
                </p:oleObj>
              </mc:Choice>
              <mc:Fallback>
                <p:oleObj name="Equation" r:id="rId21" imgW="748975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49" y="5178426"/>
                        <a:ext cx="281876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1" y="2700338"/>
            <a:ext cx="203330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2" y="766763"/>
            <a:ext cx="20354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3" y="4564063"/>
            <a:ext cx="20354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14" y="1065213"/>
            <a:ext cx="1727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22" y="2832100"/>
            <a:ext cx="17271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22" y="4600575"/>
            <a:ext cx="17271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72"/>
          <p:cNvGraphicFramePr>
            <a:graphicFrameLocks noChangeAspect="1"/>
          </p:cNvGraphicFramePr>
          <p:nvPr/>
        </p:nvGraphicFramePr>
        <p:xfrm>
          <a:off x="2749083" y="1338264"/>
          <a:ext cx="64821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083" y="1338264"/>
                        <a:ext cx="648210" cy="9731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72"/>
          <p:cNvGraphicFramePr>
            <a:graphicFrameLocks noChangeAspect="1"/>
          </p:cNvGraphicFramePr>
          <p:nvPr/>
        </p:nvGraphicFramePr>
        <p:xfrm>
          <a:off x="8515399" y="5103814"/>
          <a:ext cx="688326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9" imgW="228501" imgH="393529" progId="Equation.3">
                  <p:embed/>
                </p:oleObj>
              </mc:Choice>
              <mc:Fallback>
                <p:oleObj name="Equation" r:id="rId9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5399" y="5103814"/>
                        <a:ext cx="688326" cy="10429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72"/>
          <p:cNvGraphicFramePr>
            <a:graphicFrameLocks noChangeAspect="1"/>
          </p:cNvGraphicFramePr>
          <p:nvPr/>
        </p:nvGraphicFramePr>
        <p:xfrm>
          <a:off x="8348595" y="3084513"/>
          <a:ext cx="70310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11" imgW="228501" imgH="393529" progId="Equation.3">
                  <p:embed/>
                </p:oleObj>
              </mc:Choice>
              <mc:Fallback>
                <p:oleObj name="Equation" r:id="rId11" imgW="228501" imgH="39352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595" y="3084513"/>
                        <a:ext cx="703107" cy="10048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2725857" y="2970214"/>
            <a:ext cx="785452" cy="1119187"/>
            <a:chOff x="1291" y="1566"/>
            <a:chExt cx="372" cy="770"/>
          </a:xfrm>
        </p:grpSpPr>
        <p:sp>
          <p:nvSpPr>
            <p:cNvPr id="205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4" y="1569"/>
              <a:ext cx="366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Rectangle 5"/>
            <p:cNvSpPr>
              <a:spLocks noChangeArrowheads="1"/>
            </p:cNvSpPr>
            <p:nvPr/>
          </p:nvSpPr>
          <p:spPr bwMode="auto">
            <a:xfrm>
              <a:off x="1291" y="1566"/>
              <a:ext cx="372" cy="7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20511" name="Line 6"/>
            <p:cNvSpPr>
              <a:spLocks noChangeShapeType="1"/>
            </p:cNvSpPr>
            <p:nvPr/>
          </p:nvSpPr>
          <p:spPr bwMode="auto">
            <a:xfrm>
              <a:off x="1335" y="1956"/>
              <a:ext cx="27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Rectangle 7"/>
            <p:cNvSpPr>
              <a:spLocks noChangeArrowheads="1"/>
            </p:cNvSpPr>
            <p:nvPr/>
          </p:nvSpPr>
          <p:spPr bwMode="auto">
            <a:xfrm>
              <a:off x="1352" y="1997"/>
              <a:ext cx="9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en-US" altLang="en-US" sz="1600" b="1"/>
            </a:p>
          </p:txBody>
        </p:sp>
        <p:sp>
          <p:nvSpPr>
            <p:cNvPr id="20513" name="Rectangle 8"/>
            <p:cNvSpPr>
              <a:spLocks noChangeArrowheads="1"/>
            </p:cNvSpPr>
            <p:nvPr/>
          </p:nvSpPr>
          <p:spPr bwMode="auto">
            <a:xfrm>
              <a:off x="1352" y="1587"/>
              <a:ext cx="9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 b="1"/>
            </a:p>
          </p:txBody>
        </p:sp>
      </p:grpSp>
      <p:grpSp>
        <p:nvGrpSpPr>
          <p:cNvPr id="28" name="Group 11"/>
          <p:cNvGrpSpPr>
            <a:grpSpLocks noChangeAspect="1"/>
          </p:cNvGrpSpPr>
          <p:nvPr/>
        </p:nvGrpSpPr>
        <p:grpSpPr bwMode="auto">
          <a:xfrm>
            <a:off x="2620286" y="4933951"/>
            <a:ext cx="783340" cy="1192213"/>
            <a:chOff x="1241" y="2869"/>
            <a:chExt cx="371" cy="751"/>
          </a:xfrm>
        </p:grpSpPr>
        <p:sp>
          <p:nvSpPr>
            <p:cNvPr id="2050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44" y="2872"/>
              <a:ext cx="365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Rectangle 12"/>
            <p:cNvSpPr>
              <a:spLocks noChangeArrowheads="1"/>
            </p:cNvSpPr>
            <p:nvPr/>
          </p:nvSpPr>
          <p:spPr bwMode="auto">
            <a:xfrm>
              <a:off x="1241" y="2869"/>
              <a:ext cx="371" cy="7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20506" name="Line 13"/>
            <p:cNvSpPr>
              <a:spLocks noChangeShapeType="1"/>
            </p:cNvSpPr>
            <p:nvPr/>
          </p:nvSpPr>
          <p:spPr bwMode="auto">
            <a:xfrm>
              <a:off x="1285" y="3259"/>
              <a:ext cx="2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Rectangle 14"/>
            <p:cNvSpPr>
              <a:spLocks noChangeArrowheads="1"/>
            </p:cNvSpPr>
            <p:nvPr/>
          </p:nvSpPr>
          <p:spPr bwMode="auto">
            <a:xfrm>
              <a:off x="1302" y="3300"/>
              <a:ext cx="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 b="1"/>
            </a:p>
          </p:txBody>
        </p:sp>
        <p:sp>
          <p:nvSpPr>
            <p:cNvPr id="20508" name="Rectangle 15"/>
            <p:cNvSpPr>
              <a:spLocks noChangeArrowheads="1"/>
            </p:cNvSpPr>
            <p:nvPr/>
          </p:nvSpPr>
          <p:spPr bwMode="auto">
            <a:xfrm>
              <a:off x="1302" y="2890"/>
              <a:ext cx="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 b="1"/>
            </a:p>
          </p:txBody>
        </p:sp>
      </p:grpSp>
      <p:grpSp>
        <p:nvGrpSpPr>
          <p:cNvPr id="20493" name="Group 18"/>
          <p:cNvGrpSpPr>
            <a:grpSpLocks noChangeAspect="1"/>
          </p:cNvGrpSpPr>
          <p:nvPr/>
        </p:nvGrpSpPr>
        <p:grpSpPr bwMode="auto">
          <a:xfrm>
            <a:off x="8386601" y="1338263"/>
            <a:ext cx="785452" cy="1212850"/>
            <a:chOff x="3972" y="604"/>
            <a:chExt cx="372" cy="751"/>
          </a:xfrm>
        </p:grpSpPr>
        <p:sp>
          <p:nvSpPr>
            <p:cNvPr id="2049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975" y="607"/>
              <a:ext cx="366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Rectangle 19"/>
            <p:cNvSpPr>
              <a:spLocks noChangeArrowheads="1"/>
            </p:cNvSpPr>
            <p:nvPr/>
          </p:nvSpPr>
          <p:spPr bwMode="auto">
            <a:xfrm>
              <a:off x="3972" y="604"/>
              <a:ext cx="372" cy="7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20501" name="Line 20"/>
            <p:cNvSpPr>
              <a:spLocks noChangeShapeType="1"/>
            </p:cNvSpPr>
            <p:nvPr/>
          </p:nvSpPr>
          <p:spPr bwMode="auto">
            <a:xfrm>
              <a:off x="4016" y="994"/>
              <a:ext cx="27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Rectangle 21"/>
            <p:cNvSpPr>
              <a:spLocks noChangeArrowheads="1"/>
            </p:cNvSpPr>
            <p:nvPr/>
          </p:nvSpPr>
          <p:spPr bwMode="auto">
            <a:xfrm>
              <a:off x="4033" y="1035"/>
              <a:ext cx="194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itchFamily="18" charset="0"/>
                </a:rPr>
                <a:t>28</a:t>
              </a:r>
              <a:endParaRPr lang="en-US" altLang="en-US" sz="1600" b="1"/>
            </a:p>
          </p:txBody>
        </p:sp>
        <p:sp>
          <p:nvSpPr>
            <p:cNvPr id="20503" name="Rectangle 22"/>
            <p:cNvSpPr>
              <a:spLocks noChangeArrowheads="1"/>
            </p:cNvSpPr>
            <p:nvPr/>
          </p:nvSpPr>
          <p:spPr bwMode="auto">
            <a:xfrm>
              <a:off x="4033" y="625"/>
              <a:ext cx="194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altLang="en-US" sz="1600" b="1"/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063553" y="3393063"/>
            <a:ext cx="45184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075175" y="1743076"/>
            <a:ext cx="3357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154344" y="5396061"/>
            <a:ext cx="45184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497" name="Text Box 24"/>
          <p:cNvSpPr txBox="1">
            <a:spLocks noChangeArrowheads="1"/>
          </p:cNvSpPr>
          <p:nvPr/>
        </p:nvSpPr>
        <p:spPr bwMode="auto">
          <a:xfrm>
            <a:off x="2339465" y="609600"/>
            <a:ext cx="756314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2. Tìm các cặp phân số bằng nhau: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2725858" y="90488"/>
            <a:ext cx="414896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4514 L 0.39945 0.5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4" y="2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4722 0.57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61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97 0.00371 L 0.38907 -0.228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-11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85 L 0.45729 -0.238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1574 L 0.40128 -0.27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6" y="-128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47 L 0.45798 -0.25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405395" y="1066801"/>
            <a:ext cx="1145239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/>
              <p:cNvSpPr txBox="1">
                <a:spLocks noChangeArrowheads="1"/>
              </p:cNvSpPr>
              <p:nvPr/>
            </p:nvSpPr>
            <p:spPr bwMode="auto">
              <a:xfrm>
                <a:off x="899319" y="1905000"/>
                <a:ext cx="8839200" cy="1145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eaLnBrk="1" hangingPunct="1"/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319" y="1905000"/>
                <a:ext cx="8839200" cy="1145570"/>
              </a:xfrm>
              <a:prstGeom prst="rect">
                <a:avLst/>
              </a:prstGeom>
              <a:blipFill rotWithShape="1">
                <a:blip r:embed="rId2"/>
                <a:stretch>
                  <a:fillRect l="-1448" t="-5348" b="-5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7613461" y="3135312"/>
            <a:ext cx="1145130" cy="531813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/>
          <p:cNvSpPr/>
          <p:nvPr/>
        </p:nvSpPr>
        <p:spPr>
          <a:xfrm>
            <a:off x="8616873" y="2348777"/>
            <a:ext cx="608092" cy="7588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6348" y="3648791"/>
            <a:ext cx="608092" cy="7588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AutoShape 2"/>
              <p:cNvSpPr>
                <a:spLocks noChangeArrowheads="1"/>
              </p:cNvSpPr>
              <p:nvPr/>
            </p:nvSpPr>
            <p:spPr bwMode="auto">
              <a:xfrm>
                <a:off x="398496" y="152400"/>
                <a:ext cx="11245023" cy="1358900"/>
              </a:xfrm>
              <a:prstGeom prst="roundRect">
                <a:avLst>
                  <a:gd name="adj" fmla="val 215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514350" indent="-514350" algn="just">
                  <a:buAutoNum type="alphaLcParenR"/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Ví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dụ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</a:rPr>
                  <a:t>: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Cho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hai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altLang="en-US" sz="28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Hãy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tìm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hai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có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cùng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mẫu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, </a:t>
                </a:r>
              </a:p>
              <a:p>
                <a:pPr algn="just"/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               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trong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một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và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r>
                  <a:rPr lang="en-US" altLang="en-US" sz="2800" b="1" dirty="0" err="1">
                    <a:latin typeface="Times New Roman" pitchFamily="18" charset="0"/>
                  </a:rPr>
                  <a:t>ột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altLang="en-US" sz="28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536" name="Auto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96" y="152400"/>
                <a:ext cx="11245023" cy="1358900"/>
              </a:xfrm>
              <a:prstGeom prst="roundRect">
                <a:avLst>
                  <a:gd name="adj" fmla="val 2155"/>
                </a:avLst>
              </a:prstGeom>
              <a:blipFill rotWithShape="1">
                <a:blip r:embed="rId3"/>
                <a:stretch>
                  <a:fillRect l="-867" b="-448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231518" y="1447800"/>
            <a:ext cx="217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54616" y="2278283"/>
                <a:ext cx="495300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/>
                  <a:t>  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dirty="0"/>
                  <a:t>   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/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/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/>
                  <a:t> ; …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16" y="2278283"/>
                <a:ext cx="4953000" cy="810991"/>
              </a:xfrm>
              <a:prstGeom prst="rect">
                <a:avLst/>
              </a:prstGeom>
              <a:blipFill rotWithShape="1">
                <a:blip r:embed="rId4"/>
                <a:stretch>
                  <a:fillRect r="-1845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/>
              <p:cNvSpPr txBox="1">
                <a:spLocks noChangeArrowheads="1"/>
              </p:cNvSpPr>
              <p:nvPr/>
            </p:nvSpPr>
            <p:spPr bwMode="auto">
              <a:xfrm>
                <a:off x="918369" y="3200400"/>
                <a:ext cx="8839200" cy="1172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1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369" y="3200400"/>
                <a:ext cx="8839200" cy="1172693"/>
              </a:xfrm>
              <a:prstGeom prst="rect">
                <a:avLst/>
              </a:prstGeom>
              <a:blipFill rotWithShape="1">
                <a:blip r:embed="rId5"/>
                <a:stretch>
                  <a:fillRect l="-1448" b="-3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73665" y="3584884"/>
                <a:ext cx="5769853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/>
                  <a:t>  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/>
                  <a:t>   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 b="1" dirty="0"/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200" b="1" dirty="0"/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200" b="1" dirty="0"/>
                  <a:t>  ; …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65" y="3584884"/>
                <a:ext cx="5769853" cy="803682"/>
              </a:xfrm>
              <a:prstGeom prst="rect">
                <a:avLst/>
              </a:prstGeom>
              <a:blipFill rotWithShape="1"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7833519" y="1428750"/>
            <a:ext cx="217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00648" y="723900"/>
            <a:ext cx="4238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22536" grpId="0" animBg="1"/>
      <p:bldP spid="10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2"/>
              <p:cNvSpPr>
                <a:spLocks noChangeArrowheads="1"/>
              </p:cNvSpPr>
              <p:nvPr/>
            </p:nvSpPr>
            <p:spPr bwMode="auto">
              <a:xfrm>
                <a:off x="398496" y="152400"/>
                <a:ext cx="11245023" cy="1358900"/>
              </a:xfrm>
              <a:prstGeom prst="roundRect">
                <a:avLst>
                  <a:gd name="adj" fmla="val 215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514350" indent="-514350" algn="just">
                  <a:buAutoNum type="alphaLcParenR"/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Ví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dụ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</a:rPr>
                  <a:t>: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Cho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hai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altLang="en-US" sz="28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Hãy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tìm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hai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có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cùng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mẫu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, </a:t>
                </a:r>
              </a:p>
              <a:p>
                <a:pPr algn="just"/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               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trong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một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và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r>
                  <a:rPr lang="en-US" altLang="en-US" sz="2800" b="1" dirty="0" err="1">
                    <a:latin typeface="Times New Roman" pitchFamily="18" charset="0"/>
                  </a:rPr>
                  <a:t>ột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altLang="en-US" sz="28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Auto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96" y="152400"/>
                <a:ext cx="11245023" cy="1358900"/>
              </a:xfrm>
              <a:prstGeom prst="roundRect">
                <a:avLst>
                  <a:gd name="adj" fmla="val 2155"/>
                </a:avLst>
              </a:prstGeom>
              <a:blipFill rotWithShape="1">
                <a:blip r:embed="rId3"/>
                <a:stretch>
                  <a:fillRect l="-867" b="-448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30"/>
          <p:cNvSpPr txBox="1">
            <a:spLocks noChangeArrowheads="1"/>
          </p:cNvSpPr>
          <p:nvPr/>
        </p:nvSpPr>
        <p:spPr bwMode="auto">
          <a:xfrm>
            <a:off x="1204119" y="2057400"/>
            <a:ext cx="10033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Dựa vào tính chất cơ bản của phân số,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1"/>
              <p:cNvSpPr txBox="1">
                <a:spLocks noChangeArrowheads="1"/>
              </p:cNvSpPr>
              <p:nvPr/>
            </p:nvSpPr>
            <p:spPr bwMode="auto">
              <a:xfrm>
                <a:off x="2448957" y="5280046"/>
                <a:ext cx="10337562" cy="739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800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Hai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latin typeface="Times New Roman" pitchFamily="18" charset="0"/>
                  </a:rPr>
                  <a:t>  </a:t>
                </a:r>
                <a:r>
                  <a:rPr lang="en-US" altLang="en-US" sz="2800" b="1" dirty="0" err="1">
                    <a:latin typeface="Times New Roman" pitchFamily="18" charset="0"/>
                  </a:rPr>
                  <a:t>và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latin typeface="Times New Roman" pitchFamily="18" charset="0"/>
                  </a:rPr>
                  <a:t> có </a:t>
                </a:r>
                <a:r>
                  <a:rPr lang="en-US" altLang="en-US" sz="2800" b="1" dirty="0" err="1">
                    <a:latin typeface="Times New Roman" pitchFamily="18" charset="0"/>
                  </a:rPr>
                  <a:t>điểm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gì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giống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nhau</a:t>
                </a:r>
                <a:r>
                  <a:rPr lang="en-US" altLang="en-US" sz="2800" b="1" dirty="0">
                    <a:latin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 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957" y="5280046"/>
                <a:ext cx="10337562" cy="739754"/>
              </a:xfrm>
              <a:prstGeom prst="rect">
                <a:avLst/>
              </a:prstGeom>
              <a:blipFill rotWithShape="1">
                <a:blip r:embed="rId4"/>
                <a:stretch>
                  <a:fillRect l="-354" b="-57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0309"/>
              </p:ext>
            </p:extLst>
          </p:nvPr>
        </p:nvGraphicFramePr>
        <p:xfrm>
          <a:off x="1051719" y="2895600"/>
          <a:ext cx="334239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5" imgW="888614" imgH="393529" progId="Equation.3">
                  <p:embed/>
                </p:oleObj>
              </mc:Choice>
              <mc:Fallback>
                <p:oleObj name="Equation" r:id="rId5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719" y="2895600"/>
                        <a:ext cx="334239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494643"/>
              </p:ext>
            </p:extLst>
          </p:nvPr>
        </p:nvGraphicFramePr>
        <p:xfrm>
          <a:off x="6730673" y="2895600"/>
          <a:ext cx="338884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7" imgW="901309" imgH="393529" progId="Equation.3">
                  <p:embed/>
                </p:oleObj>
              </mc:Choice>
              <mc:Fallback>
                <p:oleObj name="Equation" r:id="rId7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673" y="2895600"/>
                        <a:ext cx="338884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913874" y="4021138"/>
            <a:ext cx="1013487" cy="47466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1" idx="3"/>
          </p:cNvCxnSpPr>
          <p:nvPr/>
        </p:nvCxnSpPr>
        <p:spPr>
          <a:xfrm flipH="1">
            <a:off x="8738493" y="3944938"/>
            <a:ext cx="952254" cy="55086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37919" y="4191000"/>
            <a:ext cx="3800574" cy="609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1818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6004908" y="3321050"/>
          <a:ext cx="15202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908" y="3321050"/>
                        <a:ext cx="15202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1216184" y="228601"/>
          <a:ext cx="28377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Equation" r:id="rId5" imgW="888614" imgH="393529" progId="Equation.3">
                  <p:embed/>
                </p:oleObj>
              </mc:Choice>
              <mc:Fallback>
                <p:oleObj name="Equation" r:id="rId5" imgW="888614" imgH="393529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184" y="228601"/>
                        <a:ext cx="2837762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6993057" y="228600"/>
          <a:ext cx="2736414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Equation" r:id="rId7" imgW="901309" imgH="393529" progId="Equation.3">
                  <p:embed/>
                </p:oleObj>
              </mc:Choice>
              <mc:Fallback>
                <p:oleObj name="Equation" r:id="rId7" imgW="901309" imgH="393529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057" y="228600"/>
                        <a:ext cx="2736414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648551" y="1143001"/>
            <a:ext cx="1013487" cy="47466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H="1">
            <a:off x="8473170" y="1066801"/>
            <a:ext cx="952254" cy="55086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72596" y="1312863"/>
            <a:ext cx="3800574" cy="609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81547"/>
              </p:ext>
            </p:extLst>
          </p:nvPr>
        </p:nvGraphicFramePr>
        <p:xfrm>
          <a:off x="3391787" y="2749550"/>
          <a:ext cx="131753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Equation" r:id="rId9" imgW="444307" imgH="393529" progId="Equation.3">
                  <p:embed/>
                </p:oleObj>
              </mc:Choice>
              <mc:Fallback>
                <p:oleObj name="Equation" r:id="rId9" imgW="444307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787" y="2749550"/>
                        <a:ext cx="131753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89733"/>
              </p:ext>
            </p:extLst>
          </p:nvPr>
        </p:nvGraphicFramePr>
        <p:xfrm>
          <a:off x="5776119" y="2743200"/>
          <a:ext cx="147166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Equation" r:id="rId11" imgW="457002" imgH="393529" progId="Equation.3">
                  <p:embed/>
                </p:oleObj>
              </mc:Choice>
              <mc:Fallback>
                <p:oleObj name="Equation" r:id="rId11" imgW="457002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119" y="2743200"/>
                        <a:ext cx="147166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37031" y="2938463"/>
            <a:ext cx="912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37319" y="3962400"/>
            <a:ext cx="115537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600" dirty="0">
                <a:latin typeface="Times New Roman" pitchFamily="18" charset="0"/>
              </a:rPr>
              <a:t>* Ta </a:t>
            </a:r>
            <a:r>
              <a:rPr lang="en-US" altLang="en-US" sz="2600" dirty="0" err="1">
                <a:latin typeface="Times New Roman" pitchFamily="18" charset="0"/>
              </a:rPr>
              <a:t>nói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rằng</a:t>
            </a:r>
            <a:r>
              <a:rPr lang="en-US" altLang="en-US" sz="2600" dirty="0">
                <a:latin typeface="Times New Roman" pitchFamily="18" charset="0"/>
              </a:rPr>
              <a:t>: </a:t>
            </a:r>
            <a:r>
              <a:rPr lang="en-US" altLang="en-US" sz="2600" dirty="0" err="1">
                <a:latin typeface="Times New Roman" pitchFamily="18" charset="0"/>
              </a:rPr>
              <a:t>Hai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phân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số</a:t>
            </a:r>
            <a:r>
              <a:rPr lang="en-US" altLang="en-US" sz="2600" dirty="0">
                <a:latin typeface="Times New Roman" pitchFamily="18" charset="0"/>
              </a:rPr>
              <a:t>    </a:t>
            </a:r>
            <a:r>
              <a:rPr lang="en-US" altLang="en-US" sz="2600" dirty="0" err="1">
                <a:latin typeface="Times New Roman" pitchFamily="18" charset="0"/>
              </a:rPr>
              <a:t>và</a:t>
            </a:r>
            <a:r>
              <a:rPr lang="en-US" altLang="en-US" sz="2600" dirty="0">
                <a:latin typeface="Times New Roman" pitchFamily="18" charset="0"/>
              </a:rPr>
              <a:t>      </a:t>
            </a:r>
            <a:r>
              <a:rPr lang="en-US" altLang="en-US" sz="2600" dirty="0" err="1">
                <a:latin typeface="Times New Roman" pitchFamily="18" charset="0"/>
              </a:rPr>
              <a:t>được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thành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hai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phân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số</a:t>
            </a:r>
            <a:r>
              <a:rPr lang="en-US" altLang="en-US" sz="2600" dirty="0">
                <a:latin typeface="Times New Roman" pitchFamily="18" charset="0"/>
              </a:rPr>
              <a:t>     </a:t>
            </a:r>
            <a:r>
              <a:rPr lang="en-US" altLang="en-US" sz="2600" dirty="0" err="1">
                <a:latin typeface="Times New Roman" pitchFamily="18" charset="0"/>
              </a:rPr>
              <a:t>và</a:t>
            </a:r>
            <a:r>
              <a:rPr lang="en-US" altLang="en-US" sz="2600" dirty="0">
                <a:latin typeface="Times New Roman" pitchFamily="18" charset="0"/>
              </a:rPr>
              <a:t>      ; </a:t>
            </a:r>
            <a:r>
              <a:rPr lang="en-US" altLang="en-US" sz="2600" dirty="0">
                <a:solidFill>
                  <a:srgbClr val="C00000"/>
                </a:solidFill>
                <a:latin typeface="Times New Roman" pitchFamily="18" charset="0"/>
              </a:rPr>
              <a:t>15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itchFamily="18" charset="0"/>
              </a:rPr>
              <a:t>gọi</a:t>
            </a:r>
            <a:r>
              <a:rPr lang="en-US" altLang="en-US" sz="2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C00000"/>
                </a:solidFill>
                <a:latin typeface="Times New Roman" pitchFamily="18" charset="0"/>
              </a:rPr>
              <a:t>mẫu</a:t>
            </a:r>
            <a:r>
              <a:rPr lang="en-US" altLang="en-US" sz="2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altLang="en-US" sz="2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C00000"/>
                </a:solidFill>
                <a:latin typeface="Times New Roman" pitchFamily="18" charset="0"/>
              </a:rPr>
              <a:t>chung</a:t>
            </a:r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của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hai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phân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số</a:t>
            </a:r>
            <a:r>
              <a:rPr lang="en-US" altLang="en-US" sz="2600" dirty="0">
                <a:latin typeface="Times New Roman" pitchFamily="18" charset="0"/>
              </a:rPr>
              <a:t>        </a:t>
            </a:r>
            <a:r>
              <a:rPr lang="en-US" altLang="en-US" sz="2600" dirty="0" err="1">
                <a:latin typeface="Times New Roman" pitchFamily="18" charset="0"/>
              </a:rPr>
              <a:t>và</a:t>
            </a:r>
            <a:r>
              <a:rPr lang="en-US" altLang="en-US" sz="2600" dirty="0">
                <a:latin typeface="Times New Roman" pitchFamily="18" charset="0"/>
              </a:rPr>
              <a:t>       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096254"/>
              </p:ext>
            </p:extLst>
          </p:nvPr>
        </p:nvGraphicFramePr>
        <p:xfrm>
          <a:off x="3856792" y="3984625"/>
          <a:ext cx="331494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Equation" r:id="rId13" imgW="139639" imgH="393529" progId="Equation.3">
                  <p:embed/>
                </p:oleObj>
              </mc:Choice>
              <mc:Fallback>
                <p:oleObj name="Equation" r:id="rId13" imgW="139639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792" y="3984625"/>
                        <a:ext cx="331494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064731"/>
              </p:ext>
            </p:extLst>
          </p:nvPr>
        </p:nvGraphicFramePr>
        <p:xfrm>
          <a:off x="4653065" y="3962400"/>
          <a:ext cx="361054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Equation" r:id="rId15" imgW="152334" imgH="393529" progId="Equation.3">
                  <p:embed/>
                </p:oleObj>
              </mc:Choice>
              <mc:Fallback>
                <p:oleObj name="Equation" r:id="rId15" imgW="152334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065" y="3962400"/>
                        <a:ext cx="361054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61880"/>
              </p:ext>
            </p:extLst>
          </p:nvPr>
        </p:nvGraphicFramePr>
        <p:xfrm>
          <a:off x="10841214" y="3962400"/>
          <a:ext cx="48351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" name="Equation" r:id="rId17" imgW="203112" imgH="393529" progId="Equation.3">
                  <p:embed/>
                </p:oleObj>
              </mc:Choice>
              <mc:Fallback>
                <p:oleObj name="Equation" r:id="rId17" imgW="203112" imgH="393529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1214" y="3962400"/>
                        <a:ext cx="48351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39245"/>
              </p:ext>
            </p:extLst>
          </p:nvPr>
        </p:nvGraphicFramePr>
        <p:xfrm>
          <a:off x="11617089" y="3962400"/>
          <a:ext cx="481406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Equation" r:id="rId19" imgW="203112" imgH="393529" progId="Equation.3">
                  <p:embed/>
                </p:oleObj>
              </mc:Choice>
              <mc:Fallback>
                <p:oleObj name="Equation" r:id="rId19" imgW="203112" imgH="393529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7089" y="3962400"/>
                        <a:ext cx="481406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30164"/>
              </p:ext>
            </p:extLst>
          </p:nvPr>
        </p:nvGraphicFramePr>
        <p:xfrm>
          <a:off x="5839160" y="4608731"/>
          <a:ext cx="48351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Equation" r:id="rId21" imgW="203112" imgH="393529" progId="Equation.3">
                  <p:embed/>
                </p:oleObj>
              </mc:Choice>
              <mc:Fallback>
                <p:oleObj name="Equation" r:id="rId21" imgW="203112" imgH="393529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160" y="4608731"/>
                        <a:ext cx="48351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70486"/>
              </p:ext>
            </p:extLst>
          </p:nvPr>
        </p:nvGraphicFramePr>
        <p:xfrm>
          <a:off x="6766719" y="4608731"/>
          <a:ext cx="481406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7" name="Equation" r:id="rId22" imgW="203112" imgH="393529" progId="Equation.3">
                  <p:embed/>
                </p:oleObj>
              </mc:Choice>
              <mc:Fallback>
                <p:oleObj name="Equation" r:id="rId22" imgW="203112" imgH="393529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6719" y="4608731"/>
                        <a:ext cx="481406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218092" y="5617732"/>
            <a:ext cx="1155374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latin typeface="Times New Roman" pitchFamily="18" charset="0"/>
              </a:rPr>
              <a:t>*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Mẫu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số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chung</a:t>
            </a:r>
            <a:r>
              <a:rPr lang="en-US" altLang="en-US" sz="2600" dirty="0">
                <a:latin typeface="Times New Roman" pitchFamily="18" charset="0"/>
              </a:rPr>
              <a:t> 15 chia </a:t>
            </a:r>
            <a:r>
              <a:rPr lang="en-US" altLang="en-US" sz="2600" dirty="0" err="1">
                <a:latin typeface="Times New Roman" pitchFamily="18" charset="0"/>
              </a:rPr>
              <a:t>hết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cho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mẫu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số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của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hai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phân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số</a:t>
            </a:r>
            <a:r>
              <a:rPr lang="en-US" altLang="en-US" sz="2600" dirty="0">
                <a:latin typeface="Times New Roman" pitchFamily="18" charset="0"/>
              </a:rPr>
              <a:t>      </a:t>
            </a:r>
            <a:r>
              <a:rPr lang="en-US" altLang="en-US" sz="2600" dirty="0" err="1">
                <a:latin typeface="Times New Roman" pitchFamily="18" charset="0"/>
              </a:rPr>
              <a:t>và</a:t>
            </a:r>
            <a:endParaRPr lang="en-US" altLang="en-US" sz="2600" dirty="0">
              <a:latin typeface="Times New Roman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05416"/>
              </p:ext>
            </p:extLst>
          </p:nvPr>
        </p:nvGraphicFramePr>
        <p:xfrm>
          <a:off x="7681119" y="5455806"/>
          <a:ext cx="33149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Equation" r:id="rId23" imgW="139639" imgH="393529" progId="Equation.3">
                  <p:embed/>
                </p:oleObj>
              </mc:Choice>
              <mc:Fallback>
                <p:oleObj name="Equation" r:id="rId23" imgW="139639" imgH="39352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119" y="5455806"/>
                        <a:ext cx="33149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48497"/>
              </p:ext>
            </p:extLst>
          </p:nvPr>
        </p:nvGraphicFramePr>
        <p:xfrm>
          <a:off x="8588243" y="5455806"/>
          <a:ext cx="361054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9" name="Equation" r:id="rId24" imgW="152334" imgH="393529" progId="Equation.3">
                  <p:embed/>
                </p:oleObj>
              </mc:Choice>
              <mc:Fallback>
                <p:oleObj name="Equation" r:id="rId24" imgW="152334" imgH="393529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243" y="5455806"/>
                        <a:ext cx="361054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31"/>
              <p:cNvSpPr txBox="1">
                <a:spLocks noChangeArrowheads="1"/>
              </p:cNvSpPr>
              <p:nvPr/>
            </p:nvSpPr>
            <p:spPr bwMode="auto">
              <a:xfrm>
                <a:off x="912138" y="1905000"/>
                <a:ext cx="10337562" cy="739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800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Hai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latin typeface="Times New Roman" pitchFamily="18" charset="0"/>
                  </a:rPr>
                  <a:t>  </a:t>
                </a:r>
                <a:r>
                  <a:rPr lang="en-US" altLang="en-US" sz="2800" b="1" dirty="0" err="1">
                    <a:latin typeface="Times New Roman" pitchFamily="18" charset="0"/>
                  </a:rPr>
                  <a:t>và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có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điểm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giống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nhau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chung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mẫu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itchFamily="18" charset="0"/>
                  </a:rPr>
                  <a:t>15</a:t>
                </a:r>
              </a:p>
            </p:txBody>
          </p:sp>
        </mc:Choice>
        <mc:Fallback xmlns="">
          <p:sp>
            <p:nvSpPr>
              <p:cNvPr id="27" name="Text 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138" y="1905000"/>
                <a:ext cx="10337562" cy="739754"/>
              </a:xfrm>
              <a:prstGeom prst="rect">
                <a:avLst/>
              </a:prstGeom>
              <a:blipFill rotWithShape="1">
                <a:blip r:embed="rId25"/>
                <a:stretch>
                  <a:fillRect l="-354" b="-57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7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97535" y="152401"/>
            <a:ext cx="7499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b) Cách quy đồng mẫu số các phân số</a:t>
            </a:r>
          </a:p>
        </p:txBody>
      </p:sp>
      <p:sp>
        <p:nvSpPr>
          <p:cNvPr id="25603" name="Text Box 52"/>
          <p:cNvSpPr txBox="1">
            <a:spLocks noChangeArrowheads="1"/>
          </p:cNvSpPr>
          <p:nvPr/>
        </p:nvSpPr>
        <p:spPr bwMode="auto">
          <a:xfrm>
            <a:off x="1317533" y="838200"/>
            <a:ext cx="1418881" cy="109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1 x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3 x</a:t>
            </a:r>
          </a:p>
        </p:txBody>
      </p:sp>
      <p:sp>
        <p:nvSpPr>
          <p:cNvPr id="25604" name="Line 53"/>
          <p:cNvSpPr>
            <a:spLocks noChangeShapeType="1"/>
          </p:cNvSpPr>
          <p:nvPr/>
        </p:nvSpPr>
        <p:spPr bwMode="auto">
          <a:xfrm>
            <a:off x="1418881" y="1371600"/>
            <a:ext cx="14188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05" name="Object 24"/>
          <p:cNvGraphicFramePr>
            <a:graphicFrameLocks noChangeAspect="1"/>
          </p:cNvGraphicFramePr>
          <p:nvPr/>
        </p:nvGraphicFramePr>
        <p:xfrm>
          <a:off x="2939111" y="914400"/>
          <a:ext cx="926919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11" y="914400"/>
                        <a:ext cx="926919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78996" y="838200"/>
            <a:ext cx="55741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78996" y="1384300"/>
            <a:ext cx="55741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912138" y="1122364"/>
            <a:ext cx="60809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5609" name="Line 53"/>
          <p:cNvSpPr>
            <a:spLocks noChangeShapeType="1"/>
          </p:cNvSpPr>
          <p:nvPr/>
        </p:nvSpPr>
        <p:spPr bwMode="auto">
          <a:xfrm>
            <a:off x="405394" y="1371600"/>
            <a:ext cx="557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Box 37"/>
          <p:cNvSpPr txBox="1">
            <a:spLocks noChangeArrowheads="1"/>
          </p:cNvSpPr>
          <p:nvPr/>
        </p:nvSpPr>
        <p:spPr bwMode="auto">
          <a:xfrm>
            <a:off x="456069" y="804864"/>
            <a:ext cx="55741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6069" y="1350964"/>
            <a:ext cx="55741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12" name="Text Box 52"/>
          <p:cNvSpPr txBox="1">
            <a:spLocks noChangeArrowheads="1"/>
          </p:cNvSpPr>
          <p:nvPr/>
        </p:nvSpPr>
        <p:spPr bwMode="auto">
          <a:xfrm>
            <a:off x="1281639" y="2593975"/>
            <a:ext cx="1418881" cy="109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2 x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5 x</a:t>
            </a:r>
          </a:p>
        </p:txBody>
      </p:sp>
      <p:sp>
        <p:nvSpPr>
          <p:cNvPr id="25613" name="Line 53"/>
          <p:cNvSpPr>
            <a:spLocks noChangeShapeType="1"/>
          </p:cNvSpPr>
          <p:nvPr/>
        </p:nvSpPr>
        <p:spPr bwMode="auto">
          <a:xfrm>
            <a:off x="1382988" y="3127375"/>
            <a:ext cx="14188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14" name="Object 41"/>
          <p:cNvGraphicFramePr>
            <a:graphicFrameLocks noChangeAspect="1"/>
          </p:cNvGraphicFramePr>
          <p:nvPr/>
        </p:nvGraphicFramePr>
        <p:xfrm>
          <a:off x="2903217" y="2670175"/>
          <a:ext cx="92691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217" y="2670175"/>
                        <a:ext cx="92691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143102" y="2593975"/>
            <a:ext cx="55741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143102" y="3140075"/>
            <a:ext cx="55741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17" name="TextBox 44"/>
          <p:cNvSpPr txBox="1">
            <a:spLocks noChangeArrowheads="1"/>
          </p:cNvSpPr>
          <p:nvPr/>
        </p:nvSpPr>
        <p:spPr bwMode="auto">
          <a:xfrm>
            <a:off x="876244" y="2878139"/>
            <a:ext cx="60809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5618" name="Line 53"/>
          <p:cNvSpPr>
            <a:spLocks noChangeShapeType="1"/>
          </p:cNvSpPr>
          <p:nvPr/>
        </p:nvSpPr>
        <p:spPr bwMode="auto">
          <a:xfrm>
            <a:off x="369501" y="3127375"/>
            <a:ext cx="557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TextBox 46"/>
          <p:cNvSpPr txBox="1">
            <a:spLocks noChangeArrowheads="1"/>
          </p:cNvSpPr>
          <p:nvPr/>
        </p:nvSpPr>
        <p:spPr bwMode="auto">
          <a:xfrm>
            <a:off x="420175" y="2560639"/>
            <a:ext cx="55741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20175" y="3106739"/>
            <a:ext cx="55741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2038" y="838201"/>
            <a:ext cx="729710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2038" y="2593976"/>
            <a:ext cx="729710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9502" y="4419600"/>
            <a:ext cx="113869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Vậy quy đồng mẫu số hai phân số     và    được hai phân số      và       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16690"/>
              </p:ext>
            </p:extLst>
          </p:nvPr>
        </p:nvGraphicFramePr>
        <p:xfrm>
          <a:off x="5318919" y="4426527"/>
          <a:ext cx="331494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19" y="4426527"/>
                        <a:ext cx="331494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621540"/>
              </p:ext>
            </p:extLst>
          </p:nvPr>
        </p:nvGraphicFramePr>
        <p:xfrm>
          <a:off x="6062973" y="4426527"/>
          <a:ext cx="36105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973" y="4426527"/>
                        <a:ext cx="36105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402188"/>
              </p:ext>
            </p:extLst>
          </p:nvPr>
        </p:nvGraphicFramePr>
        <p:xfrm>
          <a:off x="8876113" y="4419600"/>
          <a:ext cx="481406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113" y="4419600"/>
                        <a:ext cx="481406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1239"/>
              </p:ext>
            </p:extLst>
          </p:nvPr>
        </p:nvGraphicFramePr>
        <p:xfrm>
          <a:off x="9738519" y="4419600"/>
          <a:ext cx="481406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Equation" r:id="rId13" imgW="203112" imgH="393529" progId="Equation.3">
                  <p:embed/>
                </p:oleObj>
              </mc:Choice>
              <mc:Fallback>
                <p:oleObj name="Equation" r:id="rId13" imgW="203112" imgH="393529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8519" y="4419600"/>
                        <a:ext cx="481406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7" grpId="0"/>
      <p:bldP spid="27" grpId="1"/>
      <p:bldP spid="39" grpId="0"/>
      <p:bldP spid="39" grpId="1"/>
      <p:bldP spid="43" grpId="0"/>
      <p:bldP spid="43" grpId="1"/>
      <p:bldP spid="44" grpId="0"/>
      <p:bldP spid="44" grpId="1"/>
      <p:bldP spid="48" grpId="0"/>
      <p:bldP spid="48" grpId="1"/>
      <p:bldP spid="7" grpId="0"/>
      <p:bldP spid="52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538</Words>
  <Application>Microsoft Office PowerPoint</Application>
  <PresentationFormat>Custom</PresentationFormat>
  <Paragraphs>75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0985023092</dc:creator>
  <cp:lastModifiedBy>ADMIN</cp:lastModifiedBy>
  <cp:revision>311</cp:revision>
  <dcterms:created xsi:type="dcterms:W3CDTF">2003-06-16T15:20:34Z</dcterms:created>
  <dcterms:modified xsi:type="dcterms:W3CDTF">2023-02-08T14:12:13Z</dcterms:modified>
</cp:coreProperties>
</file>