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7" r:id="rId2"/>
    <p:sldId id="291" r:id="rId3"/>
    <p:sldId id="292" r:id="rId4"/>
    <p:sldId id="293" r:id="rId5"/>
    <p:sldId id="256" r:id="rId6"/>
    <p:sldId id="273" r:id="rId7"/>
    <p:sldId id="258" r:id="rId8"/>
    <p:sldId id="298" r:id="rId9"/>
    <p:sldId id="260" r:id="rId10"/>
    <p:sldId id="287" r:id="rId11"/>
    <p:sldId id="277" r:id="rId12"/>
    <p:sldId id="261" r:id="rId13"/>
    <p:sldId id="263" r:id="rId14"/>
    <p:sldId id="262" r:id="rId15"/>
    <p:sldId id="299" r:id="rId16"/>
    <p:sldId id="300" r:id="rId17"/>
    <p:sldId id="279" r:id="rId18"/>
    <p:sldId id="301" r:id="rId19"/>
    <p:sldId id="302" r:id="rId20"/>
    <p:sldId id="278" r:id="rId21"/>
    <p:sldId id="266" r:id="rId22"/>
    <p:sldId id="267" r:id="rId23"/>
    <p:sldId id="282" r:id="rId24"/>
    <p:sldId id="289" r:id="rId25"/>
    <p:sldId id="284" r:id="rId26"/>
    <p:sldId id="270" r:id="rId27"/>
    <p:sldId id="271" r:id="rId28"/>
    <p:sldId id="303" r:id="rId29"/>
    <p:sldId id="272" r:id="rId30"/>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92" d="100"/>
          <a:sy n="92" d="100"/>
        </p:scale>
        <p:origin x="-756"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a:t>
            </a:fld>
            <a:endParaRPr lang="zh-CN" altLang="en-US"/>
          </a:p>
        </p:txBody>
      </p:sp>
    </p:spTree>
    <p:extLst>
      <p:ext uri="{BB962C8B-B14F-4D97-AF65-F5344CB8AC3E}">
        <p14:creationId xmlns:p14="http://schemas.microsoft.com/office/powerpoint/2010/main" val="26164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26</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28</a:t>
            </a:fld>
            <a:endParaRPr lang="en-US"/>
          </a:p>
        </p:txBody>
      </p:sp>
    </p:spTree>
    <p:extLst>
      <p:ext uri="{BB962C8B-B14F-4D97-AF65-F5344CB8AC3E}">
        <p14:creationId xmlns:p14="http://schemas.microsoft.com/office/powerpoint/2010/main" val="117749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46579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nên</a:t>
            </a:r>
            <a:r>
              <a:rPr lang="en-US" baseline="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08473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03024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gif"/></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xmlns=""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xmlns=""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xmlns=""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xmlns=""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xmlns=""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xmlns=""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xmlns=""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TIẾNG VIỆT</a:t>
            </a:r>
          </a:p>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a:p>
            <a:pPr algn="r"/>
            <a:r>
              <a:rPr lang="en-US" sz="3200">
                <a:latin typeface="Arial" pitchFamily="34" charset="0"/>
                <a:ea typeface="Arial-Rounded" pitchFamily="34" charset="0"/>
                <a:cs typeface="Arial" pitchFamily="34" charset="0"/>
              </a:rPr>
              <a:t>				 (Theo </a:t>
            </a:r>
            <a:r>
              <a:rPr lang="en-US" sz="3200" i="1">
                <a:latin typeface="Arial" pitchFamily="34" charset="0"/>
                <a:ea typeface="Arial-Rounded" pitchFamily="34" charset="0"/>
                <a:cs typeface="Arial" pitchFamily="34" charset="0"/>
              </a:rPr>
              <a:t>Truyện cổ Grim</a:t>
            </a:r>
            <a:r>
              <a:rPr lang="en-US" sz="3200">
                <a:latin typeface="Arial" pitchFamily="34" charset="0"/>
                <a:ea typeface="Arial-Rounded" pitchFamily="34" charset="0"/>
                <a:cs typeface="Arial" pitchFamily="34" charset="0"/>
              </a:rPr>
              <a:t>)</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dirty="0" err="1">
                <a:latin typeface="Arial" pitchFamily="34" charset="0"/>
                <a:cs typeface="Arial" pitchFamily="34" charset="0"/>
              </a:rPr>
              <a:t>trong</a:t>
            </a:r>
            <a:r>
              <a:rPr lang="en-US" dirty="0">
                <a:latin typeface="Arial" pitchFamily="34" charset="0"/>
                <a:cs typeface="Arial" pitchFamily="34" charset="0"/>
              </a:rPr>
              <a:t>			</a:t>
            </a:r>
            <a:r>
              <a:rPr lang="en-US" dirty="0" err="1">
                <a:latin typeface="Arial" pitchFamily="34" charset="0"/>
                <a:cs typeface="Arial" pitchFamily="34" charset="0"/>
              </a:rPr>
              <a:t>sói</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sống</a:t>
            </a:r>
            <a:r>
              <a:rPr lang="en-US" dirty="0">
                <a:latin typeface="Arial" pitchFamily="34" charset="0"/>
                <a:cs typeface="Arial" pitchFamily="34" charset="0"/>
              </a:rPr>
              <a:t>			</a:t>
            </a:r>
            <a:r>
              <a:rPr lang="en-US" dirty="0" err="1">
                <a:latin typeface="Arial" pitchFamily="34" charset="0"/>
                <a:cs typeface="Arial" pitchFamily="34" charset="0"/>
              </a:rPr>
              <a:t>xa</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sau</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xoa</a:t>
            </a:r>
            <a:r>
              <a:rPr lang="en-US" dirty="0">
                <a:latin typeface="Arial" pitchFamily="34" charset="0"/>
                <a:cs typeface="Arial" pitchFamily="34" charset="0"/>
              </a:rPr>
              <a:t/>
            </a:r>
            <a:br>
              <a:rPr lang="en-US" dirty="0">
                <a:latin typeface="Arial" pitchFamily="34" charset="0"/>
                <a:cs typeface="Arial" pitchFamily="34" charset="0"/>
              </a:rPr>
            </a:br>
            <a:r>
              <a:rPr lang="en-US" dirty="0" err="1">
                <a:latin typeface="Arial" pitchFamily="34" charset="0"/>
                <a:cs typeface="Arial" pitchFamily="34" charset="0"/>
              </a:rPr>
              <a:t>ngoan</a:t>
            </a:r>
            <a:endParaRPr lang="en-US" dirty="0">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 từ</a:t>
            </a: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Bài đọc có mấy câu?</a:t>
            </a:r>
            <a:endParaRPr lang="en-US" sz="3200" dirty="0">
              <a:latin typeface="Arial" pitchFamily="34" charset="0"/>
              <a:ea typeface="Arial-Rounded" pitchFamily="34" charset="0"/>
              <a:cs typeface="Arial" pitchFamily="34" charset="0"/>
            </a:endParaRP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1" name="TextBox 10"/>
          <p:cNvSpPr txBox="1"/>
          <p:nvPr/>
        </p:nvSpPr>
        <p:spPr>
          <a:xfrm>
            <a:off x="71910" y="586926"/>
            <a:ext cx="8977746" cy="4000974"/>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1/</a:t>
            </a:r>
            <a:r>
              <a:rPr lang="en-US" dirty="0" err="1" smtClean="0">
                <a:latin typeface="Arial" pitchFamily="34" charset="0"/>
                <a:ea typeface="Arial-Rounded" pitchFamily="34" charset="0"/>
                <a:cs typeface="Arial" pitchFamily="34" charset="0"/>
              </a:rPr>
              <a:t>Trong</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khu</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rừng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nọ</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có</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một</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đàn</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dê</a:t>
            </a:r>
            <a:r>
              <a:rPr lang="en-US" dirty="0">
                <a:latin typeface="Arial" pitchFamily="34" charset="0"/>
                <a:ea typeface="Arial-Rounded" pitchFamily="34" charset="0"/>
                <a:cs typeface="Arial" pitchFamily="34" charset="0"/>
              </a:rPr>
              <a:t> con </a:t>
            </a:r>
            <a:r>
              <a:rPr lang="en-US" dirty="0" err="1">
                <a:latin typeface="Arial" pitchFamily="34" charset="0"/>
                <a:ea typeface="Arial-Rounded" pitchFamily="34" charset="0"/>
                <a:cs typeface="Arial" pitchFamily="34" charset="0"/>
              </a:rPr>
              <a:t>sống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cùng</a:t>
            </a:r>
            <a:r>
              <a:rPr lang="en-US" dirty="0">
                <a:latin typeface="Arial" pitchFamily="34" charset="0"/>
                <a:ea typeface="Arial-Rounded" pitchFamily="34" charset="0"/>
                <a:cs typeface="Arial" pitchFamily="34" charset="0"/>
              </a:rPr>
              <a:t> </a:t>
            </a:r>
            <a:r>
              <a:rPr lang="en-US" dirty="0" err="1" smtClean="0">
                <a:latin typeface="Arial" pitchFamily="34" charset="0"/>
                <a:ea typeface="Arial-Rounded" pitchFamily="34" charset="0"/>
                <a:cs typeface="Arial" pitchFamily="34" charset="0"/>
              </a:rPr>
              <a:t>mẹ</a:t>
            </a:r>
            <a:r>
              <a:rPr lang="en-US" dirty="0" smtClean="0">
                <a:latin typeface="Arial" pitchFamily="34" charset="0"/>
                <a:ea typeface="Arial-Rounded" pitchFamily="34" charset="0"/>
                <a:cs typeface="Arial" pitchFamily="34" charset="0"/>
              </a:rPr>
              <a:t>.</a:t>
            </a:r>
            <a:r>
              <a:rPr lang="vi-VN" dirty="0" smtClean="0">
                <a:latin typeface="Arial" pitchFamily="34" charset="0"/>
                <a:ea typeface="Arial-Rounded" pitchFamily="34" charset="0"/>
                <a:cs typeface="Arial" pitchFamily="34" charset="0"/>
              </a:rPr>
              <a:t>2/</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Một</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hôm</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trước</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khi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kiếm</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cỏ</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dê</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dặn</a:t>
            </a:r>
            <a:r>
              <a:rPr lang="en-US" dirty="0">
                <a:latin typeface="Arial" pitchFamily="34" charset="0"/>
                <a:ea typeface="Arial-Rounded" pitchFamily="34" charset="0"/>
                <a:cs typeface="Arial" pitchFamily="34" charset="0"/>
              </a:rPr>
              <a:t> con:</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3/</a:t>
            </a:r>
            <a:r>
              <a:rPr lang="en-US" dirty="0" smtClean="0">
                <a:latin typeface="Arial" pitchFamily="34" charset="0"/>
                <a:ea typeface="Arial-Rounded" pitchFamily="34" charset="0"/>
                <a:cs typeface="Arial" pitchFamily="34" charset="0"/>
              </a:rPr>
              <a:t>- </a:t>
            </a:r>
            <a:r>
              <a:rPr lang="en-US" dirty="0">
                <a:latin typeface="Arial" pitchFamily="34" charset="0"/>
                <a:ea typeface="Arial-Rounded" pitchFamily="34" charset="0"/>
                <a:cs typeface="Arial" pitchFamily="34" charset="0"/>
              </a:rPr>
              <a:t>Ai </a:t>
            </a:r>
            <a:r>
              <a:rPr lang="en-US" dirty="0" err="1">
                <a:latin typeface="Arial" pitchFamily="34" charset="0"/>
                <a:ea typeface="Arial-Rounded" pitchFamily="34" charset="0"/>
                <a:cs typeface="Arial" pitchFamily="34" charset="0"/>
              </a:rPr>
              <a:t>đến</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gọi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cửa</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các</a:t>
            </a:r>
            <a:r>
              <a:rPr lang="en-US" dirty="0">
                <a:latin typeface="Arial" pitchFamily="34" charset="0"/>
                <a:ea typeface="Arial-Rounded" pitchFamily="34" charset="0"/>
                <a:cs typeface="Arial" pitchFamily="34" charset="0"/>
              </a:rPr>
              <a:t> con </a:t>
            </a:r>
            <a:r>
              <a:rPr lang="en-US" dirty="0" err="1">
                <a:latin typeface="Arial" pitchFamily="34" charset="0"/>
                <a:ea typeface="Arial-Rounded" pitchFamily="34" charset="0"/>
                <a:cs typeface="Arial" pitchFamily="34" charset="0"/>
              </a:rPr>
              <a:t>đừng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mở</a:t>
            </a:r>
            <a:r>
              <a:rPr lang="en-US" dirty="0">
                <a:latin typeface="Arial" pitchFamily="34" charset="0"/>
                <a:ea typeface="Arial-Rounded" pitchFamily="34" charset="0"/>
                <a:cs typeface="Arial" pitchFamily="34" charset="0"/>
              </a:rPr>
              <a:t> </a:t>
            </a:r>
            <a:r>
              <a:rPr lang="en-US" dirty="0" err="1" smtClean="0">
                <a:latin typeface="Arial" pitchFamily="34" charset="0"/>
                <a:ea typeface="Arial-Rounded" pitchFamily="34" charset="0"/>
                <a:cs typeface="Arial" pitchFamily="34" charset="0"/>
              </a:rPr>
              <a:t>nhé</a:t>
            </a:r>
            <a:r>
              <a:rPr lang="en-US" dirty="0" smtClean="0">
                <a:latin typeface="Arial" pitchFamily="34" charset="0"/>
                <a:ea typeface="Arial-Rounded" pitchFamily="34" charset="0"/>
                <a:cs typeface="Arial" pitchFamily="34" charset="0"/>
              </a:rPr>
              <a:t>!</a:t>
            </a:r>
            <a:r>
              <a:rPr lang="vi-VN" dirty="0" smtClean="0">
                <a:latin typeface="Arial" pitchFamily="34" charset="0"/>
                <a:ea typeface="Arial-Rounded" pitchFamily="34" charset="0"/>
                <a:cs typeface="Arial" pitchFamily="34" charset="0"/>
              </a:rPr>
              <a:t>4/</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Chỉ</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mở</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cửa</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khi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nghe</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tiếng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5/</a:t>
            </a:r>
            <a:r>
              <a:rPr lang="en-US" dirty="0" err="1" smtClean="0">
                <a:latin typeface="Arial" pitchFamily="34" charset="0"/>
                <a:ea typeface="Arial-Rounded" pitchFamily="34" charset="0"/>
                <a:cs typeface="Arial" pitchFamily="34" charset="0"/>
              </a:rPr>
              <a:t>Một</a:t>
            </a:r>
            <a:r>
              <a:rPr lang="en-US" dirty="0" smtClean="0">
                <a:latin typeface="Arial" pitchFamily="34" charset="0"/>
                <a:ea typeface="Arial-Rounded" pitchFamily="34" charset="0"/>
                <a:cs typeface="Arial" pitchFamily="34" charset="0"/>
              </a:rPr>
              <a:t> </a:t>
            </a:r>
            <a:r>
              <a:rPr lang="en-US" dirty="0">
                <a:latin typeface="Arial" pitchFamily="34" charset="0"/>
                <a:ea typeface="Arial-Rounded" pitchFamily="34" charset="0"/>
                <a:cs typeface="Arial" pitchFamily="34" charset="0"/>
              </a:rPr>
              <a:t>con </a:t>
            </a:r>
            <a:r>
              <a:rPr lang="en-US" dirty="0" err="1">
                <a:latin typeface="Arial" pitchFamily="34" charset="0"/>
                <a:ea typeface="Arial-Rounded" pitchFamily="34" charset="0"/>
                <a:cs typeface="Arial" pitchFamily="34" charset="0"/>
              </a:rPr>
              <a:t>sói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nấp</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gần</a:t>
            </a:r>
            <a:r>
              <a:rPr lang="en-US" dirty="0">
                <a:latin typeface="Arial" pitchFamily="34" charset="0"/>
                <a:ea typeface="Arial-Rounded" pitchFamily="34" charset="0"/>
                <a:cs typeface="Arial" pitchFamily="34" charset="0"/>
              </a:rPr>
              <a:t> </a:t>
            </a:r>
            <a:r>
              <a:rPr lang="en-US" dirty="0" err="1" smtClean="0">
                <a:latin typeface="Arial" pitchFamily="34" charset="0"/>
                <a:ea typeface="Arial-Rounded" pitchFamily="34" charset="0"/>
                <a:cs typeface="Arial" pitchFamily="34" charset="0"/>
              </a:rPr>
              <a:t>đó</a:t>
            </a:r>
            <a:r>
              <a:rPr lang="en-US" dirty="0" smtClean="0">
                <a:latin typeface="Arial" pitchFamily="34" charset="0"/>
                <a:ea typeface="Arial-Rounded" pitchFamily="34" charset="0"/>
                <a:cs typeface="Arial" pitchFamily="34" charset="0"/>
              </a:rPr>
              <a:t>.</a:t>
            </a:r>
            <a:r>
              <a:rPr lang="vi-VN" dirty="0" smtClean="0">
                <a:latin typeface="Arial" pitchFamily="34" charset="0"/>
                <a:ea typeface="Arial-Rounded" pitchFamily="34" charset="0"/>
                <a:cs typeface="Arial" pitchFamily="34" charset="0"/>
              </a:rPr>
              <a:t>6/</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Đợi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dê</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xa</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nó</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gõ</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cửa</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và</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giả</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giọng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dê</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7/</a:t>
            </a:r>
            <a:r>
              <a:rPr lang="en-US" dirty="0" err="1" smtClean="0">
                <a:latin typeface="Arial" pitchFamily="34" charset="0"/>
                <a:ea typeface="Arial-Rounded" pitchFamily="34" charset="0"/>
                <a:cs typeface="Arial" pitchFamily="34" charset="0"/>
              </a:rPr>
              <a:t>Nhớ</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lời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đàn</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dê</a:t>
            </a:r>
            <a:r>
              <a:rPr lang="en-US" dirty="0">
                <a:latin typeface="Arial" pitchFamily="34" charset="0"/>
                <a:ea typeface="Arial-Rounded" pitchFamily="34" charset="0"/>
                <a:cs typeface="Arial" pitchFamily="34" charset="0"/>
              </a:rPr>
              <a:t> con </a:t>
            </a:r>
            <a:r>
              <a:rPr lang="en-US" dirty="0" err="1">
                <a:latin typeface="Arial" pitchFamily="34" charset="0"/>
                <a:ea typeface="Arial-Rounded" pitchFamily="34" charset="0"/>
                <a:cs typeface="Arial" pitchFamily="34" charset="0"/>
              </a:rPr>
              <a:t>nói</a:t>
            </a:r>
            <a:r>
              <a:rPr lang="en-US" dirty="0">
                <a:latin typeface="Arial" pitchFamily="34" charset="0"/>
                <a:ea typeface="Arial-Rounded" pitchFamily="34" charset="0"/>
                <a:cs typeface="Arial" pitchFamily="34" charset="0"/>
              </a:rPr>
              <a:t>: </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8/</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Không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phải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giọng</a:t>
            </a:r>
            <a:r>
              <a:rPr lang="en-US" dirty="0">
                <a:latin typeface="Arial" pitchFamily="34" charset="0"/>
                <a:ea typeface="Arial-Rounded" pitchFamily="34" charset="0"/>
                <a:cs typeface="Arial" pitchFamily="34" charset="0"/>
              </a:rPr>
              <a:t> </a:t>
            </a:r>
            <a:r>
              <a:rPr lang="en-US" dirty="0" err="1" smtClean="0">
                <a:latin typeface="Arial" pitchFamily="34" charset="0"/>
                <a:ea typeface="Arial-Rounded" pitchFamily="34" charset="0"/>
                <a:cs typeface="Arial" pitchFamily="34" charset="0"/>
              </a:rPr>
              <a:t>mẹ</a:t>
            </a:r>
            <a:r>
              <a:rPr lang="en-US" dirty="0" smtClean="0">
                <a:latin typeface="Arial" pitchFamily="34" charset="0"/>
                <a:ea typeface="Arial-Rounded" pitchFamily="34" charset="0"/>
                <a:cs typeface="Arial" pitchFamily="34" charset="0"/>
              </a:rPr>
              <a:t>.</a:t>
            </a:r>
            <a:r>
              <a:rPr lang="vi-VN" dirty="0" smtClean="0">
                <a:latin typeface="Arial" pitchFamily="34" charset="0"/>
                <a:ea typeface="Arial-Rounded" pitchFamily="34" charset="0"/>
                <a:cs typeface="Arial" pitchFamily="34" charset="0"/>
              </a:rPr>
              <a:t>9/</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Không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mở</a:t>
            </a:r>
            <a:r>
              <a:rPr lang="en-US" dirty="0">
                <a:latin typeface="Arial" pitchFamily="34" charset="0"/>
                <a:ea typeface="Arial-Rounded" pitchFamily="34" charset="0"/>
                <a:cs typeface="Arial" pitchFamily="34" charset="0"/>
              </a:rPr>
              <a:t>.</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10/</a:t>
            </a:r>
            <a:r>
              <a:rPr lang="en-US" dirty="0" err="1" smtClean="0">
                <a:latin typeface="Arial" pitchFamily="34" charset="0"/>
                <a:ea typeface="Arial-Rounded" pitchFamily="34" charset="0"/>
                <a:cs typeface="Arial" pitchFamily="34" charset="0"/>
              </a:rPr>
              <a:t>Sói</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đành</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bỏ</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đi</a:t>
            </a:r>
            <a:r>
              <a:rPr lang="en-US" dirty="0">
                <a:latin typeface="Arial" pitchFamily="34" charset="0"/>
                <a:ea typeface="Arial-Rounded" pitchFamily="34" charset="0"/>
                <a:cs typeface="Arial" pitchFamily="34" charset="0"/>
              </a:rPr>
              <a:t>.</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11/</a:t>
            </a:r>
            <a:r>
              <a:rPr lang="en-US" dirty="0" err="1" smtClean="0">
                <a:latin typeface="Arial" pitchFamily="34" charset="0"/>
                <a:ea typeface="Arial-Rounded" pitchFamily="34" charset="0"/>
                <a:cs typeface="Arial" pitchFamily="34" charset="0"/>
              </a:rPr>
              <a:t>Một</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lúc</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sau</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dê</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về</a:t>
            </a:r>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12/</a:t>
            </a:r>
            <a:r>
              <a:rPr lang="en-US" dirty="0" err="1" smtClean="0">
                <a:latin typeface="Arial" pitchFamily="34" charset="0"/>
                <a:ea typeface="Arial-Rounded" pitchFamily="34" charset="0"/>
                <a:cs typeface="Arial" pitchFamily="34" charset="0"/>
              </a:rPr>
              <a:t>Nghe</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đúng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tiếng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đàn</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dê</a:t>
            </a:r>
            <a:r>
              <a:rPr lang="en-US" dirty="0">
                <a:latin typeface="Arial" pitchFamily="34" charset="0"/>
                <a:ea typeface="Arial-Rounded" pitchFamily="34" charset="0"/>
                <a:cs typeface="Arial" pitchFamily="34" charset="0"/>
              </a:rPr>
              <a:t> con ra </a:t>
            </a:r>
            <a:r>
              <a:rPr lang="en-US" dirty="0" err="1">
                <a:latin typeface="Arial" pitchFamily="34" charset="0"/>
                <a:ea typeface="Arial-Rounded" pitchFamily="34" charset="0"/>
                <a:cs typeface="Arial" pitchFamily="34" charset="0"/>
              </a:rPr>
              <a:t>mở</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cửa</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và</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tíu</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tít</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khoe</a:t>
            </a:r>
            <a:r>
              <a:rPr lang="en-US" dirty="0">
                <a:latin typeface="Arial" pitchFamily="34" charset="0"/>
                <a:ea typeface="Arial-Rounded" pitchFamily="34" charset="0"/>
                <a:cs typeface="Arial" pitchFamily="34" charset="0"/>
              </a:rPr>
              <a:t>:</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13/</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Lúc</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đi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vắng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có</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tiếng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gọi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cửa</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nhưng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không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phải</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giọng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của</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nên</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chúng</a:t>
            </a:r>
            <a:r>
              <a:rPr lang="en-US" dirty="0">
                <a:latin typeface="Arial" pitchFamily="34" charset="0"/>
                <a:ea typeface="Arial-Rounded" pitchFamily="34" charset="0"/>
                <a:cs typeface="Arial" pitchFamily="34" charset="0"/>
              </a:rPr>
              <a:t> con </a:t>
            </a:r>
            <a:r>
              <a:rPr lang="en-US" dirty="0" err="1">
                <a:latin typeface="Arial" pitchFamily="34" charset="0"/>
                <a:ea typeface="Arial-Rounded" pitchFamily="34" charset="0"/>
                <a:cs typeface="Arial" pitchFamily="34" charset="0"/>
              </a:rPr>
              <a:t>không</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mở</a:t>
            </a:r>
            <a:r>
              <a:rPr lang="en-US" dirty="0">
                <a:latin typeface="Arial" pitchFamily="34" charset="0"/>
                <a:ea typeface="Arial-Rounded" pitchFamily="34" charset="0"/>
                <a:cs typeface="Arial" pitchFamily="34" charset="0"/>
              </a:rPr>
              <a:t>.</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14/</a:t>
            </a:r>
            <a:r>
              <a:rPr lang="en-US" dirty="0" err="1" smtClean="0">
                <a:latin typeface="Arial" pitchFamily="34" charset="0"/>
                <a:ea typeface="Arial-Rounded" pitchFamily="34" charset="0"/>
                <a:cs typeface="Arial" pitchFamily="34" charset="0"/>
              </a:rPr>
              <a:t>Dê</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mẹ</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xoa</a:t>
            </a:r>
            <a:r>
              <a:rPr lang="en-US" dirty="0">
                <a:latin typeface="Arial" pitchFamily="34" charset="0"/>
                <a:ea typeface="Arial-Rounded" pitchFamily="34" charset="0"/>
                <a:cs typeface="Arial" pitchFamily="34" charset="0"/>
              </a:rPr>
              <a:t> </a:t>
            </a:r>
            <a:r>
              <a:rPr lang="en-US" dirty="0" err="1" smtClean="0">
                <a:latin typeface="Arial" pitchFamily="34" charset="0"/>
                <a:ea typeface="Arial-Rounded" pitchFamily="34" charset="0"/>
                <a:cs typeface="Arial" pitchFamily="34" charset="0"/>
              </a:rPr>
              <a:t>đầu</a:t>
            </a:r>
            <a:r>
              <a:rPr lang="vi-VN" smtClean="0">
                <a:latin typeface="Arial" pitchFamily="34" charset="0"/>
                <a:ea typeface="Arial-Rounded" pitchFamily="34" charset="0"/>
                <a:cs typeface="Arial" pitchFamily="34" charset="0"/>
              </a:rPr>
              <a:t> đàn</a:t>
            </a:r>
            <a:r>
              <a:rPr lang="en-US" smtClean="0">
                <a:latin typeface="Arial" pitchFamily="34" charset="0"/>
                <a:ea typeface="Arial-Rounded" pitchFamily="34" charset="0"/>
                <a:cs typeface="Arial" pitchFamily="34" charset="0"/>
              </a:rPr>
              <a:t> </a:t>
            </a:r>
            <a:r>
              <a:rPr lang="en-US" dirty="0">
                <a:latin typeface="Arial" pitchFamily="34" charset="0"/>
                <a:ea typeface="Arial-Rounded" pitchFamily="34" charset="0"/>
                <a:cs typeface="Arial" pitchFamily="34" charset="0"/>
              </a:rPr>
              <a:t>con:</a:t>
            </a:r>
          </a:p>
          <a:p>
            <a:pPr algn="just"/>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15/</a:t>
            </a:r>
            <a:r>
              <a:rPr lang="en-US" dirty="0" smtClean="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Các</a:t>
            </a:r>
            <a:r>
              <a:rPr lang="en-US" dirty="0">
                <a:latin typeface="Arial" pitchFamily="34" charset="0"/>
                <a:ea typeface="Arial-Rounded" pitchFamily="34" charset="0"/>
                <a:cs typeface="Arial" pitchFamily="34" charset="0"/>
              </a:rPr>
              <a:t> con </a:t>
            </a:r>
            <a:r>
              <a:rPr lang="en-US" dirty="0" err="1">
                <a:latin typeface="Arial" pitchFamily="34" charset="0"/>
                <a:ea typeface="Arial-Rounded" pitchFamily="34" charset="0"/>
                <a:cs typeface="Arial" pitchFamily="34" charset="0"/>
              </a:rPr>
              <a:t>ngoan</a:t>
            </a:r>
            <a:r>
              <a:rPr lang="en-US" dirty="0">
                <a:latin typeface="Arial" pitchFamily="34" charset="0"/>
                <a:ea typeface="Arial-Rounded" pitchFamily="34" charset="0"/>
                <a:cs typeface="Arial" pitchFamily="34" charset="0"/>
              </a:rPr>
              <a:t> </a:t>
            </a:r>
            <a:r>
              <a:rPr lang="en-US" dirty="0" err="1">
                <a:latin typeface="Arial" pitchFamily="34" charset="0"/>
                <a:ea typeface="Arial-Rounded" pitchFamily="34" charset="0"/>
                <a:cs typeface="Arial" pitchFamily="34" charset="0"/>
              </a:rPr>
              <a:t>lắm</a:t>
            </a:r>
            <a:r>
              <a:rPr lang="en-US" dirty="0">
                <a:latin typeface="Arial" pitchFamily="34" charset="0"/>
                <a:ea typeface="Arial-Rounded" pitchFamily="34" charset="0"/>
                <a:cs typeface="Arial" pitchFamily="34" charset="0"/>
              </a:rPr>
              <a:t>!</a:t>
            </a:r>
          </a:p>
          <a:p>
            <a:pPr algn="r"/>
            <a:r>
              <a:rPr lang="en-US" dirty="0">
                <a:latin typeface="Arial" pitchFamily="34" charset="0"/>
                <a:ea typeface="Arial-Rounded" pitchFamily="34" charset="0"/>
                <a:cs typeface="Arial" pitchFamily="34" charset="0"/>
              </a:rPr>
              <a:t>			</a:t>
            </a: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TextBox 7">
            <a:extLst>
              <a:ext uri="{FF2B5EF4-FFF2-40B4-BE49-F238E27FC236}">
                <a16:creationId xmlns:a16="http://schemas.microsoft.com/office/drawing/2014/main" xmlns="" id="{4B216100-5F3D-4612-922C-4399A890751C}"/>
              </a:ext>
            </a:extLst>
          </p:cNvPr>
          <p:cNvSpPr txBox="1"/>
          <p:nvPr/>
        </p:nvSpPr>
        <p:spPr>
          <a:xfrm>
            <a:off x="0" y="4480233"/>
            <a:ext cx="5947064" cy="584666"/>
          </a:xfrm>
          <a:prstGeom prst="rect">
            <a:avLst/>
          </a:prstGeom>
          <a:solidFill>
            <a:srgbClr val="B9EDFF"/>
          </a:solidFill>
        </p:spPr>
        <p:txBody>
          <a:bodyPr wrap="square" lIns="91330" tIns="45666" rIns="91330" bIns="45666" rtlCol="0">
            <a:spAutoFit/>
          </a:bodyPr>
          <a:lstStyle/>
          <a:p>
            <a:pPr algn="ctr"/>
            <a:r>
              <a:rPr lang="vi-VN" sz="3200" dirty="0">
                <a:solidFill>
                  <a:srgbClr val="FF0000"/>
                </a:solidFill>
                <a:latin typeface="Arial" pitchFamily="34" charset="0"/>
                <a:ea typeface="Arial-Rounded" pitchFamily="34" charset="0"/>
                <a:cs typeface="Arial" pitchFamily="34" charset="0"/>
              </a:rPr>
              <a:t>Bài đọc có 15 câu.</a:t>
            </a:r>
            <a:endParaRPr lang="en-US" sz="3200" dirty="0">
              <a:solidFill>
                <a:srgbClr val="FF000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Trong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rừng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nọ</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một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sống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cùng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dirty="0" err="1">
                <a:latin typeface="Arial" pitchFamily="34" charset="0"/>
                <a:ea typeface="Arial-Rounded" pitchFamily="34" charset="0"/>
                <a:cs typeface="Arial" pitchFamily="34" charset="0"/>
              </a:rPr>
              <a:t>Đợi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gõ</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giả</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giọng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spcBef>
                <a:spcPts val="1200"/>
              </a:spcBef>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spcBef>
                <a:spcPts val="600"/>
              </a:spcBef>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grpSp>
        <p:nvGrpSpPr>
          <p:cNvPr id="13" name="Group 12"/>
          <p:cNvGrpSpPr/>
          <p:nvPr/>
        </p:nvGrpSpPr>
        <p:grpSpPr>
          <a:xfrm>
            <a:off x="8610600" y="814034"/>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2</a:t>
            </a: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3</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4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1657350"/>
            <a:ext cx="8744856" cy="1338707"/>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spcAft>
                <a:spcPts val="600"/>
              </a:spcAft>
            </a:pPr>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 y="152802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04127" y="1340958"/>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25" name="TextBox 24"/>
          <p:cNvSpPr txBox="1"/>
          <p:nvPr/>
        </p:nvSpPr>
        <p:spPr>
          <a:xfrm>
            <a:off x="-19957" y="1938269"/>
            <a:ext cx="381000"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1</a:t>
            </a:r>
          </a:p>
        </p:txBody>
      </p:sp>
    </p:spTree>
    <p:extLst>
      <p:ext uri="{BB962C8B-B14F-4D97-AF65-F5344CB8AC3E}">
        <p14:creationId xmlns:p14="http://schemas.microsoft.com/office/powerpoint/2010/main" val="810429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99144" y="1704724"/>
            <a:ext cx="8744856" cy="1261763"/>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spcAft>
                <a:spcPts val="1200"/>
              </a:spcAft>
            </a:pP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428750"/>
            <a:ext cx="527050" cy="143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1941899"/>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2</a:t>
            </a:r>
          </a:p>
        </p:txBody>
      </p:sp>
      <p:cxnSp>
        <p:nvCxnSpPr>
          <p:cNvPr id="3" name="Straight Connector 2">
            <a:extLst>
              <a:ext uri="{FF2B5EF4-FFF2-40B4-BE49-F238E27FC236}">
                <a16:creationId xmlns:a16="http://schemas.microsoft.com/office/drawing/2014/main" xmlns="" id="{5083EDD3-400E-48EE-9DA4-4F9146A9C587}"/>
              </a:ext>
            </a:extLst>
          </p:cNvPr>
          <p:cNvCxnSpPr/>
          <p:nvPr/>
        </p:nvCxnSpPr>
        <p:spPr>
          <a:xfrm>
            <a:off x="6477000" y="2038350"/>
            <a:ext cx="914400"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246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Giả</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giọng</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cố</a:t>
            </a:r>
            <a:r>
              <a:rPr lang="en-US" dirty="0">
                <a:latin typeface="Arial" pitchFamily="34" charset="0"/>
                <a:cs typeface="Arial" pitchFamily="34" charset="0"/>
              </a:rPr>
              <a:t> ý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giống</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người</a:t>
            </a:r>
            <a:r>
              <a:rPr lang="en-US" dirty="0">
                <a:latin typeface="Arial" pitchFamily="34" charset="0"/>
                <a:cs typeface="Arial" pitchFamily="34" charset="0"/>
              </a:rPr>
              <a:t> </a:t>
            </a:r>
            <a:r>
              <a:rPr lang="en-US" dirty="0" err="1">
                <a:latin typeface="Arial" pitchFamily="34" charset="0"/>
                <a:cs typeface="Arial" pitchFamily="34" charset="0"/>
              </a:rPr>
              <a:t>khác</a:t>
            </a:r>
            <a:r>
              <a:rPr lang="en-US" dirty="0">
                <a:latin typeface="Arial" pitchFamily="34" charset="0"/>
                <a:cs typeface="Arial" pitchFamily="34" charset="0"/>
              </a:rPr>
              <a:t>.</a:t>
            </a:r>
          </a:p>
        </p:txBody>
      </p:sp>
    </p:spTree>
    <p:extLst>
      <p:ext uri="{BB962C8B-B14F-4D97-AF65-F5344CB8AC3E}">
        <p14:creationId xmlns:p14="http://schemas.microsoft.com/office/powerpoint/2010/main" val="50238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17225" y="1502287"/>
            <a:ext cx="8744856" cy="2138926"/>
          </a:xfrm>
          <a:prstGeom prst="rect">
            <a:avLst/>
          </a:prstGeom>
          <a:noFill/>
        </p:spPr>
        <p:txBody>
          <a:bodyPr wrap="square" lIns="91317" tIns="45660" rIns="91317" bIns="45660" rtlCol="0">
            <a:spAutoFit/>
          </a:bodyPr>
          <a:lstStyle/>
          <a:p>
            <a:pPr algn="just"/>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pic>
        <p:nvPicPr>
          <p:cNvPr id="2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73" y="1140532"/>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8630" y="2221394"/>
            <a:ext cx="381000" cy="461544"/>
          </a:xfrm>
          <a:prstGeom prst="rect">
            <a:avLst/>
          </a:prstGeom>
          <a:noFill/>
        </p:spPr>
        <p:txBody>
          <a:bodyPr wrap="square" lIns="91317" tIns="45660" rIns="91317" bIns="45660" rtlCol="0">
            <a:spAutoFit/>
          </a:bodyPr>
          <a:lstStyle/>
          <a:p>
            <a:pPr algn="ctr"/>
            <a:r>
              <a:rPr lang="en-US" sz="2400" b="1" dirty="0">
                <a:latin typeface="Arial" pitchFamily="34" charset="0"/>
                <a:ea typeface="Arial-Rounded" pitchFamily="34" charset="0"/>
                <a:cs typeface="Arial" pitchFamily="34" charset="0"/>
              </a:rPr>
              <a:t>3</a:t>
            </a:r>
          </a:p>
        </p:txBody>
      </p:sp>
      <p:cxnSp>
        <p:nvCxnSpPr>
          <p:cNvPr id="28" name="Straight Connector 27">
            <a:extLst>
              <a:ext uri="{FF2B5EF4-FFF2-40B4-BE49-F238E27FC236}">
                <a16:creationId xmlns:a16="http://schemas.microsoft.com/office/drawing/2014/main" xmlns="" id="{4D0BB478-83E5-4FCD-BB77-98196CE58A64}"/>
              </a:ext>
            </a:extLst>
          </p:cNvPr>
          <p:cNvCxnSpPr>
            <a:cxnSpLocks/>
          </p:cNvCxnSpPr>
          <p:nvPr/>
        </p:nvCxnSpPr>
        <p:spPr>
          <a:xfrm>
            <a:off x="8458200" y="1809750"/>
            <a:ext cx="703881" cy="0"/>
          </a:xfrm>
          <a:prstGeom prst="line">
            <a:avLst/>
          </a:prstGeom>
          <a:ln w="127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901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a:latin typeface="Arial" pitchFamily="34" charset="0"/>
                <a:cs typeface="Arial" pitchFamily="34" charset="0"/>
              </a:rPr>
              <a:t>Giải nghĩa từ khó:</a:t>
            </a:r>
          </a:p>
        </p:txBody>
      </p:sp>
      <p:sp>
        <p:nvSpPr>
          <p:cNvPr id="6" name="Title 1"/>
          <p:cNvSpPr txBox="1">
            <a:spLocks/>
          </p:cNvSpPr>
          <p:nvPr/>
        </p:nvSpPr>
        <p:spPr>
          <a:xfrm>
            <a:off x="352586" y="165735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FF0000"/>
                </a:solidFill>
                <a:latin typeface="Arial" pitchFamily="34" charset="0"/>
                <a:cs typeface="Arial" pitchFamily="34" charset="0"/>
              </a:rPr>
              <a:t>Tíu</a:t>
            </a:r>
            <a:r>
              <a:rPr lang="en-US" b="1" dirty="0">
                <a:solidFill>
                  <a:srgbClr val="FF0000"/>
                </a:solidFill>
                <a:latin typeface="Arial" pitchFamily="34" charset="0"/>
                <a:cs typeface="Arial" pitchFamily="34" charset="0"/>
              </a:rPr>
              <a:t> </a:t>
            </a:r>
            <a:r>
              <a:rPr lang="en-US" b="1" dirty="0" err="1">
                <a:solidFill>
                  <a:srgbClr val="FF0000"/>
                </a:solidFill>
                <a:latin typeface="Arial" pitchFamily="34" charset="0"/>
                <a:cs typeface="Arial" pitchFamily="34" charset="0"/>
              </a:rPr>
              <a:t>tít</a:t>
            </a:r>
            <a:r>
              <a:rPr lang="en-US" b="1" dirty="0">
                <a:latin typeface="Arial" pitchFamily="34" charset="0"/>
                <a:cs typeface="Arial" pitchFamily="34" charset="0"/>
              </a:rPr>
              <a:t>:</a:t>
            </a:r>
            <a:r>
              <a:rPr lang="en-US" b="1" dirty="0">
                <a:solidFill>
                  <a:srgbClr val="FF0000"/>
                </a:solidFill>
                <a:latin typeface="Arial" pitchFamily="34" charset="0"/>
                <a:cs typeface="Arial" pitchFamily="34" charset="0"/>
              </a:rPr>
              <a:t> </a:t>
            </a:r>
            <a:r>
              <a:rPr lang="en-US" dirty="0" err="1">
                <a:latin typeface="Arial" pitchFamily="34" charset="0"/>
                <a:cs typeface="Arial" pitchFamily="34" charset="0"/>
              </a:rPr>
              <a:t>tả</a:t>
            </a:r>
            <a:r>
              <a:rPr lang="en-US" dirty="0">
                <a:latin typeface="Arial" pitchFamily="34" charset="0"/>
                <a:cs typeface="Arial" pitchFamily="34" charset="0"/>
              </a:rPr>
              <a:t> </a:t>
            </a:r>
            <a:r>
              <a:rPr lang="en-US" dirty="0" err="1">
                <a:latin typeface="Arial" pitchFamily="34" charset="0"/>
                <a:cs typeface="Arial" pitchFamily="34" charset="0"/>
              </a:rPr>
              <a:t>tiếng</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cười</a:t>
            </a:r>
            <a:r>
              <a:rPr lang="en-US" dirty="0">
                <a:latin typeface="Arial" pitchFamily="34" charset="0"/>
                <a:cs typeface="Arial" pitchFamily="34" charset="0"/>
              </a:rPr>
              <a:t> </a:t>
            </a:r>
            <a:r>
              <a:rPr lang="en-US" dirty="0" err="1">
                <a:latin typeface="Arial" pitchFamily="34" charset="0"/>
                <a:cs typeface="Arial" pitchFamily="34" charset="0"/>
              </a:rPr>
              <a:t>liên</a:t>
            </a:r>
            <a:r>
              <a:rPr lang="en-US" dirty="0">
                <a:latin typeface="Arial" pitchFamily="34" charset="0"/>
                <a:cs typeface="Arial" pitchFamily="34" charset="0"/>
              </a:rPr>
              <a:t> </a:t>
            </a:r>
            <a:r>
              <a:rPr lang="en-US" dirty="0" err="1">
                <a:latin typeface="Arial" pitchFamily="34" charset="0"/>
                <a:cs typeface="Arial" pitchFamily="34" charset="0"/>
              </a:rPr>
              <a:t>tiếp</a:t>
            </a:r>
            <a:r>
              <a:rPr lang="en-US" dirty="0">
                <a:latin typeface="Arial" pitchFamily="34" charset="0"/>
                <a:cs typeface="Arial" pitchFamily="34" charset="0"/>
              </a:rPr>
              <a:t> </a:t>
            </a:r>
            <a:r>
              <a:rPr lang="en-US" dirty="0" err="1">
                <a:latin typeface="Arial" pitchFamily="34" charset="0"/>
                <a:cs typeface="Arial" pitchFamily="34" charset="0"/>
              </a:rPr>
              <a:t>không</a:t>
            </a:r>
            <a:r>
              <a:rPr lang="en-US" dirty="0">
                <a:latin typeface="Arial" pitchFamily="34" charset="0"/>
                <a:cs typeface="Arial" pitchFamily="34" charset="0"/>
              </a:rPr>
              <a:t> </a:t>
            </a:r>
            <a:r>
              <a:rPr lang="en-US" dirty="0" err="1">
                <a:latin typeface="Arial" pitchFamily="34" charset="0"/>
                <a:cs typeface="Arial" pitchFamily="34" charset="0"/>
              </a:rPr>
              <a:t>ngừng</a:t>
            </a:r>
            <a:r>
              <a:rPr lang="en-US" dirty="0">
                <a:latin typeface="Arial" pitchFamily="34" charset="0"/>
                <a:cs typeface="Arial" pitchFamily="34" charset="0"/>
              </a:rPr>
              <a:t>.</a:t>
            </a:r>
          </a:p>
        </p:txBody>
      </p:sp>
    </p:spTree>
    <p:extLst>
      <p:ext uri="{BB962C8B-B14F-4D97-AF65-F5344CB8AC3E}">
        <p14:creationId xmlns:p14="http://schemas.microsoft.com/office/powerpoint/2010/main" val="428211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4516515"/>
            <a:ext cx="6096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Đọc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toàn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bài</a:t>
            </a:r>
            <a:endParaRPr lang="en-US" sz="3200" dirty="0">
              <a:latin typeface="Arial" pitchFamily="34" charset="0"/>
              <a:ea typeface="Arial-Rounded" pitchFamily="34" charset="0"/>
              <a:cs typeface="Arial" pitchFamily="34" charset="0"/>
            </a:endParaRP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 Ai đến gọi cửa, các con đừng mở nhé! Chỉ mở cửa khi nghe tiếng mẹ.</a:t>
            </a:r>
          </a:p>
          <a:p>
            <a:pPr algn="just"/>
            <a:r>
              <a:rPr lang="en-US" sz="19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 Không phải giọng mẹ. Không mở.</a:t>
            </a:r>
          </a:p>
          <a:p>
            <a:pPr algn="just"/>
            <a:r>
              <a:rPr lang="en-US" sz="1900">
                <a:latin typeface="Arial" pitchFamily="34" charset="0"/>
                <a:ea typeface="Arial-Rounded" pitchFamily="34" charset="0"/>
                <a:cs typeface="Arial" pitchFamily="34" charset="0"/>
              </a:rPr>
              <a:t>	Sói đành bỏ đi.</a:t>
            </a:r>
          </a:p>
          <a:p>
            <a:pPr algn="just"/>
            <a:r>
              <a:rPr lang="en-US" sz="19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 Các con ngoan lắm!</a:t>
            </a:r>
          </a:p>
          <a:p>
            <a:pPr algn="r"/>
            <a:r>
              <a:rPr lang="en-US" sz="1900">
                <a:latin typeface="Arial" pitchFamily="34" charset="0"/>
                <a:ea typeface="Arial-Rounded" pitchFamily="34" charset="0"/>
                <a:cs typeface="Arial" pitchFamily="34" charset="0"/>
              </a:rPr>
              <a:t>				 (Theo </a:t>
            </a:r>
            <a:r>
              <a:rPr lang="en-US" sz="1900" i="1">
                <a:latin typeface="Arial" pitchFamily="34" charset="0"/>
                <a:ea typeface="Arial-Rounded" pitchFamily="34" charset="0"/>
                <a:cs typeface="Arial" pitchFamily="34" charset="0"/>
              </a:rPr>
              <a:t>Truyện cổ Grim</a:t>
            </a:r>
            <a:r>
              <a:rPr lang="en-US" sz="19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218274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324350"/>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Loài vật nào được nhắc đến trong đoạn trên?</a:t>
            </a:r>
          </a:p>
        </p:txBody>
      </p:sp>
      <p:sp>
        <p:nvSpPr>
          <p:cNvPr id="7" name="TextBox 6"/>
          <p:cNvSpPr txBox="1"/>
          <p:nvPr/>
        </p:nvSpPr>
        <p:spPr>
          <a:xfrm>
            <a:off x="0" y="4324181"/>
            <a:ext cx="9144000" cy="584666"/>
          </a:xfrm>
          <a:prstGeom prst="rect">
            <a:avLst/>
          </a:prstGeom>
          <a:solidFill>
            <a:srgbClr val="B9EDFF"/>
          </a:solidFill>
        </p:spPr>
        <p:txBody>
          <a:bodyPr wrap="square" lIns="91330" tIns="45666" rIns="91330" bIns="45666" rtlCol="0">
            <a:spAutoFit/>
          </a:bodyPr>
          <a:lstStyle/>
          <a:p>
            <a:pPr algn="ctr"/>
            <a:r>
              <a:rPr lang="vi-VN" sz="3200" dirty="0">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con ở </a:t>
            </a:r>
            <a:r>
              <a:rPr lang="en-US" sz="3200" dirty="0" err="1">
                <a:latin typeface="Arial" pitchFamily="34" charset="0"/>
                <a:ea typeface="Arial-Rounded" pitchFamily="34" charset="0"/>
                <a:cs typeface="Arial" pitchFamily="34" charset="0"/>
              </a:rPr>
              <a:t>nhà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để</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đâu</a:t>
            </a:r>
            <a:r>
              <a:rPr lang="en-US" sz="3200" dirty="0">
                <a:latin typeface="Arial" pitchFamily="34" charset="0"/>
                <a:ea typeface="Arial-Rounded" pitchFamily="34" charset="0"/>
                <a:cs typeface="Arial" pitchFamily="34" charset="0"/>
              </a:rPr>
              <a:t>?</a:t>
            </a:r>
          </a:p>
        </p:txBody>
      </p:sp>
      <p:sp>
        <p:nvSpPr>
          <p:cNvPr id="8" name="TextBox 7"/>
          <p:cNvSpPr txBox="1"/>
          <p:nvPr/>
        </p:nvSpPr>
        <p:spPr>
          <a:xfrm>
            <a:off x="0" y="4344967"/>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dặn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 </a:t>
            </a:r>
            <a:r>
              <a:rPr lang="en-US" sz="3200" dirty="0" err="1">
                <a:latin typeface="Arial" pitchFamily="34" charset="0"/>
                <a:ea typeface="Arial-Rounded" pitchFamily="34" charset="0"/>
                <a:cs typeface="Arial" pitchFamily="34" charset="0"/>
              </a:rPr>
              <a:t>chỉ</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được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mở</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cửa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nào</a:t>
            </a:r>
            <a:r>
              <a:rPr lang="en-US" sz="32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Con vật nguy hiểm nào xuất hiện?</a:t>
            </a: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Sói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khi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mẹ</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xa</a:t>
            </a:r>
            <a:r>
              <a:rPr lang="en-US" sz="3200" dirty="0">
                <a:latin typeface="Arial" pitchFamily="34" charset="0"/>
                <a:ea typeface="Arial-Rounded" pitchFamily="34" charset="0"/>
                <a:cs typeface="Arial" pitchFamily="34" charset="0"/>
              </a:rPr>
              <a:t>?</a:t>
            </a: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2:</a:t>
            </a: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Đàn dê con làm gì khi sói gọi cửa?</a:t>
            </a: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dirty="0" err="1">
                <a:latin typeface="Arial" pitchFamily="34" charset="0"/>
                <a:ea typeface="Arial-Rounded" pitchFamily="34" charset="0"/>
                <a:cs typeface="Arial" pitchFamily="34" charset="0"/>
              </a:rPr>
              <a:t>Em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có</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nhận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xét</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gì</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về</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hành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động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của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đàn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dê</a:t>
            </a:r>
            <a:r>
              <a:rPr lang="en-US" sz="3200" dirty="0">
                <a:latin typeface="Arial" pitchFamily="34" charset="0"/>
                <a:ea typeface="Arial-Rounded" pitchFamily="34" charset="0"/>
                <a:cs typeface="Arial" pitchFamily="34" charset="0"/>
              </a:rPr>
              <a:t> con?</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Nghe chuyện, dê mẹ đã nói gì với con?</a:t>
            </a: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3:</a:t>
            </a: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a:latin typeface="Arial" pitchFamily="34" charset="0"/>
                <a:ea typeface="Arial-Rounded" pitchFamily="34" charset="0"/>
                <a:cs typeface="Arial" pitchFamily="34" charset="0"/>
              </a:rPr>
              <a:t>Em học hỏi được gì qua câu chuyện?</a:t>
            </a:r>
          </a:p>
        </p:txBody>
      </p:sp>
    </p:spTree>
    <p:extLst>
      <p:ext uri="{BB962C8B-B14F-4D97-AF65-F5344CB8AC3E}">
        <p14:creationId xmlns:p14="http://schemas.microsoft.com/office/powerpoint/2010/main" val="4168256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Khi </a:t>
              </a:r>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 ν</a:t>
              </a:r>
              <a:r>
                <a:rPr lang="vi-VN" sz="3200" b="1">
                  <a:solidFill>
                    <a:srgbClr val="7030A0"/>
                  </a:solidFill>
                  <a:latin typeface="HP001 4 hàng" pitchFamily="34" charset="0"/>
                  <a:ea typeface="Arial-Rounded" pitchFamily="34" charset="0"/>
                  <a:cs typeface="Arial-Rounded" pitchFamily="34" charset="0"/>
                </a:rPr>
                <a:t>Ẃa đi xa,</a:t>
              </a:r>
              <a:r>
                <a:rPr lang="en-US" sz="3200" b="1">
                  <a:solidFill>
                    <a:srgbClr val="7030A0"/>
                  </a:solidFill>
                  <a:latin typeface="HP001 4 hàng" pitchFamily="34" charset="0"/>
                  <a:ea typeface="Arial-Rounded" pitchFamily="34" charset="0"/>
                  <a:cs typeface="Arial-Rounded" pitchFamily="34" charset="0"/>
                </a:rPr>
                <a:t> </a:t>
              </a:r>
              <a:r>
                <a:rPr lang="vi-VN" sz="3200" b="1">
                  <a:solidFill>
                    <a:srgbClr val="7030A0"/>
                  </a:solidFill>
                  <a:latin typeface="HP001 4 hàng" pitchFamily="34" charset="0"/>
                  <a:ea typeface="Arial-Rounded" pitchFamily="34" charset="0"/>
                  <a:cs typeface="Arial-Rounded" pitchFamily="34" charset="0"/>
                </a:rPr>
                <a:t>sĀ gõ cửa và giả giŧ</a:t>
              </a:r>
              <a:r>
                <a:rPr lang="en-US" sz="3200" b="1">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a:latin typeface="Arial" pitchFamily="34" charset="0"/>
                <a:ea typeface="Arial-Rounded" pitchFamily="34" charset="0"/>
                <a:cs typeface="Arial" pitchFamily="34" charset="0"/>
              </a:rPr>
              <a:t>b. Khi dê mẹ vừa đi xa, sói (…).</a:t>
            </a: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a:solidFill>
                  <a:srgbClr val="FF0000"/>
                </a:solidFill>
                <a:latin typeface="HP001 4 hàng" pitchFamily="34" charset="0"/>
                <a:ea typeface="Arial-Rounded" pitchFamily="34" charset="0"/>
                <a:cs typeface="Arial" pitchFamily="34" charset="0"/>
              </a:rPr>
              <a:t>o</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4000" y="84994"/>
            <a:ext cx="5839556" cy="5839556"/>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0046" y="1656065"/>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82773"/>
              <a:ext cx="8147653"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Khi </a:t>
              </a:r>
              <a:r>
                <a:rPr lang="el-GR" sz="3200" b="1" dirty="0">
                  <a:solidFill>
                    <a:srgbClr val="7030A0"/>
                  </a:solidFill>
                  <a:latin typeface="HP001 4 hàng" pitchFamily="34" charset="0"/>
                  <a:ea typeface="Arial-Rounded" pitchFamily="34" charset="0"/>
                  <a:cs typeface="Arial-Rounded" pitchFamily="34" charset="0"/>
                </a:rPr>
                <a:t>Ύ</a:t>
              </a:r>
              <a:r>
                <a:rPr lang="vi-VN" sz="3200" b="1" dirty="0">
                  <a:solidFill>
                    <a:srgbClr val="7030A0"/>
                  </a:solidFill>
                  <a:latin typeface="HP001 4 hàng" pitchFamily="34" charset="0"/>
                  <a:ea typeface="Arial-Rounded" pitchFamily="34" charset="0"/>
                  <a:cs typeface="Arial-Rounded" pitchFamily="34" charset="0"/>
                </a:rPr>
                <a:t>ł </a:t>
              </a:r>
              <a:r>
                <a:rPr lang="el-GR" sz="3200" b="1" dirty="0">
                  <a:solidFill>
                    <a:srgbClr val="7030A0"/>
                  </a:solidFill>
                  <a:latin typeface="HP001 4 hàng" pitchFamily="34" charset="0"/>
                  <a:ea typeface="Arial-Rounded" pitchFamily="34" charset="0"/>
                  <a:cs typeface="Arial-Rounded" pitchFamily="34" charset="0"/>
                </a:rPr>
                <a:t>Ε− ν</a:t>
              </a:r>
              <a:r>
                <a:rPr lang="vi-VN" sz="3200" b="1" dirty="0">
                  <a:solidFill>
                    <a:srgbClr val="7030A0"/>
                  </a:solidFill>
                  <a:latin typeface="HP001 4 hàng" pitchFamily="34" charset="0"/>
                  <a:ea typeface="Arial-Rounded" pitchFamily="34" charset="0"/>
                  <a:cs typeface="Arial-Rounded" pitchFamily="34" charset="0"/>
                </a:rPr>
                <a:t>Ẃa đi xa,</a:t>
              </a:r>
              <a:r>
                <a:rPr lang="en-US" sz="3200" b="1" dirty="0">
                  <a:solidFill>
                    <a:srgbClr val="7030A0"/>
                  </a:solidFill>
                  <a:latin typeface="HP001 4 hàng" pitchFamily="34" charset="0"/>
                  <a:ea typeface="Arial-Rounded" pitchFamily="34" charset="0"/>
                  <a:cs typeface="Arial-Rounded" pitchFamily="34" charset="0"/>
                </a:rPr>
                <a:t> </a:t>
              </a:r>
              <a:r>
                <a:rPr lang="vi-VN" sz="3200" b="1" dirty="0">
                  <a:solidFill>
                    <a:srgbClr val="7030A0"/>
                  </a:solidFill>
                  <a:latin typeface="HP001 4 hàng" pitchFamily="34" charset="0"/>
                  <a:ea typeface="Arial-Rounded" pitchFamily="34" charset="0"/>
                  <a:cs typeface="Arial-Rounded" pitchFamily="34" charset="0"/>
                </a:rPr>
                <a:t>sĀ gõ cửa và giả giŧ</a:t>
              </a:r>
              <a:r>
                <a:rPr lang="en-US" sz="3200" b="1" dirty="0">
                  <a:solidFill>
                    <a:srgbClr val="7030A0"/>
                  </a:solidFill>
                  <a:latin typeface="HP001 4 hàng" pitchFamily="34" charset="0"/>
                  <a:ea typeface="Arial-Rounded" pitchFamily="34" charset="0"/>
                  <a:cs typeface="Arial-Rounded" pitchFamily="34" charset="0"/>
                </a:rPr>
                <a:t>g</a:t>
              </a: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b ở mục 3</a:t>
            </a:r>
          </a:p>
        </p:txBody>
      </p:sp>
    </p:spTree>
    <p:extLst>
      <p:ext uri="{BB962C8B-B14F-4D97-AF65-F5344CB8AC3E}">
        <p14:creationId xmlns:p14="http://schemas.microsoft.com/office/powerpoint/2010/main" val="427238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200" indent="-457200" algn="just">
              <a:buFontTx/>
              <a:buChar char="-"/>
            </a:pPr>
            <a:r>
              <a:rPr lang="en-US" sz="3200" dirty="0" err="1">
                <a:solidFill>
                  <a:schemeClr val="tx1"/>
                </a:solidFill>
                <a:latin typeface="Arial" pitchFamily="34" charset="0"/>
                <a:cs typeface="Arial" pitchFamily="34" charset="0"/>
              </a:rPr>
              <a:t>Đọc</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i="1" dirty="0">
                <a:solidFill>
                  <a:schemeClr val="tx1"/>
                </a:solidFill>
                <a:latin typeface="Arial" pitchFamily="34" charset="0"/>
                <a:cs typeface="Arial" pitchFamily="34" charset="0"/>
              </a:rPr>
              <a:t>Khi </a:t>
            </a:r>
            <a:r>
              <a:rPr lang="en-US" sz="3200" i="1" dirty="0" err="1">
                <a:solidFill>
                  <a:schemeClr val="tx1"/>
                </a:solidFill>
                <a:latin typeface="Arial" pitchFamily="34" charset="0"/>
                <a:cs typeface="Arial" pitchFamily="34" charset="0"/>
              </a:rPr>
              <a:t>mẹ</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vắng</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nhà</a:t>
            </a:r>
            <a:r>
              <a:rPr lang="en-US" sz="3200" i="1" dirty="0">
                <a:solidFill>
                  <a:schemeClr val="tx1"/>
                </a:solidFill>
                <a:latin typeface="Arial" pitchFamily="34" charset="0"/>
                <a:cs typeface="Arial" pitchFamily="34" charset="0"/>
              </a:rPr>
              <a:t> </a:t>
            </a:r>
            <a:r>
              <a:rPr lang="en-US" sz="3200" dirty="0">
                <a:solidFill>
                  <a:schemeClr val="tx1"/>
                </a:solidFill>
                <a:latin typeface="Arial" pitchFamily="34" charset="0"/>
                <a:cs typeface="Arial" pitchFamily="34" charset="0"/>
              </a:rPr>
              <a:t>(</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70, 71).</a:t>
            </a:r>
          </a:p>
          <a:p>
            <a:pPr marL="457200" indent="-457200"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72, 73).</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Chúng ta nên (…) khi gặp gỡ.</a:t>
            </a: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A. im lặng</a:t>
            </a: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B. chào hỏi</a:t>
            </a: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a:latin typeface="Arial" pitchFamily="34" charset="0"/>
                <a:ea typeface="Arial-Rounded" pitchFamily="34" charset="0"/>
                <a:cs typeface="Arial" pitchFamily="34" charset="0"/>
              </a:rPr>
              <a:t>C. hát</a:t>
            </a: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a:latin typeface="Arial" pitchFamily="34" charset="0"/>
                <a:cs typeface="Arial" pitchFamily="34" charset="0"/>
              </a:rPr>
              <a:t>Em hãy đọc thuộc hai khổ thơ đầu bài thơ </a:t>
            </a:r>
            <a:r>
              <a:rPr lang="en-US" i="1">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Rounded" pitchFamily="34" charset="0"/>
                <a:ea typeface="Arial-Rounded" pitchFamily="34" charset="0"/>
                <a:cs typeface="Arial-Rounded" pitchFamily="34" charset="0"/>
              </a:rPr>
              <a:t>KHI MẸ VẮNG NHÀ</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dirty="0">
                <a:latin typeface="Arial" pitchFamily="34" charset="0"/>
                <a:ea typeface="Arial-Rounded" pitchFamily="34" charset="0"/>
                <a:cs typeface="Arial" pitchFamily="34" charset="0"/>
              </a:rPr>
              <a:t>Quan </a:t>
            </a:r>
            <a:r>
              <a:rPr lang="en-US" sz="2400" b="1" dirty="0" err="1">
                <a:latin typeface="Arial" pitchFamily="34" charset="0"/>
                <a:ea typeface="Arial-Rounded" pitchFamily="34" charset="0"/>
                <a:cs typeface="Arial" pitchFamily="34" charset="0"/>
              </a:rPr>
              <a:t>sát</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tranh</a:t>
            </a:r>
            <a:r>
              <a:rPr lang="en-US" sz="2400" b="1" dirty="0">
                <a:latin typeface="Arial" pitchFamily="34" charset="0"/>
                <a:ea typeface="Arial-Rounded" pitchFamily="34" charset="0"/>
                <a:cs typeface="Arial" pitchFamily="34" charset="0"/>
              </a:rPr>
              <a:t> </a:t>
            </a:r>
            <a:r>
              <a:rPr lang="vi-VN" sz="2400" b="1" dirty="0">
                <a:latin typeface="Arial" pitchFamily="34" charset="0"/>
                <a:ea typeface="Arial-Rounded" pitchFamily="34" charset="0"/>
                <a:cs typeface="Arial" pitchFamily="34" charset="0"/>
              </a:rPr>
              <a:t>dưới đây:</a:t>
            </a:r>
            <a:endParaRPr lang="en-US" sz="2400" b="1" dirty="0">
              <a:latin typeface="Arial" pitchFamily="34" charset="0"/>
              <a:ea typeface="Arial-Rounded" pitchFamily="34" charset="0"/>
              <a:cs typeface="Arial" pitchFamily="34" charset="0"/>
            </a:endParaRP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a)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những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trong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tranh</a:t>
            </a:r>
            <a:r>
              <a:rPr lang="en-US" sz="2400" dirty="0">
                <a:latin typeface="Arial" pitchFamily="34" charset="0"/>
                <a:ea typeface="Arial-Rounded" pitchFamily="34" charset="0"/>
                <a:cs typeface="Arial" pitchFamily="34" charset="0"/>
              </a:rPr>
              <a:t>?</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dirty="0">
                <a:latin typeface="Arial" pitchFamily="34" charset="0"/>
                <a:ea typeface="Arial-Rounded" pitchFamily="34" charset="0"/>
                <a:cs typeface="Arial" pitchFamily="34" charset="0"/>
              </a:rPr>
              <a:t>b) Theo </a:t>
            </a:r>
            <a:r>
              <a:rPr lang="en-US" sz="2400" dirty="0" err="1">
                <a:latin typeface="Arial" pitchFamily="34" charset="0"/>
                <a:ea typeface="Arial-Rounded" pitchFamily="34" charset="0"/>
                <a:cs typeface="Arial" pitchFamily="34" charset="0"/>
              </a:rPr>
              <a:t>em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bạn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nhỏ</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Vì</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sao</a:t>
            </a:r>
            <a:r>
              <a:rPr lang="en-US" sz="2400" dirty="0">
                <a:latin typeface="Arial" pitchFamily="34" charset="0"/>
                <a:ea typeface="Arial-Rounded" pitchFamily="34" charset="0"/>
                <a:cs typeface="Arial" pitchFamily="34"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smtClean="0">
                <a:latin typeface="Arial" pitchFamily="34" charset="0"/>
                <a:ea typeface="Arial-Rounded" pitchFamily="34" charset="0"/>
                <a:cs typeface="Arial" pitchFamily="34" charset="0"/>
              </a:rPr>
              <a:t>đầu</a:t>
            </a:r>
            <a:r>
              <a:rPr lang="vi-VN" sz="1900" dirty="0" smtClean="0">
                <a:latin typeface="Arial" pitchFamily="34" charset="0"/>
                <a:ea typeface="Arial-Rounded" pitchFamily="34" charset="0"/>
                <a:cs typeface="Arial" pitchFamily="34" charset="0"/>
              </a:rPr>
              <a:t> đàn</a:t>
            </a:r>
            <a:r>
              <a:rPr lang="en-US" sz="1900" dirty="0" smtClean="0">
                <a:latin typeface="Arial" pitchFamily="34" charset="0"/>
                <a:ea typeface="Arial-Rounded" pitchFamily="34" charset="0"/>
                <a:cs typeface="Arial" pitchFamily="34" charset="0"/>
              </a:rPr>
              <a:t> </a:t>
            </a:r>
            <a:r>
              <a:rPr lang="en-US" sz="1900" dirty="0">
                <a:latin typeface="Arial" pitchFamily="34" charset="0"/>
                <a:ea typeface="Arial-Rounded" pitchFamily="34" charset="0"/>
                <a:cs typeface="Arial" pitchFamily="34" charset="0"/>
              </a:rPr>
              <a:t>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a:latin typeface="Arial" pitchFamily="34" charset="0"/>
                <a:ea typeface="Arial-Rounded" pitchFamily="34" charset="0"/>
                <a:cs typeface="Arial" pitchFamily="34" charset="0"/>
              </a:rPr>
              <a:t>Khi mẹ vắng nhà</a:t>
            </a: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Trong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rừng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nọ</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sống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cùng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hôm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trước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kiếm</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dặn</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Ai </a:t>
            </a:r>
            <a:r>
              <a:rPr lang="en-US" sz="1900" dirty="0" err="1">
                <a:latin typeface="Arial" pitchFamily="34" charset="0"/>
                <a:ea typeface="Arial-Rounded" pitchFamily="34" charset="0"/>
                <a:cs typeface="Arial" pitchFamily="34" charset="0"/>
              </a:rPr>
              <a:t>đến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đừng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nhé</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Chỉ</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nghe</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nấp</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gần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gõ</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giả</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Nhớ</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lời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nói</a:t>
            </a:r>
            <a:r>
              <a:rPr lang="en-US" sz="1900" dirty="0">
                <a:latin typeface="Arial" pitchFamily="34" charset="0"/>
                <a:ea typeface="Arial-Rounded" pitchFamily="34" charset="0"/>
                <a:cs typeface="Arial" pitchFamily="34" charset="0"/>
              </a:rPr>
              <a:t>: </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Sói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đành</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bỏ</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Một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sau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về</a:t>
            </a:r>
            <a:r>
              <a:rPr lang="en-US" sz="1900" dirty="0">
                <a:latin typeface="Arial" pitchFamily="34" charset="0"/>
                <a:ea typeface="Arial-Rounded" pitchFamily="34" charset="0"/>
                <a:cs typeface="Arial" pitchFamily="34" charset="0"/>
              </a:rPr>
              <a:t>. Nghe </a:t>
            </a:r>
            <a:r>
              <a:rPr lang="en-US" sz="1900" dirty="0" err="1">
                <a:latin typeface="Arial" pitchFamily="34" charset="0"/>
                <a:ea typeface="Arial-Rounded" pitchFamily="34" charset="0"/>
                <a:cs typeface="Arial" pitchFamily="34" charset="0"/>
              </a:rPr>
              <a:t>đúng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đàn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con ra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và</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tíu</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tít</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khoe</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Lúc</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vắng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có</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tiếng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gọi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cửa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nhưng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phải</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giọng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của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nên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chúng</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không</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mở</a:t>
            </a:r>
            <a:r>
              <a:rPr lang="en-US" sz="1900" dirty="0">
                <a:latin typeface="Arial" pitchFamily="34" charset="0"/>
                <a:ea typeface="Arial-Rounded" pitchFamily="34" charset="0"/>
                <a:cs typeface="Arial" pitchFamily="34" charset="0"/>
              </a:rPr>
              <a:t>.</a:t>
            </a:r>
          </a:p>
          <a:p>
            <a:pPr algn="just"/>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Dê</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mẹ</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xoa</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đầu</a:t>
            </a:r>
            <a:r>
              <a:rPr lang="en-US" sz="1900" dirty="0">
                <a:latin typeface="Arial" pitchFamily="34" charset="0"/>
                <a:ea typeface="Arial-Rounded" pitchFamily="34" charset="0"/>
                <a:cs typeface="Arial" pitchFamily="34" charset="0"/>
              </a:rPr>
              <a:t> con:</a:t>
            </a:r>
          </a:p>
          <a:p>
            <a:pPr algn="just"/>
            <a:r>
              <a:rPr lang="en-US" sz="1900" dirty="0">
                <a:latin typeface="Arial" pitchFamily="34" charset="0"/>
                <a:ea typeface="Arial-Rounded" pitchFamily="34" charset="0"/>
                <a:cs typeface="Arial" pitchFamily="34" charset="0"/>
              </a:rPr>
              <a:t>	- </a:t>
            </a:r>
            <a:r>
              <a:rPr lang="en-US" sz="1900" dirty="0" err="1">
                <a:latin typeface="Arial" pitchFamily="34" charset="0"/>
                <a:ea typeface="Arial-Rounded" pitchFamily="34" charset="0"/>
                <a:cs typeface="Arial" pitchFamily="34" charset="0"/>
              </a:rPr>
              <a:t>Các</a:t>
            </a:r>
            <a:r>
              <a:rPr lang="en-US" sz="1900" dirty="0">
                <a:latin typeface="Arial" pitchFamily="34" charset="0"/>
                <a:ea typeface="Arial-Rounded" pitchFamily="34" charset="0"/>
                <a:cs typeface="Arial" pitchFamily="34" charset="0"/>
              </a:rPr>
              <a:t> con </a:t>
            </a:r>
            <a:r>
              <a:rPr lang="en-US" sz="1900" dirty="0" err="1">
                <a:latin typeface="Arial" pitchFamily="34" charset="0"/>
                <a:ea typeface="Arial-Rounded" pitchFamily="34" charset="0"/>
                <a:cs typeface="Arial" pitchFamily="34" charset="0"/>
              </a:rPr>
              <a:t>ngoan</a:t>
            </a:r>
            <a:r>
              <a:rPr lang="en-US" sz="1900" dirty="0">
                <a:latin typeface="Arial" pitchFamily="34" charset="0"/>
                <a:ea typeface="Arial-Rounded" pitchFamily="34" charset="0"/>
                <a:cs typeface="Arial" pitchFamily="34" charset="0"/>
              </a:rPr>
              <a:t> </a:t>
            </a:r>
            <a:r>
              <a:rPr lang="en-US" sz="1900" dirty="0" err="1">
                <a:latin typeface="Arial" pitchFamily="34" charset="0"/>
                <a:ea typeface="Arial-Rounded" pitchFamily="34" charset="0"/>
                <a:cs typeface="Arial" pitchFamily="34" charset="0"/>
              </a:rPr>
              <a:t>lắm</a:t>
            </a:r>
            <a:r>
              <a:rPr lang="en-US" sz="1900" dirty="0">
                <a:latin typeface="Arial" pitchFamily="34" charset="0"/>
                <a:ea typeface="Arial-Rounded" pitchFamily="34" charset="0"/>
                <a:cs typeface="Arial" pitchFamily="34" charset="0"/>
              </a:rPr>
              <a:t>!</a:t>
            </a:r>
          </a:p>
          <a:p>
            <a:pPr algn="r"/>
            <a:r>
              <a:rPr lang="en-US" sz="1900" dirty="0">
                <a:latin typeface="Arial" pitchFamily="34" charset="0"/>
                <a:ea typeface="Arial-Rounded" pitchFamily="34" charset="0"/>
                <a:cs typeface="Arial" pitchFamily="34" charset="0"/>
              </a:rPr>
              <a:t>				 (Theo </a:t>
            </a:r>
            <a:r>
              <a:rPr lang="en-US" sz="1900" i="1" dirty="0" err="1">
                <a:latin typeface="Arial" pitchFamily="34" charset="0"/>
                <a:ea typeface="Arial-Rounded" pitchFamily="34" charset="0"/>
                <a:cs typeface="Arial" pitchFamily="34" charset="0"/>
              </a:rPr>
              <a:t>Truyện</a:t>
            </a:r>
            <a:r>
              <a:rPr lang="en-US" sz="1900" i="1" dirty="0">
                <a:latin typeface="Arial" pitchFamily="34" charset="0"/>
                <a:ea typeface="Arial-Rounded" pitchFamily="34" charset="0"/>
                <a:cs typeface="Arial" pitchFamily="34" charset="0"/>
              </a:rPr>
              <a:t> </a:t>
            </a:r>
            <a:r>
              <a:rPr lang="en-US" sz="1900" i="1" dirty="0" err="1">
                <a:latin typeface="Arial" pitchFamily="34" charset="0"/>
                <a:ea typeface="Arial-Rounded" pitchFamily="34" charset="0"/>
                <a:cs typeface="Arial" pitchFamily="34" charset="0"/>
              </a:rPr>
              <a:t>cổ</a:t>
            </a:r>
            <a:r>
              <a:rPr lang="en-US" sz="1900" i="1" dirty="0">
                <a:latin typeface="Arial" pitchFamily="34" charset="0"/>
                <a:ea typeface="Arial-Rounded" pitchFamily="34" charset="0"/>
                <a:cs typeface="Arial" pitchFamily="34" charset="0"/>
              </a:rPr>
              <a:t> Grim</a:t>
            </a:r>
            <a:r>
              <a:rPr lang="en-US" sz="1900" dirty="0">
                <a:latin typeface="Arial" pitchFamily="34" charset="0"/>
                <a:ea typeface="Arial-Rounded" pitchFamily="34" charset="0"/>
                <a:cs typeface="Arial" pitchFamily="34" charset="0"/>
              </a:rPr>
              <a:t>)</a:t>
            </a: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vi-VN" sz="1600" b="1" dirty="0">
                <a:solidFill>
                  <a:schemeClr val="tx1"/>
                </a:solidFill>
                <a:latin typeface="Arial" pitchFamily="34" charset="0"/>
                <a:ea typeface="Arial-Rounded" pitchFamily="34" charset="0"/>
                <a:cs typeface="Arial" pitchFamily="34" charset="0"/>
              </a:rPr>
              <a:t>Đọc thầm</a:t>
            </a:r>
            <a:endParaRPr lang="en-US" sz="1600" b="1" dirty="0">
              <a:solidFill>
                <a:schemeClr val="tx1"/>
              </a:solidFill>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xmlns="" id="{FC1C3860-4100-431E-A475-CE784DD48ACB}"/>
              </a:ext>
            </a:extLst>
          </p:cNvPr>
          <p:cNvSpPr txBox="1"/>
          <p:nvPr/>
        </p:nvSpPr>
        <p:spPr>
          <a:xfrm>
            <a:off x="1424435" y="4762550"/>
            <a:ext cx="5052565" cy="400000"/>
          </a:xfrm>
          <a:prstGeom prst="rect">
            <a:avLst/>
          </a:prstGeom>
          <a:solidFill>
            <a:srgbClr val="B9EDFF"/>
          </a:solidFill>
        </p:spPr>
        <p:txBody>
          <a:bodyPr wrap="square" lIns="91330" tIns="45666" rIns="91330" bIns="45666" rtlCol="0">
            <a:spAutoFit/>
          </a:bodyPr>
          <a:lstStyle/>
          <a:p>
            <a:pPr algn="ctr"/>
            <a:r>
              <a:rPr lang="en-US" sz="2000" dirty="0" err="1">
                <a:latin typeface="Arial" pitchFamily="34" charset="0"/>
                <a:ea typeface="Arial-Rounded" pitchFamily="34" charset="0"/>
                <a:cs typeface="Arial" pitchFamily="34" charset="0"/>
              </a:rPr>
              <a:t>Em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hãy</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tìm</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từ</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khó</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trong</a:t>
            </a:r>
            <a:r>
              <a:rPr lang="en-US" sz="2000" dirty="0">
                <a:latin typeface="Arial" pitchFamily="34" charset="0"/>
                <a:ea typeface="Arial-Rounded" pitchFamily="34" charset="0"/>
                <a:cs typeface="Arial" pitchFamily="34" charset="0"/>
              </a:rPr>
              <a:t> </a:t>
            </a:r>
            <a:r>
              <a:rPr lang="en-US" sz="2000" dirty="0" err="1">
                <a:latin typeface="Arial" pitchFamily="34" charset="0"/>
                <a:ea typeface="Arial-Rounded" pitchFamily="34" charset="0"/>
                <a:cs typeface="Arial" pitchFamily="34" charset="0"/>
              </a:rPr>
              <a:t>bài</a:t>
            </a:r>
            <a:endParaRPr lang="en-US" sz="20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866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 Ai đến gọi cửa, các con đừng mở nhé! Chỉ mở cửa khi nghe tiếng mẹ.</a:t>
            </a:r>
          </a:p>
          <a:p>
            <a:pPr algn="just"/>
            <a:r>
              <a:rPr lang="en-US" sz="280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Nhớ lời mẹ, đàn dê con nói: </a:t>
            </a:r>
          </a:p>
          <a:p>
            <a:pPr algn="just"/>
            <a:r>
              <a:rPr lang="en-US" sz="2800">
                <a:latin typeface="Arial" pitchFamily="34" charset="0"/>
                <a:ea typeface="Arial-Rounded" pitchFamily="34" charset="0"/>
                <a:cs typeface="Arial" pitchFamily="34" charset="0"/>
              </a:rPr>
              <a:t>	- Không phải giọng mẹ. Không mở.</a:t>
            </a:r>
          </a:p>
          <a:p>
            <a:pPr algn="just"/>
            <a:r>
              <a:rPr lang="en-US" sz="2800">
                <a:latin typeface="Arial" pitchFamily="34" charset="0"/>
                <a:ea typeface="Arial-Rounded" pitchFamily="34" charset="0"/>
                <a:cs typeface="Arial" pitchFamily="34" charset="0"/>
              </a:rPr>
              <a:t>	Sói đành bỏ đi.			 </a:t>
            </a: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a:latin typeface="Arial" pitchFamily="34" charset="0"/>
                <a:ea typeface="Arial-Rounded" pitchFamily="34" charset="0"/>
                <a:cs typeface="Arial" pitchFamily="34" charset="0"/>
              </a:rPr>
              <a:t>Khi mẹ vắng nhà</a:t>
            </a: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1081</Words>
  <Application>Microsoft Office PowerPoint</Application>
  <PresentationFormat>On-screen Show (16:9)</PresentationFormat>
  <Paragraphs>207</Paragraphs>
  <Slides>29</Slides>
  <Notes>11</Notes>
  <HiddenSlides>0</HiddenSlides>
  <MMClips>1</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HP</cp:lastModifiedBy>
  <cp:revision>199</cp:revision>
  <dcterms:created xsi:type="dcterms:W3CDTF">2020-12-08T15:48:47Z</dcterms:created>
  <dcterms:modified xsi:type="dcterms:W3CDTF">2023-03-09T01:56:44Z</dcterms:modified>
</cp:coreProperties>
</file>