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61" r:id="rId4"/>
    <p:sldId id="258" r:id="rId5"/>
    <p:sldId id="259" r:id="rId6"/>
    <p:sldId id="260" r:id="rId7"/>
    <p:sldId id="262" r:id="rId8"/>
    <p:sldId id="264" r:id="rId9"/>
    <p:sldId id="263" r:id="rId10"/>
    <p:sldId id="265" r:id="rId11"/>
    <p:sldId id="266" r:id="rId12"/>
    <p:sldId id="280" r:id="rId13"/>
    <p:sldId id="269" r:id="rId14"/>
    <p:sldId id="277" r:id="rId15"/>
    <p:sldId id="27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29WFFYczJCbX/lRNxfJsFtEbx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65" autoAdjust="0"/>
  </p:normalViewPr>
  <p:slideViewPr>
    <p:cSldViewPr snapToGrid="0">
      <p:cViewPr varScale="1">
        <p:scale>
          <a:sx n="107" d="100"/>
          <a:sy n="107" d="100"/>
        </p:scale>
        <p:origin x="736"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78825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icrosoft Yahe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3"/>
        <p:cNvGrpSpPr/>
        <p:nvPr/>
      </p:nvGrpSpPr>
      <p:grpSpPr>
        <a:xfrm>
          <a:off x="0" y="0"/>
          <a:ext cx="0" cy="0"/>
          <a:chOff x="0" y="0"/>
          <a:chExt cx="0" cy="0"/>
        </a:xfrm>
      </p:grpSpPr>
      <p:sp>
        <p:nvSpPr>
          <p:cNvPr id="74" name="Google Shape;7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9"/>
        <p:cNvGrpSpPr/>
        <p:nvPr/>
      </p:nvGrpSpPr>
      <p:grpSpPr>
        <a:xfrm>
          <a:off x="0" y="0"/>
          <a:ext cx="0" cy="0"/>
          <a:chOff x="0" y="0"/>
          <a:chExt cx="0" cy="0"/>
        </a:xfrm>
      </p:grpSpPr>
      <p:sp>
        <p:nvSpPr>
          <p:cNvPr id="80" name="Google Shape;80;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7"/>
        <p:cNvGrpSpPr/>
        <p:nvPr/>
      </p:nvGrpSpPr>
      <p:grpSpPr>
        <a:xfrm>
          <a:off x="0" y="0"/>
          <a:ext cx="0" cy="0"/>
          <a:chOff x="0" y="0"/>
          <a:chExt cx="0" cy="0"/>
        </a:xfrm>
      </p:grpSpPr>
      <p:sp>
        <p:nvSpPr>
          <p:cNvPr id="28" name="Google Shape;28;p27"/>
          <p:cNvSpPr/>
          <p:nvPr/>
        </p:nvSpPr>
        <p:spPr>
          <a:xfrm>
            <a:off x="0" y="0"/>
            <a:ext cx="12192000" cy="379830"/>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29" name="Google Shape;29;p27"/>
          <p:cNvSpPr/>
          <p:nvPr/>
        </p:nvSpPr>
        <p:spPr>
          <a:xfrm>
            <a:off x="0" y="419684"/>
            <a:ext cx="12192000" cy="128954"/>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pic>
        <p:nvPicPr>
          <p:cNvPr id="30" name="Google Shape;30;p27"/>
          <p:cNvPicPr preferRelativeResize="0"/>
          <p:nvPr/>
        </p:nvPicPr>
        <p:blipFill rotWithShape="1">
          <a:blip r:embed="rId2">
            <a:alphaModFix/>
          </a:blip>
          <a:srcRect l="51844" t="18051" r="8927" b="7487"/>
          <a:stretch/>
        </p:blipFill>
        <p:spPr>
          <a:xfrm>
            <a:off x="1" y="-112542"/>
            <a:ext cx="1814732" cy="23811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Microsoft Yahe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0"/>
          <p:cNvSpPr txBox="1"/>
          <p:nvPr/>
        </p:nvSpPr>
        <p:spPr>
          <a:xfrm>
            <a:off x="1728091" y="6499459"/>
            <a:ext cx="1800200" cy="11843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00"/>
              <a:buFont typeface="Microsoft Yahei"/>
              <a:buNone/>
            </a:pPr>
            <a:r>
              <a:rPr lang="en-US" sz="100" b="0" i="0" u="sng" strike="noStrike" cap="none">
                <a:solidFill>
                  <a:srgbClr val="000000"/>
                </a:solidFill>
                <a:latin typeface="Microsoft Yahei"/>
                <a:ea typeface="Microsoft Yahei"/>
                <a:cs typeface="Microsoft Yahei"/>
                <a:sym typeface="Microsoft Yahei"/>
                <a:hlinkClick r:id="rId2">
                  <a:extLst>
                    <a:ext uri="{A12FA001-AC4F-418D-AE19-62706E023703}">
                      <ahyp:hlinkClr xmlns:ahyp="http://schemas.microsoft.com/office/drawing/2018/hyperlinkcolor" val="tx"/>
                    </a:ext>
                  </a:extLst>
                </a:hlinkClick>
              </a:rPr>
              <a:t>PPT模板</a:t>
            </a:r>
            <a:r>
              <a:rPr lang="en-US" sz="100" b="0" i="0" u="none" strike="noStrike" cap="none">
                <a:solidFill>
                  <a:srgbClr val="000000"/>
                </a:solidFill>
                <a:latin typeface="Microsoft Yahei"/>
                <a:ea typeface="Microsoft Yahei"/>
                <a:cs typeface="Microsoft Yahei"/>
                <a:sym typeface="Microsoft Yahei"/>
              </a:rPr>
              <a:t> http://www.1ppt.com/moban/ </a:t>
            </a:r>
            <a:endParaRPr sz="100" b="0" i="0" u="none" strike="noStrike" cap="none">
              <a:solidFill>
                <a:srgbClr val="000000"/>
              </a:solidFill>
              <a:latin typeface="Microsoft Yahei"/>
              <a:ea typeface="Microsoft Yahei"/>
              <a:cs typeface="Microsoft Yahei"/>
              <a:sym typeface="Microsoft Yahe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9"/>
        <p:cNvGrpSpPr/>
        <p:nvPr/>
      </p:nvGrpSpPr>
      <p:grpSpPr>
        <a:xfrm>
          <a:off x="0" y="0"/>
          <a:ext cx="0" cy="0"/>
          <a:chOff x="0" y="0"/>
          <a:chExt cx="0" cy="0"/>
        </a:xfrm>
      </p:grpSpPr>
      <p:sp>
        <p:nvSpPr>
          <p:cNvPr id="60" name="Google Shape;6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icrosoft Yahe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icrosoft Yahe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3"/>
          <p:cNvSpPr>
            <a:spLocks noGrp="1"/>
          </p:cNvSpPr>
          <p:nvPr>
            <p:ph type="pic" idx="2"/>
          </p:nvPr>
        </p:nvSpPr>
        <p:spPr>
          <a:xfrm>
            <a:off x="5183188" y="987425"/>
            <a:ext cx="6172200" cy="4873625"/>
          </a:xfrm>
          <a:prstGeom prst="rect">
            <a:avLst/>
          </a:prstGeom>
          <a:noFill/>
          <a:ln>
            <a:noFill/>
          </a:ln>
        </p:spPr>
      </p:sp>
      <p:sp>
        <p:nvSpPr>
          <p:cNvPr id="69" name="Google Shape;69;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icrosoft Yahei"/>
              <a:buNone/>
              <a:defRPr sz="4400" b="0" i="0" u="none" strike="noStrike" cap="non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icrosoft Yahei"/>
                <a:ea typeface="Microsoft Yahei"/>
                <a:cs typeface="Microsoft Yahei"/>
                <a:sym typeface="Microsoft Yahe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icrosoft Yahei"/>
                <a:ea typeface="Microsoft Yahei"/>
                <a:cs typeface="Microsoft Yahei"/>
                <a:sym typeface="Microsoft Yahe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icrosoft Yahei"/>
                <a:ea typeface="Microsoft Yahei"/>
                <a:cs typeface="Microsoft Yahei"/>
                <a:sym typeface="Microsoft Yahe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icrosoft Yahei"/>
                <a:ea typeface="Microsoft Yahei"/>
                <a:cs typeface="Microsoft Yahei"/>
                <a:sym typeface="Microsoft Yahei"/>
              </a:defRPr>
            </a:lvl1pPr>
            <a:lvl2pPr marR="0" lvl="1"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2pPr>
            <a:lvl3pPr marR="0" lvl="2"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3pPr>
            <a:lvl4pPr marR="0" lvl="3"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4pPr>
            <a:lvl5pPr marR="0" lvl="4"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5pPr>
            <a:lvl6pPr marR="0" lvl="5"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6pPr>
            <a:lvl7pPr marR="0" lvl="6"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7pPr>
            <a:lvl8pPr marR="0" lvl="7"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8pPr>
            <a:lvl9pPr marR="0" lvl="8"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icrosoft Yahei"/>
                <a:ea typeface="Microsoft Yahei"/>
                <a:cs typeface="Microsoft Yahei"/>
                <a:sym typeface="Microsoft Yahei"/>
              </a:defRPr>
            </a:lvl1pPr>
            <a:lvl2pPr marR="0" lvl="1"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2pPr>
            <a:lvl3pPr marR="0" lvl="2"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3pPr>
            <a:lvl4pPr marR="0" lvl="3"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4pPr>
            <a:lvl5pPr marR="0" lvl="4"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5pPr>
            <a:lvl6pPr marR="0" lvl="5"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6pPr>
            <a:lvl7pPr marR="0" lvl="6"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7pPr>
            <a:lvl8pPr marR="0" lvl="7"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8pPr>
            <a:lvl9pPr marR="0" lvl="8"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icrosoft Yahei"/>
                <a:ea typeface="Microsoft Yahei"/>
                <a:cs typeface="Microsoft Yahei"/>
                <a:sym typeface="Microsoft Yahei"/>
              </a:defRPr>
            </a:lvl1pPr>
            <a:lvl2pPr marL="0" marR="0" lvl="1" indent="0" algn="r" rtl="0">
              <a:spcBef>
                <a:spcPts val="0"/>
              </a:spcBef>
              <a:buNone/>
              <a:defRPr sz="1200" b="0" i="0" u="none" strike="noStrike" cap="none">
                <a:solidFill>
                  <a:srgbClr val="888888"/>
                </a:solidFill>
                <a:latin typeface="Microsoft Yahei"/>
                <a:ea typeface="Microsoft Yahei"/>
                <a:cs typeface="Microsoft Yahei"/>
                <a:sym typeface="Microsoft Yahei"/>
              </a:defRPr>
            </a:lvl2pPr>
            <a:lvl3pPr marL="0" marR="0" lvl="2" indent="0" algn="r" rtl="0">
              <a:spcBef>
                <a:spcPts val="0"/>
              </a:spcBef>
              <a:buNone/>
              <a:defRPr sz="1200" b="0" i="0" u="none" strike="noStrike" cap="none">
                <a:solidFill>
                  <a:srgbClr val="888888"/>
                </a:solidFill>
                <a:latin typeface="Microsoft Yahei"/>
                <a:ea typeface="Microsoft Yahei"/>
                <a:cs typeface="Microsoft Yahei"/>
                <a:sym typeface="Microsoft Yahei"/>
              </a:defRPr>
            </a:lvl3pPr>
            <a:lvl4pPr marL="0" marR="0" lvl="3" indent="0" algn="r" rtl="0">
              <a:spcBef>
                <a:spcPts val="0"/>
              </a:spcBef>
              <a:buNone/>
              <a:defRPr sz="1200" b="0" i="0" u="none" strike="noStrike" cap="none">
                <a:solidFill>
                  <a:srgbClr val="888888"/>
                </a:solidFill>
                <a:latin typeface="Microsoft Yahei"/>
                <a:ea typeface="Microsoft Yahei"/>
                <a:cs typeface="Microsoft Yahei"/>
                <a:sym typeface="Microsoft Yahei"/>
              </a:defRPr>
            </a:lvl4pPr>
            <a:lvl5pPr marL="0" marR="0" lvl="4" indent="0" algn="r" rtl="0">
              <a:spcBef>
                <a:spcPts val="0"/>
              </a:spcBef>
              <a:buNone/>
              <a:defRPr sz="1200" b="0" i="0" u="none" strike="noStrike" cap="none">
                <a:solidFill>
                  <a:srgbClr val="888888"/>
                </a:solidFill>
                <a:latin typeface="Microsoft Yahei"/>
                <a:ea typeface="Microsoft Yahei"/>
                <a:cs typeface="Microsoft Yahei"/>
                <a:sym typeface="Microsoft Yahei"/>
              </a:defRPr>
            </a:lvl5pPr>
            <a:lvl6pPr marL="0" marR="0" lvl="5" indent="0" algn="r" rtl="0">
              <a:spcBef>
                <a:spcPts val="0"/>
              </a:spcBef>
              <a:buNone/>
              <a:defRPr sz="1200" b="0" i="0" u="none" strike="noStrike" cap="none">
                <a:solidFill>
                  <a:srgbClr val="888888"/>
                </a:solidFill>
                <a:latin typeface="Microsoft Yahei"/>
                <a:ea typeface="Microsoft Yahei"/>
                <a:cs typeface="Microsoft Yahei"/>
                <a:sym typeface="Microsoft Yahei"/>
              </a:defRPr>
            </a:lvl6pPr>
            <a:lvl7pPr marL="0" marR="0" lvl="6" indent="0" algn="r" rtl="0">
              <a:spcBef>
                <a:spcPts val="0"/>
              </a:spcBef>
              <a:buNone/>
              <a:defRPr sz="1200" b="0" i="0" u="none" strike="noStrike" cap="none">
                <a:solidFill>
                  <a:srgbClr val="888888"/>
                </a:solidFill>
                <a:latin typeface="Microsoft Yahei"/>
                <a:ea typeface="Microsoft Yahei"/>
                <a:cs typeface="Microsoft Yahei"/>
                <a:sym typeface="Microsoft Yahei"/>
              </a:defRPr>
            </a:lvl7pPr>
            <a:lvl8pPr marL="0" marR="0" lvl="7" indent="0" algn="r" rtl="0">
              <a:spcBef>
                <a:spcPts val="0"/>
              </a:spcBef>
              <a:buNone/>
              <a:defRPr sz="1200" b="0" i="0" u="none" strike="noStrike" cap="none">
                <a:solidFill>
                  <a:srgbClr val="888888"/>
                </a:solidFill>
                <a:latin typeface="Microsoft Yahei"/>
                <a:ea typeface="Microsoft Yahei"/>
                <a:cs typeface="Microsoft Yahei"/>
                <a:sym typeface="Microsoft Yahei"/>
              </a:defRPr>
            </a:lvl8pPr>
            <a:lvl9pPr marL="0" marR="0" lvl="8" indent="0" algn="r" rtl="0">
              <a:spcBef>
                <a:spcPts val="0"/>
              </a:spcBef>
              <a:buNone/>
              <a:defRPr sz="1200" b="0" i="0" u="none" strike="noStrike" cap="none">
                <a:solidFill>
                  <a:srgbClr val="888888"/>
                </a:solidFill>
                <a:latin typeface="Microsoft Yahei"/>
                <a:ea typeface="Microsoft Yahei"/>
                <a:cs typeface="Microsoft Yahei"/>
                <a:sym typeface="Microsoft Yahe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0" y="4009292"/>
            <a:ext cx="12192000" cy="2848708"/>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icrosoft Yahei"/>
              <a:ea typeface="Microsoft Yahei"/>
              <a:cs typeface="Microsoft Yahei"/>
              <a:sym typeface="Microsoft Yahei"/>
            </a:endParaRPr>
          </a:p>
        </p:txBody>
      </p:sp>
      <p:pic>
        <p:nvPicPr>
          <p:cNvPr id="91" name="Google Shape;91;p1"/>
          <p:cNvPicPr preferRelativeResize="0"/>
          <p:nvPr/>
        </p:nvPicPr>
        <p:blipFill rotWithShape="1">
          <a:blip r:embed="rId3">
            <a:alphaModFix/>
          </a:blip>
          <a:srcRect r="52924"/>
          <a:stretch/>
        </p:blipFill>
        <p:spPr>
          <a:xfrm>
            <a:off x="3353" y="0"/>
            <a:ext cx="4518543" cy="6858000"/>
          </a:xfrm>
          <a:prstGeom prst="rect">
            <a:avLst/>
          </a:prstGeom>
          <a:noFill/>
          <a:ln>
            <a:noFill/>
          </a:ln>
        </p:spPr>
      </p:pic>
      <p:pic>
        <p:nvPicPr>
          <p:cNvPr id="92" name="Google Shape;92;p1"/>
          <p:cNvPicPr preferRelativeResize="0"/>
          <p:nvPr/>
        </p:nvPicPr>
        <p:blipFill rotWithShape="1">
          <a:blip r:embed="rId4">
            <a:alphaModFix/>
          </a:blip>
          <a:srcRect l="37333" t="18051" r="49575" b="34155"/>
          <a:stretch/>
        </p:blipFill>
        <p:spPr>
          <a:xfrm>
            <a:off x="10893082" y="-59048"/>
            <a:ext cx="1298918" cy="3277772"/>
          </a:xfrm>
          <a:prstGeom prst="rect">
            <a:avLst/>
          </a:prstGeom>
          <a:noFill/>
          <a:ln>
            <a:noFill/>
          </a:ln>
        </p:spPr>
      </p:pic>
      <p:sp>
        <p:nvSpPr>
          <p:cNvPr id="93" name="Google Shape;93;p1"/>
          <p:cNvSpPr txBox="1"/>
          <p:nvPr/>
        </p:nvSpPr>
        <p:spPr>
          <a:xfrm>
            <a:off x="3594970" y="1089334"/>
            <a:ext cx="7809785"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595959"/>
                </a:solidFill>
                <a:latin typeface="Times New Roman" pitchFamily="18" charset="0"/>
                <a:ea typeface="Microsoft Yahei"/>
                <a:cs typeface="Times New Roman" pitchFamily="18" charset="0"/>
                <a:sym typeface="Microsoft Yahei"/>
              </a:rPr>
              <a:t>GỐM XÂY DỰNG: </a:t>
            </a:r>
          </a:p>
          <a:p>
            <a:pPr marL="0" marR="0" lvl="0" indent="0" algn="ctr" rtl="0">
              <a:spcBef>
                <a:spcPts val="0"/>
              </a:spcBef>
              <a:spcAft>
                <a:spcPts val="0"/>
              </a:spcAft>
              <a:buNone/>
            </a:pPr>
            <a:r>
              <a:rPr lang="en-US" sz="4800" b="1" i="0" u="none" strike="noStrike" cap="none" dirty="0">
                <a:solidFill>
                  <a:srgbClr val="595959"/>
                </a:solidFill>
                <a:latin typeface="Times New Roman" pitchFamily="18" charset="0"/>
                <a:ea typeface="Microsoft Yahei"/>
                <a:cs typeface="Times New Roman" pitchFamily="18" charset="0"/>
                <a:sym typeface="Microsoft Yahei"/>
              </a:rPr>
              <a:t>GẠCH, NGÓI</a:t>
            </a:r>
            <a:endParaRPr sz="12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p:nvPr/>
        </p:nvSpPr>
        <p:spPr>
          <a:xfrm>
            <a:off x="0" y="0"/>
            <a:ext cx="12192000" cy="379830"/>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239" name="Google Shape;239;p10"/>
          <p:cNvSpPr/>
          <p:nvPr/>
        </p:nvSpPr>
        <p:spPr>
          <a:xfrm>
            <a:off x="0" y="419684"/>
            <a:ext cx="12192000" cy="128954"/>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pic>
        <p:nvPicPr>
          <p:cNvPr id="240" name="Google Shape;240;p10"/>
          <p:cNvPicPr preferRelativeResize="0"/>
          <p:nvPr/>
        </p:nvPicPr>
        <p:blipFill rotWithShape="1">
          <a:blip r:embed="rId3">
            <a:alphaModFix/>
          </a:blip>
          <a:srcRect l="51844" t="18051" r="8927" b="7487"/>
          <a:stretch/>
        </p:blipFill>
        <p:spPr>
          <a:xfrm>
            <a:off x="1" y="-112542"/>
            <a:ext cx="1814732" cy="2381101"/>
          </a:xfrm>
          <a:prstGeom prst="rect">
            <a:avLst/>
          </a:prstGeom>
          <a:noFill/>
          <a:ln>
            <a:noFill/>
          </a:ln>
        </p:spPr>
      </p:pic>
      <p:pic>
        <p:nvPicPr>
          <p:cNvPr id="241" name="Google Shape;241;p10"/>
          <p:cNvPicPr preferRelativeResize="0"/>
          <p:nvPr/>
        </p:nvPicPr>
        <p:blipFill rotWithShape="1">
          <a:blip r:embed="rId4">
            <a:alphaModFix/>
          </a:blip>
          <a:srcRect/>
          <a:stretch/>
        </p:blipFill>
        <p:spPr>
          <a:xfrm>
            <a:off x="1814733" y="1078008"/>
            <a:ext cx="1707777" cy="1786598"/>
          </a:xfrm>
          <a:prstGeom prst="ellipse">
            <a:avLst/>
          </a:prstGeom>
          <a:noFill/>
          <a:ln>
            <a:noFill/>
          </a:ln>
        </p:spPr>
      </p:pic>
      <p:sp>
        <p:nvSpPr>
          <p:cNvPr id="243" name="Google Shape;243;p10"/>
          <p:cNvSpPr/>
          <p:nvPr/>
        </p:nvSpPr>
        <p:spPr>
          <a:xfrm>
            <a:off x="3684896" y="1062972"/>
            <a:ext cx="803853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Times New Roman" pitchFamily="18" charset="0"/>
                <a:ea typeface="Microsoft Yahei"/>
                <a:cs typeface="Times New Roman" pitchFamily="18" charset="0"/>
                <a:sym typeface="Microsoft Yahei"/>
              </a:rPr>
              <a:t>BẰNG VỐN SỐNG CỦA MÌNH EM HÃY TRẢ LỜI CÁC CÂU HỎI SAU:</a:t>
            </a:r>
            <a:endParaRPr sz="2400" b="1" dirty="0">
              <a:solidFill>
                <a:schemeClr val="dk1"/>
              </a:solidFill>
              <a:latin typeface="Times New Roman" pitchFamily="18" charset="0"/>
              <a:ea typeface="Microsoft Yahei"/>
              <a:cs typeface="Times New Roman" pitchFamily="18" charset="0"/>
              <a:sym typeface="Microsoft Yahei"/>
            </a:endParaRPr>
          </a:p>
        </p:txBody>
      </p:sp>
      <p:sp>
        <p:nvSpPr>
          <p:cNvPr id="2" name="TextBox 1"/>
          <p:cNvSpPr txBox="1"/>
          <p:nvPr/>
        </p:nvSpPr>
        <p:spPr>
          <a:xfrm>
            <a:off x="3603702" y="2268559"/>
            <a:ext cx="8200917" cy="1569660"/>
          </a:xfrm>
          <a:prstGeom prst="rect">
            <a:avLst/>
          </a:prstGeom>
          <a:noFill/>
        </p:spPr>
        <p:txBody>
          <a:bodyPr wrap="square" rtlCol="0">
            <a:spAutoFit/>
          </a:bodyPr>
          <a:lstStyle/>
          <a:p>
            <a:r>
              <a:rPr lang="vi-VN" sz="3200" b="1" dirty="0">
                <a:solidFill>
                  <a:schemeClr val="accent1">
                    <a:lumMod val="75000"/>
                  </a:schemeClr>
                </a:solidFill>
                <a:latin typeface="+mj-lt"/>
              </a:rPr>
              <a:t>Khi thả viên gạch hoặc ngói khô vào trong nước em thấy hiện tượng gì xảy ra? Giải thích tại sao?</a:t>
            </a:r>
            <a:endParaRPr lang="en-US" sz="3200" b="1" dirty="0">
              <a:solidFill>
                <a:schemeClr val="accent1">
                  <a:lumMod val="75000"/>
                </a:schemeClr>
              </a:solidFill>
              <a:latin typeface="+mj-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3"/>
                                        </p:tgtEl>
                                        <p:attrNameLst>
                                          <p:attrName>style.visibility</p:attrName>
                                        </p:attrNameLst>
                                      </p:cBhvr>
                                      <p:to>
                                        <p:strVal val="visible"/>
                                      </p:to>
                                    </p:set>
                                    <p:animEffect transition="in" filter="fade">
                                      <p:cBhvr>
                                        <p:cTn id="11" dur="500"/>
                                        <p:tgtEl>
                                          <p:spTgt spid="2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p:nvPr/>
        </p:nvSpPr>
        <p:spPr>
          <a:xfrm>
            <a:off x="0" y="0"/>
            <a:ext cx="12192000" cy="379830"/>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Microsoft Yahei"/>
              <a:cs typeface="Microsoft Yahei"/>
              <a:sym typeface="Microsoft Yahei"/>
            </a:endParaRPr>
          </a:p>
        </p:txBody>
      </p:sp>
      <p:sp>
        <p:nvSpPr>
          <p:cNvPr id="251" name="Google Shape;251;p11"/>
          <p:cNvSpPr/>
          <p:nvPr/>
        </p:nvSpPr>
        <p:spPr>
          <a:xfrm>
            <a:off x="0" y="419684"/>
            <a:ext cx="12192000" cy="128954"/>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Microsoft Yahei"/>
              <a:cs typeface="Microsoft Yahei"/>
              <a:sym typeface="Microsoft Yahei"/>
            </a:endParaRPr>
          </a:p>
        </p:txBody>
      </p:sp>
      <p:pic>
        <p:nvPicPr>
          <p:cNvPr id="252" name="Google Shape;252;p11"/>
          <p:cNvPicPr preferRelativeResize="0"/>
          <p:nvPr/>
        </p:nvPicPr>
        <p:blipFill rotWithShape="1">
          <a:blip r:embed="rId3">
            <a:alphaModFix/>
          </a:blip>
          <a:srcRect l="51844" t="18051" r="8927" b="7487"/>
          <a:stretch/>
        </p:blipFill>
        <p:spPr>
          <a:xfrm>
            <a:off x="1" y="-112542"/>
            <a:ext cx="1814732" cy="2381101"/>
          </a:xfrm>
          <a:prstGeom prst="rect">
            <a:avLst/>
          </a:prstGeom>
          <a:noFill/>
          <a:ln>
            <a:noFill/>
          </a:ln>
        </p:spPr>
      </p:pic>
      <p:sp>
        <p:nvSpPr>
          <p:cNvPr id="259" name="Google Shape;259;p11"/>
          <p:cNvSpPr txBox="1"/>
          <p:nvPr/>
        </p:nvSpPr>
        <p:spPr>
          <a:xfrm>
            <a:off x="2064527" y="954160"/>
            <a:ext cx="44772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dirty="0">
                <a:solidFill>
                  <a:schemeClr val="dk1"/>
                </a:solidFill>
                <a:latin typeface="+mj-lt"/>
                <a:ea typeface="Microsoft Yahei"/>
                <a:cs typeface="Microsoft Yahei"/>
                <a:sym typeface="Microsoft Yahei"/>
              </a:rPr>
              <a:t>Hiện tượng xảy ra:</a:t>
            </a:r>
            <a:endParaRPr sz="2400" b="1" dirty="0">
              <a:solidFill>
                <a:schemeClr val="dk1"/>
              </a:solidFill>
              <a:latin typeface="+mj-lt"/>
              <a:ea typeface="Microsoft Yahei"/>
              <a:cs typeface="Microsoft Yahei"/>
              <a:sym typeface="Microsoft Yahei"/>
            </a:endParaRPr>
          </a:p>
        </p:txBody>
      </p:sp>
      <p:sp>
        <p:nvSpPr>
          <p:cNvPr id="260" name="Google Shape;260;p11"/>
          <p:cNvSpPr/>
          <p:nvPr/>
        </p:nvSpPr>
        <p:spPr>
          <a:xfrm>
            <a:off x="1814733" y="1760952"/>
            <a:ext cx="9661242"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400" dirty="0">
                <a:solidFill>
                  <a:schemeClr val="accent1">
                    <a:lumMod val="75000"/>
                  </a:schemeClr>
                </a:solidFill>
                <a:latin typeface="+mj-lt"/>
                <a:ea typeface="Microsoft Yahei"/>
                <a:cs typeface="Microsoft Yahei"/>
                <a:sym typeface="Microsoft Yahei"/>
              </a:rPr>
              <a:t>Có nhiều bọt nhỏ li ti thoát ra từ viên gạch, ngói.</a:t>
            </a:r>
            <a:endParaRPr sz="2400" dirty="0">
              <a:solidFill>
                <a:schemeClr val="accent1">
                  <a:lumMod val="75000"/>
                </a:schemeClr>
              </a:solidFill>
              <a:latin typeface="+mj-lt"/>
              <a:ea typeface="Microsoft Yahei"/>
              <a:cs typeface="Microsoft Yahei"/>
              <a:sym typeface="Microsoft Yahei"/>
            </a:endParaRPr>
          </a:p>
        </p:txBody>
      </p:sp>
      <p:cxnSp>
        <p:nvCxnSpPr>
          <p:cNvPr id="261" name="Google Shape;261;p11"/>
          <p:cNvCxnSpPr/>
          <p:nvPr/>
        </p:nvCxnSpPr>
        <p:spPr>
          <a:xfrm>
            <a:off x="1946969" y="1399225"/>
            <a:ext cx="3661694" cy="0"/>
          </a:xfrm>
          <a:prstGeom prst="straightConnector1">
            <a:avLst/>
          </a:prstGeom>
          <a:ln>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5" name="Google Shape;259;p11"/>
          <p:cNvSpPr txBox="1"/>
          <p:nvPr/>
        </p:nvSpPr>
        <p:spPr>
          <a:xfrm>
            <a:off x="2064527" y="2566870"/>
            <a:ext cx="44772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dirty="0">
                <a:solidFill>
                  <a:schemeClr val="dk1"/>
                </a:solidFill>
                <a:latin typeface="+mj-lt"/>
                <a:ea typeface="Microsoft Yahei"/>
                <a:cs typeface="Microsoft Yahei"/>
                <a:sym typeface="Microsoft Yahei"/>
              </a:rPr>
              <a:t>Giải thích hiện tượng:</a:t>
            </a:r>
            <a:endParaRPr sz="2400" b="1" dirty="0">
              <a:solidFill>
                <a:schemeClr val="dk1"/>
              </a:solidFill>
              <a:latin typeface="+mj-lt"/>
              <a:ea typeface="Microsoft Yahei"/>
              <a:cs typeface="Microsoft Yahei"/>
              <a:sym typeface="Microsoft Yahei"/>
            </a:endParaRPr>
          </a:p>
        </p:txBody>
      </p:sp>
      <p:cxnSp>
        <p:nvCxnSpPr>
          <p:cNvPr id="16" name="Google Shape;261;p11"/>
          <p:cNvCxnSpPr/>
          <p:nvPr/>
        </p:nvCxnSpPr>
        <p:spPr>
          <a:xfrm>
            <a:off x="1946969" y="3028535"/>
            <a:ext cx="3661694" cy="0"/>
          </a:xfrm>
          <a:prstGeom prst="straightConnector1">
            <a:avLst/>
          </a:prstGeom>
          <a:ln>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7" name="Google Shape;260;p11"/>
          <p:cNvSpPr/>
          <p:nvPr/>
        </p:nvSpPr>
        <p:spPr>
          <a:xfrm>
            <a:off x="1946969" y="3373662"/>
            <a:ext cx="966124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400" dirty="0">
                <a:solidFill>
                  <a:schemeClr val="accent1">
                    <a:lumMod val="75000"/>
                  </a:schemeClr>
                </a:solidFill>
                <a:latin typeface="+mj-lt"/>
                <a:ea typeface="Microsoft Yahei"/>
                <a:cs typeface="Microsoft Yahei"/>
                <a:sym typeface="Microsoft Yahei"/>
              </a:rPr>
              <a:t>Gạch, ngói có nhiều lổ nhỏ li ti, khi thả gạch, ngói khô vào nước có vô số bọt nhỏ li ti từ viên gạch, ngói thoát ra và nổi lên mặt nước. Do nước tràn vào các lổ nhỏ của gạch ngói đẩy không khí ra tạo nên hiện tượng trên.</a:t>
            </a:r>
            <a:endParaRPr sz="2400" dirty="0">
              <a:solidFill>
                <a:schemeClr val="accent1">
                  <a:lumMod val="75000"/>
                </a:schemeClr>
              </a:solidFill>
              <a:latin typeface="+mj-lt"/>
              <a:ea typeface="Microsoft Yahei"/>
              <a:cs typeface="Microsoft Yahei"/>
              <a:sym typeface="Microsoft Yahe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randombar(horizontal)">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0"/>
                                        </p:tgtEl>
                                        <p:attrNameLst>
                                          <p:attrName>style.visibility</p:attrName>
                                        </p:attrNameLst>
                                      </p:cBhvr>
                                      <p:to>
                                        <p:strVal val="visible"/>
                                      </p:to>
                                    </p:set>
                                    <p:animEffect transition="in" filter="barn(inVertical)">
                                      <p:cBhvr>
                                        <p:cTn id="12" dur="500"/>
                                        <p:tgtEl>
                                          <p:spTgt spid="26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260"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75" name="Google Shape;475;p21"/>
          <p:cNvPicPr preferRelativeResize="0"/>
          <p:nvPr/>
        </p:nvPicPr>
        <p:blipFill rotWithShape="1">
          <a:blip r:embed="rId3">
            <a:alphaModFix/>
          </a:blip>
          <a:srcRect/>
          <a:stretch/>
        </p:blipFill>
        <p:spPr>
          <a:xfrm>
            <a:off x="-296903" y="2894841"/>
            <a:ext cx="3365124" cy="4760022"/>
          </a:xfrm>
          <a:prstGeom prst="rect">
            <a:avLst/>
          </a:prstGeom>
          <a:noFill/>
          <a:ln>
            <a:noFill/>
          </a:ln>
        </p:spPr>
      </p:pic>
      <p:sp>
        <p:nvSpPr>
          <p:cNvPr id="2" name="TextBox 1"/>
          <p:cNvSpPr txBox="1"/>
          <p:nvPr/>
        </p:nvSpPr>
        <p:spPr>
          <a:xfrm>
            <a:off x="3684896" y="1624084"/>
            <a:ext cx="6810232" cy="4308872"/>
          </a:xfrm>
          <a:prstGeom prst="rect">
            <a:avLst/>
          </a:prstGeom>
          <a:noFill/>
        </p:spPr>
        <p:txBody>
          <a:bodyPr wrap="square" rtlCol="0">
            <a:spAutoFit/>
          </a:bodyPr>
          <a:lstStyle/>
          <a:p>
            <a:pPr algn="ctr"/>
            <a:r>
              <a:rPr lang="vi-VN" sz="5400" dirty="0">
                <a:solidFill>
                  <a:schemeClr val="accent1">
                    <a:lumMod val="75000"/>
                  </a:schemeClr>
                </a:solidFill>
                <a:latin typeface="Times New Roman" panose="02020603050405020304" pitchFamily="18" charset="0"/>
                <a:cs typeface="Times New Roman" panose="02020603050405020304" pitchFamily="18" charset="0"/>
              </a:rPr>
              <a:t>Kết luận:</a:t>
            </a:r>
          </a:p>
          <a:p>
            <a:pPr algn="just"/>
            <a:r>
              <a:rPr lang="vi-VN" sz="4400" dirty="0">
                <a:solidFill>
                  <a:srgbClr val="FF0000"/>
                </a:solidFill>
                <a:latin typeface="Times New Roman" panose="02020603050405020304" pitchFamily="18" charset="0"/>
                <a:cs typeface="Times New Roman" panose="02020603050405020304" pitchFamily="18" charset="0"/>
              </a:rPr>
              <a:t>Gạch, ngói thường xốp có những lổ nhỏ li ti chứa không khí và dễ vỡ. Vì vậy cần phải lưu ý khi vận chuyển.</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2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14"/>
          <p:cNvPicPr preferRelativeResize="0"/>
          <p:nvPr/>
        </p:nvPicPr>
        <p:blipFill rotWithShape="1">
          <a:blip r:embed="rId3">
            <a:alphaModFix/>
          </a:blip>
          <a:srcRect t="11973" r="53040" b="2769"/>
          <a:stretch/>
        </p:blipFill>
        <p:spPr>
          <a:xfrm>
            <a:off x="1145985" y="1232377"/>
            <a:ext cx="4313487" cy="4407535"/>
          </a:xfrm>
          <a:prstGeom prst="rect">
            <a:avLst/>
          </a:prstGeom>
          <a:noFill/>
          <a:ln>
            <a:noFill/>
          </a:ln>
        </p:spPr>
      </p:pic>
      <p:sp>
        <p:nvSpPr>
          <p:cNvPr id="325" name="Google Shape;325;p14"/>
          <p:cNvSpPr/>
          <p:nvPr/>
        </p:nvSpPr>
        <p:spPr>
          <a:xfrm>
            <a:off x="2613412" y="2496524"/>
            <a:ext cx="1888049" cy="1888049"/>
          </a:xfrm>
          <a:prstGeom prst="ellipse">
            <a:avLst/>
          </a:prstGeom>
          <a:solidFill>
            <a:srgbClr val="009A79"/>
          </a:solidFill>
          <a:ln>
            <a:noFill/>
          </a:ln>
          <a:effectLst>
            <a:outerShdw blurRad="50800" dist="12700" dir="5400000" sx="104000" sy="104000" algn="ctr"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326" name="Google Shape;326;p14"/>
          <p:cNvSpPr txBox="1"/>
          <p:nvPr/>
        </p:nvSpPr>
        <p:spPr>
          <a:xfrm>
            <a:off x="5459472" y="2769558"/>
            <a:ext cx="531908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b="1" dirty="0">
                <a:solidFill>
                  <a:srgbClr val="FF0000"/>
                </a:solidFill>
                <a:latin typeface="+mj-lt"/>
                <a:ea typeface="Microsoft Yahei"/>
                <a:cs typeface="Microsoft Yahei"/>
                <a:sym typeface="Microsoft Yahei"/>
              </a:rPr>
              <a:t>CỦNG CỐ</a:t>
            </a:r>
            <a:endParaRPr sz="4800" b="1" dirty="0">
              <a:solidFill>
                <a:srgbClr val="FF0000"/>
              </a:solidFill>
              <a:latin typeface="+mj-lt"/>
              <a:ea typeface="Microsoft Yahei"/>
              <a:cs typeface="Microsoft Yahei"/>
              <a:sym typeface="Microsoft Yahei"/>
            </a:endParaRPr>
          </a:p>
        </p:txBody>
      </p:sp>
      <p:sp>
        <p:nvSpPr>
          <p:cNvPr id="328" name="Google Shape;328;p14"/>
          <p:cNvSpPr txBox="1"/>
          <p:nvPr/>
        </p:nvSpPr>
        <p:spPr>
          <a:xfrm>
            <a:off x="2753382" y="2908818"/>
            <a:ext cx="1628775"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dirty="0">
                <a:solidFill>
                  <a:schemeClr val="lt1"/>
                </a:solidFill>
                <a:latin typeface="Microsoft Yahei"/>
                <a:ea typeface="Microsoft Yahei"/>
                <a:cs typeface="Microsoft Yahei"/>
                <a:sym typeface="Microsoft Yahei"/>
              </a:rPr>
              <a:t>03</a:t>
            </a:r>
            <a:endParaRPr sz="6600" b="1" dirty="0">
              <a:solidFill>
                <a:schemeClr val="lt1"/>
              </a:solidFill>
              <a:latin typeface="Microsoft Yahei"/>
              <a:ea typeface="Microsoft Yahei"/>
              <a:cs typeface="Microsoft Yahei"/>
              <a:sym typeface="Microsoft Yahe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6"/>
                                        </p:tgtEl>
                                        <p:attrNameLst>
                                          <p:attrName>style.visibility</p:attrName>
                                        </p:attrNameLst>
                                      </p:cBhvr>
                                      <p:to>
                                        <p:strVal val="visible"/>
                                      </p:to>
                                    </p:set>
                                    <p:animEffect transition="in" filter="fade">
                                      <p:cBhvr>
                                        <p:cTn id="11" dur="500"/>
                                        <p:tgtEl>
                                          <p:spTgt spid="3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8"/>
                                        </p:tgtEl>
                                        <p:attrNameLst>
                                          <p:attrName>style.visibility</p:attrName>
                                        </p:attrNameLst>
                                      </p:cBhvr>
                                      <p:to>
                                        <p:strVal val="visible"/>
                                      </p:to>
                                    </p:set>
                                    <p:animEffect transition="in" filter="fade">
                                      <p:cBhvr>
                                        <p:cTn id="15" dur="125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grpSp>
        <p:nvGrpSpPr>
          <p:cNvPr id="480" name="Google Shape;480;p22"/>
          <p:cNvGrpSpPr/>
          <p:nvPr/>
        </p:nvGrpSpPr>
        <p:grpSpPr>
          <a:xfrm>
            <a:off x="3171425" y="912026"/>
            <a:ext cx="1041614" cy="1041614"/>
            <a:chOff x="4500799" y="1032259"/>
            <a:chExt cx="1041614" cy="1041614"/>
          </a:xfrm>
        </p:grpSpPr>
        <p:sp>
          <p:nvSpPr>
            <p:cNvPr id="481" name="Google Shape;481;p22"/>
            <p:cNvSpPr/>
            <p:nvPr/>
          </p:nvSpPr>
          <p:spPr>
            <a:xfrm>
              <a:off x="4500799" y="1032259"/>
              <a:ext cx="1041614" cy="1041614"/>
            </a:xfrm>
            <a:prstGeom prst="ellipse">
              <a:avLst/>
            </a:prstGeom>
            <a:solidFill>
              <a:srgbClr val="F06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Microsoft Yahei"/>
                <a:buNone/>
              </a:pPr>
              <a:endParaRPr sz="1800" b="0" i="0" u="none" strike="noStrike" cap="none">
                <a:solidFill>
                  <a:srgbClr val="FFFFFF"/>
                </a:solidFill>
                <a:latin typeface="Microsoft Yahei"/>
                <a:ea typeface="Microsoft Yahei"/>
                <a:cs typeface="Microsoft Yahei"/>
                <a:sym typeface="Microsoft Yahei"/>
              </a:endParaRPr>
            </a:p>
          </p:txBody>
        </p:sp>
        <p:sp>
          <p:nvSpPr>
            <p:cNvPr id="482" name="Google Shape;482;p22"/>
            <p:cNvSpPr txBox="1"/>
            <p:nvPr/>
          </p:nvSpPr>
          <p:spPr>
            <a:xfrm>
              <a:off x="4624094" y="1224397"/>
              <a:ext cx="80021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dirty="0">
                  <a:solidFill>
                    <a:srgbClr val="FFFFFF"/>
                  </a:solidFill>
                  <a:latin typeface="Microsoft Yahei"/>
                  <a:ea typeface="Microsoft Yahei"/>
                  <a:cs typeface="Microsoft Yahei"/>
                  <a:sym typeface="Microsoft Yahei"/>
                </a:rPr>
                <a:t>1</a:t>
              </a:r>
              <a:endParaRPr sz="3200" b="1" dirty="0"/>
            </a:p>
          </p:txBody>
        </p:sp>
      </p:grpSp>
      <p:grpSp>
        <p:nvGrpSpPr>
          <p:cNvPr id="483" name="Google Shape;483;p22"/>
          <p:cNvGrpSpPr/>
          <p:nvPr/>
        </p:nvGrpSpPr>
        <p:grpSpPr>
          <a:xfrm>
            <a:off x="3171425" y="2121097"/>
            <a:ext cx="1041614" cy="1041614"/>
            <a:chOff x="5364426" y="2004949"/>
            <a:chExt cx="1041614" cy="1041614"/>
          </a:xfrm>
        </p:grpSpPr>
        <p:sp>
          <p:nvSpPr>
            <p:cNvPr id="484" name="Google Shape;484;p22"/>
            <p:cNvSpPr/>
            <p:nvPr/>
          </p:nvSpPr>
          <p:spPr>
            <a:xfrm>
              <a:off x="5364426" y="2004949"/>
              <a:ext cx="1041614" cy="1041614"/>
            </a:xfrm>
            <a:prstGeom prst="ellipse">
              <a:avLst/>
            </a:prstGeom>
            <a:solidFill>
              <a:srgbClr val="FF8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Microsoft Yahei"/>
                <a:buNone/>
              </a:pPr>
              <a:endParaRPr sz="1800" b="0" i="0" u="none" strike="noStrike" cap="none">
                <a:solidFill>
                  <a:srgbClr val="FFFFFF"/>
                </a:solidFill>
                <a:latin typeface="Microsoft Yahei"/>
                <a:ea typeface="Microsoft Yahei"/>
                <a:cs typeface="Microsoft Yahei"/>
                <a:sym typeface="Microsoft Yahei"/>
              </a:endParaRPr>
            </a:p>
          </p:txBody>
        </p:sp>
        <p:sp>
          <p:nvSpPr>
            <p:cNvPr id="485" name="Google Shape;485;p22"/>
            <p:cNvSpPr txBox="1"/>
            <p:nvPr/>
          </p:nvSpPr>
          <p:spPr>
            <a:xfrm>
              <a:off x="5493331" y="2131771"/>
              <a:ext cx="78899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dirty="0">
                  <a:solidFill>
                    <a:srgbClr val="FFFFFF"/>
                  </a:solidFill>
                  <a:latin typeface="Microsoft Yahei"/>
                  <a:ea typeface="Microsoft Yahei"/>
                  <a:cs typeface="Microsoft Yahei"/>
                  <a:sym typeface="Microsoft Yahei"/>
                </a:rPr>
                <a:t>2</a:t>
              </a:r>
              <a:endParaRPr sz="3200" b="1" dirty="0"/>
            </a:p>
          </p:txBody>
        </p:sp>
      </p:grpSp>
      <p:grpSp>
        <p:nvGrpSpPr>
          <p:cNvPr id="486" name="Google Shape;486;p22"/>
          <p:cNvGrpSpPr/>
          <p:nvPr/>
        </p:nvGrpSpPr>
        <p:grpSpPr>
          <a:xfrm>
            <a:off x="3171425" y="4539240"/>
            <a:ext cx="1041614" cy="1041614"/>
            <a:chOff x="4861724" y="4240023"/>
            <a:chExt cx="1041614" cy="1041614"/>
          </a:xfrm>
        </p:grpSpPr>
        <p:sp>
          <p:nvSpPr>
            <p:cNvPr id="487" name="Google Shape;487;p22"/>
            <p:cNvSpPr/>
            <p:nvPr/>
          </p:nvSpPr>
          <p:spPr>
            <a:xfrm>
              <a:off x="4861724" y="4240023"/>
              <a:ext cx="1041614" cy="1041614"/>
            </a:xfrm>
            <a:prstGeom prst="ellipse">
              <a:avLst/>
            </a:prstGeom>
            <a:solidFill>
              <a:srgbClr val="FF8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Microsoft Yahei"/>
                <a:buNone/>
              </a:pPr>
              <a:endParaRPr sz="1800" b="0" i="0" u="none" strike="noStrike" cap="none">
                <a:solidFill>
                  <a:srgbClr val="FFFFFF"/>
                </a:solidFill>
                <a:latin typeface="Microsoft Yahei"/>
                <a:ea typeface="Microsoft Yahei"/>
                <a:cs typeface="Microsoft Yahei"/>
                <a:sym typeface="Microsoft Yahei"/>
              </a:endParaRPr>
            </a:p>
          </p:txBody>
        </p:sp>
        <p:sp>
          <p:nvSpPr>
            <p:cNvPr id="488" name="Google Shape;488;p22"/>
            <p:cNvSpPr txBox="1"/>
            <p:nvPr/>
          </p:nvSpPr>
          <p:spPr>
            <a:xfrm>
              <a:off x="5014481" y="4343953"/>
              <a:ext cx="73609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dirty="0">
                  <a:solidFill>
                    <a:srgbClr val="FFFFFF"/>
                  </a:solidFill>
                  <a:latin typeface="Microsoft Yahei"/>
                  <a:ea typeface="Microsoft Yahei"/>
                  <a:cs typeface="Microsoft Yahei"/>
                  <a:sym typeface="Microsoft Yahei"/>
                </a:rPr>
                <a:t>4</a:t>
              </a:r>
              <a:endParaRPr sz="3200" b="1" dirty="0"/>
            </a:p>
          </p:txBody>
        </p:sp>
      </p:grpSp>
      <p:sp>
        <p:nvSpPr>
          <p:cNvPr id="489" name="Google Shape;489;p22"/>
          <p:cNvSpPr txBox="1"/>
          <p:nvPr/>
        </p:nvSpPr>
        <p:spPr>
          <a:xfrm>
            <a:off x="4426711" y="1178331"/>
            <a:ext cx="6355020" cy="978689"/>
          </a:xfrm>
          <a:prstGeom prst="rect">
            <a:avLst/>
          </a:prstGeom>
          <a:noFill/>
          <a:ln>
            <a:noFill/>
          </a:ln>
        </p:spPr>
        <p:txBody>
          <a:bodyPr spcFirstLastPara="1" wrap="square" lIns="91425" tIns="45700" rIns="91425" bIns="45700" anchor="t" anchorCtr="0">
            <a:spAutoFit/>
          </a:bodyPr>
          <a:lstStyle/>
          <a:p>
            <a:pPr marL="0" marR="0" lvl="0" indent="0" rtl="0">
              <a:lnSpc>
                <a:spcPct val="120000"/>
              </a:lnSpc>
              <a:spcBef>
                <a:spcPts val="0"/>
              </a:spcBef>
              <a:spcAft>
                <a:spcPts val="0"/>
              </a:spcAft>
              <a:buNone/>
            </a:pPr>
            <a:r>
              <a:rPr lang="vi-VN" sz="2400" b="1" dirty="0">
                <a:solidFill>
                  <a:schemeClr val="tx1"/>
                </a:solidFill>
                <a:latin typeface="+mj-lt"/>
                <a:ea typeface="Microsoft Yahei"/>
                <a:sym typeface="Microsoft Yahei"/>
              </a:rPr>
              <a:t>Các đồ vật làm bằng đất sét nung được gọi là  đồ gốm.</a:t>
            </a:r>
            <a:endParaRPr sz="3600" b="1" dirty="0">
              <a:solidFill>
                <a:schemeClr val="tx1"/>
              </a:solidFill>
              <a:latin typeface="+mj-lt"/>
            </a:endParaRPr>
          </a:p>
        </p:txBody>
      </p:sp>
      <p:sp>
        <p:nvSpPr>
          <p:cNvPr id="490" name="Google Shape;490;p22"/>
          <p:cNvSpPr txBox="1"/>
          <p:nvPr/>
        </p:nvSpPr>
        <p:spPr>
          <a:xfrm>
            <a:off x="4426711" y="2323178"/>
            <a:ext cx="5850053" cy="5354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vi-VN" sz="2400" b="1" dirty="0">
                <a:solidFill>
                  <a:schemeClr val="tx1"/>
                </a:solidFill>
                <a:latin typeface="+mj-lt"/>
                <a:ea typeface="Microsoft Yahei"/>
                <a:cs typeface="Microsoft Yahei"/>
                <a:sym typeface="Microsoft Yahei"/>
              </a:rPr>
              <a:t>Gạch, ngói được gọi là đồ gốm tráng men.</a:t>
            </a:r>
            <a:endParaRPr sz="3600" b="1" dirty="0">
              <a:solidFill>
                <a:schemeClr val="tx1"/>
              </a:solidFill>
              <a:latin typeface="+mj-lt"/>
            </a:endParaRPr>
          </a:p>
        </p:txBody>
      </p:sp>
      <p:sp>
        <p:nvSpPr>
          <p:cNvPr id="491" name="Google Shape;491;p22"/>
          <p:cNvSpPr txBox="1"/>
          <p:nvPr/>
        </p:nvSpPr>
        <p:spPr>
          <a:xfrm>
            <a:off x="4426711" y="3605765"/>
            <a:ext cx="5508831" cy="97868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vi-VN" sz="2400" b="1" dirty="0">
                <a:solidFill>
                  <a:schemeClr val="tx1"/>
                </a:solidFill>
                <a:latin typeface="Times New Roman" pitchFamily="18" charset="0"/>
                <a:ea typeface="Microsoft Yahei"/>
                <a:cs typeface="Times New Roman" pitchFamily="18" charset="0"/>
                <a:sym typeface="Microsoft Yahei"/>
              </a:rPr>
              <a:t>Đồ sành sứ được gọi là đồ gốm tráng men.</a:t>
            </a:r>
            <a:endParaRPr sz="2400" b="1" dirty="0">
              <a:solidFill>
                <a:schemeClr val="tx1"/>
              </a:solidFill>
              <a:latin typeface="Times New Roman" pitchFamily="18" charset="0"/>
              <a:cs typeface="Times New Roman" pitchFamily="18" charset="0"/>
            </a:endParaRPr>
          </a:p>
        </p:txBody>
      </p:sp>
      <p:sp>
        <p:nvSpPr>
          <p:cNvPr id="492" name="Google Shape;492;p22"/>
          <p:cNvSpPr txBox="1"/>
          <p:nvPr/>
        </p:nvSpPr>
        <p:spPr>
          <a:xfrm>
            <a:off x="4426712" y="4842662"/>
            <a:ext cx="5508830" cy="97868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vi-VN" sz="2400" b="1" dirty="0">
                <a:solidFill>
                  <a:schemeClr val="tx1"/>
                </a:solidFill>
                <a:latin typeface="Times New Roman" pitchFamily="18" charset="0"/>
                <a:ea typeface="Microsoft Yahei"/>
                <a:cs typeface="Times New Roman" pitchFamily="18" charset="0"/>
                <a:sym typeface="Microsoft Yahei"/>
              </a:rPr>
              <a:t>Gạch, ngói thường xốp có lổ nhỏ li ti, giòn dễ vỡ.</a:t>
            </a:r>
            <a:endParaRPr sz="2400" b="1" dirty="0">
              <a:solidFill>
                <a:schemeClr val="tx1"/>
              </a:solidFill>
              <a:latin typeface="Times New Roman" pitchFamily="18" charset="0"/>
              <a:cs typeface="Times New Roman" pitchFamily="18" charset="0"/>
            </a:endParaRPr>
          </a:p>
        </p:txBody>
      </p:sp>
      <p:grpSp>
        <p:nvGrpSpPr>
          <p:cNvPr id="493" name="Google Shape;493;p22"/>
          <p:cNvGrpSpPr/>
          <p:nvPr/>
        </p:nvGrpSpPr>
        <p:grpSpPr>
          <a:xfrm>
            <a:off x="3171425" y="3330168"/>
            <a:ext cx="1041614" cy="1041614"/>
            <a:chOff x="5623592" y="3180606"/>
            <a:chExt cx="1041614" cy="1041614"/>
          </a:xfrm>
        </p:grpSpPr>
        <p:sp>
          <p:nvSpPr>
            <p:cNvPr id="494" name="Google Shape;494;p22"/>
            <p:cNvSpPr/>
            <p:nvPr/>
          </p:nvSpPr>
          <p:spPr>
            <a:xfrm>
              <a:off x="5623592" y="3180606"/>
              <a:ext cx="1041614" cy="1041614"/>
            </a:xfrm>
            <a:prstGeom prst="ellipse">
              <a:avLst/>
            </a:prstGeom>
            <a:solidFill>
              <a:srgbClr val="F06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Microsoft Yahei"/>
                <a:buNone/>
              </a:pPr>
              <a:endParaRPr sz="1800" b="0" i="0" u="none" strike="noStrike" cap="none">
                <a:solidFill>
                  <a:srgbClr val="FFFFFF"/>
                </a:solidFill>
                <a:latin typeface="Microsoft Yahei"/>
                <a:ea typeface="Microsoft Yahei"/>
                <a:cs typeface="Microsoft Yahei"/>
                <a:sym typeface="Microsoft Yahei"/>
              </a:endParaRPr>
            </a:p>
          </p:txBody>
        </p:sp>
        <p:sp>
          <p:nvSpPr>
            <p:cNvPr id="495" name="Google Shape;495;p22"/>
            <p:cNvSpPr txBox="1"/>
            <p:nvPr/>
          </p:nvSpPr>
          <p:spPr>
            <a:xfrm>
              <a:off x="5776349" y="3296869"/>
              <a:ext cx="73609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dirty="0">
                  <a:solidFill>
                    <a:srgbClr val="FFFFFF"/>
                  </a:solidFill>
                  <a:latin typeface="Microsoft Yahei"/>
                  <a:ea typeface="Microsoft Yahei"/>
                  <a:cs typeface="Microsoft Yahei"/>
                  <a:sym typeface="Microsoft Yahei"/>
                </a:rPr>
                <a:t>3</a:t>
              </a:r>
              <a:endParaRPr sz="3200" b="1" dirty="0"/>
            </a:p>
          </p:txBody>
        </p:sp>
      </p:grpSp>
      <p:pic>
        <p:nvPicPr>
          <p:cNvPr id="496" name="Google Shape;496;p22"/>
          <p:cNvPicPr preferRelativeResize="0"/>
          <p:nvPr/>
        </p:nvPicPr>
        <p:blipFill rotWithShape="1">
          <a:blip r:embed="rId3">
            <a:alphaModFix/>
          </a:blip>
          <a:srcRect/>
          <a:stretch/>
        </p:blipFill>
        <p:spPr>
          <a:xfrm>
            <a:off x="1" y="2540287"/>
            <a:ext cx="3330054" cy="3940348"/>
          </a:xfrm>
          <a:prstGeom prst="rect">
            <a:avLst/>
          </a:prstGeom>
          <a:noFill/>
          <a:ln>
            <a:noFill/>
          </a:ln>
        </p:spPr>
      </p:pic>
      <p:sp>
        <p:nvSpPr>
          <p:cNvPr id="3" name="Oval 2"/>
          <p:cNvSpPr/>
          <p:nvPr/>
        </p:nvSpPr>
        <p:spPr>
          <a:xfrm>
            <a:off x="10781731" y="1103098"/>
            <a:ext cx="832514" cy="832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Đ</a:t>
            </a:r>
            <a:endParaRPr lang="en-US" sz="3200" b="1" dirty="0"/>
          </a:p>
        </p:txBody>
      </p:sp>
      <p:sp>
        <p:nvSpPr>
          <p:cNvPr id="21" name="Oval 20"/>
          <p:cNvSpPr/>
          <p:nvPr/>
        </p:nvSpPr>
        <p:spPr>
          <a:xfrm>
            <a:off x="10781731" y="3531314"/>
            <a:ext cx="832514" cy="832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Đ</a:t>
            </a:r>
            <a:endParaRPr lang="en-US" sz="3200" b="1" dirty="0"/>
          </a:p>
        </p:txBody>
      </p:sp>
      <p:sp>
        <p:nvSpPr>
          <p:cNvPr id="22" name="Oval 21"/>
          <p:cNvSpPr/>
          <p:nvPr/>
        </p:nvSpPr>
        <p:spPr>
          <a:xfrm>
            <a:off x="10784006" y="4643170"/>
            <a:ext cx="832514" cy="832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Đ</a:t>
            </a:r>
            <a:endParaRPr lang="en-US" sz="3200" b="1" dirty="0"/>
          </a:p>
        </p:txBody>
      </p:sp>
      <p:sp>
        <p:nvSpPr>
          <p:cNvPr id="23" name="Oval 22"/>
          <p:cNvSpPr/>
          <p:nvPr/>
        </p:nvSpPr>
        <p:spPr>
          <a:xfrm>
            <a:off x="10784006" y="2311146"/>
            <a:ext cx="832514" cy="8325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10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3"/>
                                        </p:tgtEl>
                                        <p:attrNameLst>
                                          <p:attrName>style.visibility</p:attrName>
                                        </p:attrNameLst>
                                      </p:cBhvr>
                                      <p:to>
                                        <p:strVal val="visible"/>
                                      </p:to>
                                    </p:set>
                                    <p:animEffect transition="in" filter="fade">
                                      <p:cBhvr>
                                        <p:cTn id="12" dur="1000"/>
                                        <p:tgtEl>
                                          <p:spTgt spid="4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3"/>
                                        </p:tgtEl>
                                        <p:attrNameLst>
                                          <p:attrName>style.visibility</p:attrName>
                                        </p:attrNameLst>
                                      </p:cBhvr>
                                      <p:to>
                                        <p:strVal val="visible"/>
                                      </p:to>
                                    </p:set>
                                    <p:animEffect transition="in" filter="fade">
                                      <p:cBhvr>
                                        <p:cTn id="17" dur="1000"/>
                                        <p:tgtEl>
                                          <p:spTgt spid="4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6"/>
                                        </p:tgtEl>
                                        <p:attrNameLst>
                                          <p:attrName>style.visibility</p:attrName>
                                        </p:attrNameLst>
                                      </p:cBhvr>
                                      <p:to>
                                        <p:strVal val="visible"/>
                                      </p:to>
                                    </p:set>
                                    <p:animEffect transition="in" filter="fade">
                                      <p:cBhvr>
                                        <p:cTn id="22" dur="1000"/>
                                        <p:tgtEl>
                                          <p:spTgt spid="48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89"/>
                                        </p:tgtEl>
                                        <p:attrNameLst>
                                          <p:attrName>style.visibility</p:attrName>
                                        </p:attrNameLst>
                                      </p:cBhvr>
                                      <p:to>
                                        <p:strVal val="visible"/>
                                      </p:to>
                                    </p:set>
                                    <p:animEffect transition="in" filter="fade">
                                      <p:cBhvr>
                                        <p:cTn id="26" dur="500"/>
                                        <p:tgtEl>
                                          <p:spTgt spid="489"/>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490"/>
                                        </p:tgtEl>
                                        <p:attrNameLst>
                                          <p:attrName>style.visibility</p:attrName>
                                        </p:attrNameLst>
                                      </p:cBhvr>
                                      <p:to>
                                        <p:strVal val="visible"/>
                                      </p:to>
                                    </p:set>
                                    <p:animEffect transition="in" filter="fade">
                                      <p:cBhvr>
                                        <p:cTn id="30" dur="500"/>
                                        <p:tgtEl>
                                          <p:spTgt spid="490"/>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491"/>
                                        </p:tgtEl>
                                        <p:attrNameLst>
                                          <p:attrName>style.visibility</p:attrName>
                                        </p:attrNameLst>
                                      </p:cBhvr>
                                      <p:to>
                                        <p:strVal val="visible"/>
                                      </p:to>
                                    </p:set>
                                    <p:animEffect transition="in" filter="fade">
                                      <p:cBhvr>
                                        <p:cTn id="34" dur="500"/>
                                        <p:tgtEl>
                                          <p:spTgt spid="491"/>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492"/>
                                        </p:tgtEl>
                                        <p:attrNameLst>
                                          <p:attrName>style.visibility</p:attrName>
                                        </p:attrNameLst>
                                      </p:cBhvr>
                                      <p:to>
                                        <p:strVal val="visible"/>
                                      </p:to>
                                    </p:set>
                                    <p:animEffect transition="in" filter="fade">
                                      <p:cBhvr>
                                        <p:cTn id="38" dur="500"/>
                                        <p:tgtEl>
                                          <p:spTgt spid="49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3"/>
          <p:cNvSpPr/>
          <p:nvPr/>
        </p:nvSpPr>
        <p:spPr>
          <a:xfrm>
            <a:off x="3353" y="4024166"/>
            <a:ext cx="12192000" cy="2848708"/>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pic>
        <p:nvPicPr>
          <p:cNvPr id="503" name="Google Shape;503;p23"/>
          <p:cNvPicPr preferRelativeResize="0"/>
          <p:nvPr/>
        </p:nvPicPr>
        <p:blipFill rotWithShape="1">
          <a:blip r:embed="rId3">
            <a:alphaModFix/>
          </a:blip>
          <a:srcRect r="52924"/>
          <a:stretch/>
        </p:blipFill>
        <p:spPr>
          <a:xfrm>
            <a:off x="3353" y="0"/>
            <a:ext cx="5736265" cy="6858000"/>
          </a:xfrm>
          <a:prstGeom prst="rect">
            <a:avLst/>
          </a:prstGeom>
          <a:noFill/>
          <a:ln>
            <a:noFill/>
          </a:ln>
        </p:spPr>
      </p:pic>
      <p:pic>
        <p:nvPicPr>
          <p:cNvPr id="504" name="Google Shape;504;p23"/>
          <p:cNvPicPr preferRelativeResize="0"/>
          <p:nvPr/>
        </p:nvPicPr>
        <p:blipFill rotWithShape="1">
          <a:blip r:embed="rId4">
            <a:alphaModFix/>
          </a:blip>
          <a:srcRect l="37333" t="18051" r="49575" b="34155"/>
          <a:stretch/>
        </p:blipFill>
        <p:spPr>
          <a:xfrm>
            <a:off x="10893082" y="-59048"/>
            <a:ext cx="1298918" cy="3277772"/>
          </a:xfrm>
          <a:prstGeom prst="rect">
            <a:avLst/>
          </a:prstGeom>
          <a:noFill/>
          <a:ln>
            <a:noFill/>
          </a:ln>
        </p:spPr>
      </p:pic>
      <p:sp>
        <p:nvSpPr>
          <p:cNvPr id="505" name="Google Shape;505;p23"/>
          <p:cNvSpPr txBox="1"/>
          <p:nvPr/>
        </p:nvSpPr>
        <p:spPr>
          <a:xfrm>
            <a:off x="4620105" y="2713088"/>
            <a:ext cx="6922436" cy="110799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6600" b="1">
                <a:solidFill>
                  <a:schemeClr val="dk1"/>
                </a:solidFill>
                <a:latin typeface="Times New Roman" panose="02020603050405020304" pitchFamily="18" charset="0"/>
                <a:ea typeface="Microsoft Yahei"/>
                <a:cs typeface="Times New Roman" panose="02020603050405020304" pitchFamily="18" charset="0"/>
                <a:sym typeface="Microsoft Yahei"/>
              </a:rPr>
              <a:t>Thank you！</a:t>
            </a:r>
            <a:endParaRPr>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10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p:nvPr/>
        </p:nvSpPr>
        <p:spPr>
          <a:xfrm>
            <a:off x="-18976" y="1064713"/>
            <a:ext cx="12192000" cy="5023704"/>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pic>
        <p:nvPicPr>
          <p:cNvPr id="101" name="Google Shape;101;p2"/>
          <p:cNvPicPr preferRelativeResize="0"/>
          <p:nvPr/>
        </p:nvPicPr>
        <p:blipFill rotWithShape="1">
          <a:blip r:embed="rId3">
            <a:alphaModFix/>
          </a:blip>
          <a:srcRect l="37333" t="18051" r="8927" b="7487"/>
          <a:stretch/>
        </p:blipFill>
        <p:spPr>
          <a:xfrm>
            <a:off x="7810243" y="0"/>
            <a:ext cx="4522434" cy="4331513"/>
          </a:xfrm>
          <a:prstGeom prst="rect">
            <a:avLst/>
          </a:prstGeom>
          <a:noFill/>
          <a:ln>
            <a:noFill/>
          </a:ln>
        </p:spPr>
      </p:pic>
      <p:sp>
        <p:nvSpPr>
          <p:cNvPr id="102" name="Google Shape;102;p2"/>
          <p:cNvSpPr txBox="1"/>
          <p:nvPr/>
        </p:nvSpPr>
        <p:spPr>
          <a:xfrm>
            <a:off x="253693" y="241553"/>
            <a:ext cx="6422680" cy="646290"/>
          </a:xfrm>
          <a:prstGeom prst="rect">
            <a:avLst/>
          </a:prstGeom>
          <a:solidFill>
            <a:srgbClr val="009A79"/>
          </a:solidFill>
          <a:ln>
            <a:noFill/>
          </a:ln>
          <a:effectLst>
            <a:outerShdw blurRad="50800" dist="38100" dir="5400000" algn="ctr" rotWithShape="0">
              <a:srgbClr val="000000">
                <a:alpha val="42745"/>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Times New Roman" pitchFamily="18" charset="0"/>
                <a:ea typeface="Microsoft Yahei"/>
                <a:cs typeface="Times New Roman" pitchFamily="18" charset="0"/>
                <a:sym typeface="Microsoft Yahei"/>
              </a:rPr>
              <a:t>KIỂM TRA BÀI CŨ:</a:t>
            </a:r>
            <a:endParaRPr sz="3600" b="1" dirty="0">
              <a:solidFill>
                <a:schemeClr val="lt1"/>
              </a:solidFill>
              <a:latin typeface="Times New Roman" pitchFamily="18" charset="0"/>
              <a:ea typeface="Microsoft Yahei"/>
              <a:cs typeface="Times New Roman" pitchFamily="18" charset="0"/>
              <a:sym typeface="Microsoft Yahei"/>
            </a:endParaRPr>
          </a:p>
        </p:txBody>
      </p:sp>
      <p:sp>
        <p:nvSpPr>
          <p:cNvPr id="103" name="Google Shape;103;p2"/>
          <p:cNvSpPr txBox="1"/>
          <p:nvPr/>
        </p:nvSpPr>
        <p:spPr>
          <a:xfrm>
            <a:off x="346487" y="1195553"/>
            <a:ext cx="126609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Microsoft Yahei"/>
                <a:cs typeface="Times New Roman" panose="02020603050405020304" pitchFamily="18" charset="0"/>
                <a:sym typeface="Microsoft Yahei"/>
              </a:rPr>
              <a:t>0 1</a:t>
            </a:r>
            <a:endParaRPr sz="4800" b="1" dirty="0">
              <a:solidFill>
                <a:schemeClr val="lt1"/>
              </a:solidFill>
              <a:latin typeface="Times New Roman" panose="02020603050405020304" pitchFamily="18" charset="0"/>
              <a:ea typeface="Microsoft Yahei"/>
              <a:cs typeface="Times New Roman" panose="02020603050405020304" pitchFamily="18" charset="0"/>
              <a:sym typeface="Microsoft Yahei"/>
            </a:endParaRPr>
          </a:p>
        </p:txBody>
      </p:sp>
      <p:sp>
        <p:nvSpPr>
          <p:cNvPr id="104" name="Google Shape;104;p2"/>
          <p:cNvSpPr/>
          <p:nvPr/>
        </p:nvSpPr>
        <p:spPr>
          <a:xfrm>
            <a:off x="1612579" y="1195553"/>
            <a:ext cx="619766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dirty="0">
                <a:solidFill>
                  <a:schemeClr val="lt1"/>
                </a:solidFill>
                <a:latin typeface="Times New Roman" pitchFamily="18" charset="0"/>
                <a:ea typeface="Microsoft Yahei"/>
                <a:cs typeface="Times New Roman" pitchFamily="18" charset="0"/>
                <a:sym typeface="Microsoft Yahei"/>
              </a:rPr>
              <a:t>HÃY NÊU CÁC TÍNH CHẤT CỦA NHÔM ?</a:t>
            </a:r>
            <a:endParaRPr sz="2800" dirty="0">
              <a:latin typeface="Times New Roman" pitchFamily="18" charset="0"/>
              <a:cs typeface="Times New Roman" pitchFamily="18" charset="0"/>
            </a:endParaRPr>
          </a:p>
        </p:txBody>
      </p:sp>
      <p:sp>
        <p:nvSpPr>
          <p:cNvPr id="105" name="Google Shape;105;p2"/>
          <p:cNvSpPr txBox="1"/>
          <p:nvPr/>
        </p:nvSpPr>
        <p:spPr>
          <a:xfrm>
            <a:off x="253693" y="2525638"/>
            <a:ext cx="126609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Microsoft Yahei"/>
                <a:cs typeface="Times New Roman" panose="02020603050405020304" pitchFamily="18" charset="0"/>
                <a:sym typeface="Microsoft Yahei"/>
              </a:rPr>
              <a:t>0 2</a:t>
            </a:r>
            <a:endParaRPr sz="4800" b="1" dirty="0">
              <a:solidFill>
                <a:schemeClr val="lt1"/>
              </a:solidFill>
              <a:latin typeface="Times New Roman" panose="02020603050405020304" pitchFamily="18" charset="0"/>
              <a:ea typeface="Microsoft Yahei"/>
              <a:cs typeface="Times New Roman" panose="02020603050405020304" pitchFamily="18" charset="0"/>
              <a:sym typeface="Microsoft Yahei"/>
            </a:endParaRPr>
          </a:p>
        </p:txBody>
      </p:sp>
      <p:sp>
        <p:nvSpPr>
          <p:cNvPr id="106" name="Google Shape;106;p2"/>
          <p:cNvSpPr/>
          <p:nvPr/>
        </p:nvSpPr>
        <p:spPr>
          <a:xfrm>
            <a:off x="1792262" y="2433305"/>
            <a:ext cx="5961349" cy="646290"/>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spcAft>
                <a:spcPts val="0"/>
              </a:spcAft>
              <a:buNone/>
            </a:pPr>
            <a:r>
              <a:rPr lang="en-US" sz="2400" dirty="0">
                <a:solidFill>
                  <a:schemeClr val="lt1"/>
                </a:solidFill>
                <a:latin typeface="Times New Roman" pitchFamily="18" charset="0"/>
                <a:ea typeface="Microsoft Yahei"/>
                <a:cs typeface="Times New Roman" pitchFamily="18" charset="0"/>
                <a:sym typeface="Microsoft Yahei"/>
              </a:rPr>
              <a:t>HÃY NÊU TÍNH CHẤT CỦA ĐỒNG?  </a:t>
            </a:r>
            <a:endParaRPr sz="28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20" name="Google Shape;126;p4"/>
          <p:cNvSpPr/>
          <p:nvPr/>
        </p:nvSpPr>
        <p:spPr>
          <a:xfrm>
            <a:off x="0" y="0"/>
            <a:ext cx="12192000" cy="379830"/>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Microsoft Yahei"/>
              <a:cs typeface="Times New Roman" panose="02020603050405020304" pitchFamily="18" charset="0"/>
              <a:sym typeface="Microsoft Yahei"/>
            </a:endParaRPr>
          </a:p>
        </p:txBody>
      </p:sp>
      <p:pic>
        <p:nvPicPr>
          <p:cNvPr id="21" name="Google Shape;128;p4"/>
          <p:cNvPicPr preferRelativeResize="0"/>
          <p:nvPr/>
        </p:nvPicPr>
        <p:blipFill rotWithShape="1">
          <a:blip r:embed="rId3">
            <a:alphaModFix/>
          </a:blip>
          <a:srcRect l="51844" t="18051" r="8927" b="7487"/>
          <a:stretch/>
        </p:blipFill>
        <p:spPr>
          <a:xfrm>
            <a:off x="438411" y="0"/>
            <a:ext cx="1814732" cy="2381101"/>
          </a:xfrm>
          <a:prstGeom prst="rect">
            <a:avLst/>
          </a:prstGeom>
          <a:noFill/>
          <a:ln>
            <a:noFill/>
          </a:ln>
        </p:spPr>
      </p:pic>
      <p:sp>
        <p:nvSpPr>
          <p:cNvPr id="22" name="Google Shape;119;p3"/>
          <p:cNvSpPr txBox="1"/>
          <p:nvPr/>
        </p:nvSpPr>
        <p:spPr>
          <a:xfrm>
            <a:off x="2563660" y="713516"/>
            <a:ext cx="892270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Times New Roman" panose="02020603050405020304" pitchFamily="18" charset="0"/>
                <a:ea typeface="Microsoft Yahei"/>
                <a:cs typeface="Times New Roman" panose="02020603050405020304" pitchFamily="18" charset="0"/>
                <a:sym typeface="Microsoft Yahei"/>
              </a:rPr>
              <a:t>XEM TRANH VÀ TRẢ LỜI CÁC CÂU HỎI SAU:</a:t>
            </a:r>
            <a:endParaRPr sz="2800" b="1" dirty="0">
              <a:solidFill>
                <a:schemeClr val="dk1"/>
              </a:solidFill>
              <a:latin typeface="Times New Roman" panose="02020603050405020304" pitchFamily="18" charset="0"/>
              <a:ea typeface="Microsoft Yahei"/>
              <a:cs typeface="Times New Roman" panose="02020603050405020304" pitchFamily="18" charset="0"/>
              <a:sym typeface="Microsoft Yahei"/>
            </a:endParaRPr>
          </a:p>
        </p:txBody>
      </p:sp>
      <p:sp>
        <p:nvSpPr>
          <p:cNvPr id="25" name="Google Shape;120;p3"/>
          <p:cNvSpPr/>
          <p:nvPr/>
        </p:nvSpPr>
        <p:spPr>
          <a:xfrm>
            <a:off x="2563660" y="1218648"/>
            <a:ext cx="6713411" cy="70784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000" b="1" dirty="0">
                <a:solidFill>
                  <a:srgbClr val="FF0000"/>
                </a:solidFill>
                <a:latin typeface="Times New Roman" pitchFamily="18" charset="0"/>
                <a:ea typeface="Microsoft Yahei"/>
                <a:cs typeface="Times New Roman" pitchFamily="18" charset="0"/>
                <a:sym typeface="Microsoft Yahei"/>
              </a:rPr>
              <a:t>- CÁC LOẠI ĐỒ GỐM ĐIỀU ĐƯỢC LÀM BẰNG GÌ?</a:t>
            </a:r>
            <a:endParaRPr sz="2800" b="1" dirty="0">
              <a:solidFill>
                <a:srgbClr val="FF0000"/>
              </a:solidFill>
              <a:latin typeface="Times New Roman" pitchFamily="18" charset="0"/>
              <a:cs typeface="Times New Roman" pitchFamily="18" charset="0"/>
            </a:endParaRPr>
          </a:p>
        </p:txBody>
      </p:sp>
      <p:pic>
        <p:nvPicPr>
          <p:cNvPr id="28" name="Picture 8"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942527"/>
            <a:ext cx="4089378" cy="22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Kết quả hình ảnh cho hình ảnh gach ngó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7860" y="1939381"/>
            <a:ext cx="3929465" cy="233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8" descr="Kết quả hình ảnh cho hình ảnh gach ngó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5673" y="1926494"/>
            <a:ext cx="4122089" cy="229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4222717"/>
            <a:ext cx="4261589" cy="272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2" descr="Hình ảnh có liên qu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7889" y="4246664"/>
            <a:ext cx="3598676" cy="27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0" descr="Hình ảnh có liên qu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5077" y="4222717"/>
            <a:ext cx="4261590" cy="273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1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t="11973" r="53040" b="2769"/>
          <a:stretch/>
        </p:blipFill>
        <p:spPr>
          <a:xfrm>
            <a:off x="-783022" y="40167"/>
            <a:ext cx="5555440" cy="5834540"/>
          </a:xfrm>
          <a:prstGeom prst="rect">
            <a:avLst/>
          </a:prstGeom>
          <a:noFill/>
          <a:ln>
            <a:noFill/>
          </a:ln>
        </p:spPr>
      </p:pic>
      <p:grpSp>
        <p:nvGrpSpPr>
          <p:cNvPr id="2" name="Group 1"/>
          <p:cNvGrpSpPr/>
          <p:nvPr/>
        </p:nvGrpSpPr>
        <p:grpSpPr>
          <a:xfrm>
            <a:off x="1178497" y="848458"/>
            <a:ext cx="2271737" cy="2348323"/>
            <a:chOff x="2613412" y="2496524"/>
            <a:chExt cx="1888049" cy="1888049"/>
          </a:xfrm>
        </p:grpSpPr>
        <p:sp>
          <p:nvSpPr>
            <p:cNvPr id="117" name="Google Shape;117;p3"/>
            <p:cNvSpPr/>
            <p:nvPr/>
          </p:nvSpPr>
          <p:spPr>
            <a:xfrm>
              <a:off x="2613412" y="2496524"/>
              <a:ext cx="1888049" cy="1888049"/>
            </a:xfrm>
            <a:prstGeom prst="ellipse">
              <a:avLst/>
            </a:prstGeom>
            <a:solidFill>
              <a:srgbClr val="009A79"/>
            </a:solidFill>
            <a:ln>
              <a:noFill/>
            </a:ln>
            <a:effectLst>
              <a:outerShdw blurRad="50800" dist="12700" dir="5400000" sx="104000" sy="104000" algn="ctr"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Times New Roman" panose="02020603050405020304" pitchFamily="18" charset="0"/>
                <a:ea typeface="Microsoft Yahei"/>
                <a:cs typeface="Times New Roman" panose="02020603050405020304" pitchFamily="18" charset="0"/>
                <a:sym typeface="Microsoft Yahei"/>
              </a:endParaRPr>
            </a:p>
          </p:txBody>
        </p:sp>
        <p:sp>
          <p:nvSpPr>
            <p:cNvPr id="118" name="Google Shape;118;p3"/>
            <p:cNvSpPr txBox="1"/>
            <p:nvPr/>
          </p:nvSpPr>
          <p:spPr>
            <a:xfrm>
              <a:off x="2753382" y="2908818"/>
              <a:ext cx="1628775" cy="8907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dirty="0">
                  <a:solidFill>
                    <a:schemeClr val="lt1"/>
                  </a:solidFill>
                  <a:latin typeface="Times New Roman" panose="02020603050405020304" pitchFamily="18" charset="0"/>
                  <a:ea typeface="Microsoft Yahei"/>
                  <a:cs typeface="Times New Roman" panose="02020603050405020304" pitchFamily="18" charset="0"/>
                  <a:sym typeface="Microsoft Yahei"/>
                </a:rPr>
                <a:t>01</a:t>
              </a:r>
              <a:endParaRPr sz="6600" b="1" dirty="0">
                <a:solidFill>
                  <a:schemeClr val="lt1"/>
                </a:solidFill>
                <a:latin typeface="Times New Roman" panose="02020603050405020304" pitchFamily="18" charset="0"/>
                <a:ea typeface="Microsoft Yahei"/>
                <a:cs typeface="Times New Roman" panose="02020603050405020304" pitchFamily="18" charset="0"/>
                <a:sym typeface="Microsoft Yahei"/>
              </a:endParaRPr>
            </a:p>
          </p:txBody>
        </p:sp>
      </p:grpSp>
      <p:sp>
        <p:nvSpPr>
          <p:cNvPr id="119" name="Google Shape;119;p3"/>
          <p:cNvSpPr txBox="1"/>
          <p:nvPr/>
        </p:nvSpPr>
        <p:spPr>
          <a:xfrm>
            <a:off x="4835047" y="661434"/>
            <a:ext cx="706467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Times New Roman" panose="02020603050405020304" pitchFamily="18" charset="0"/>
                <a:ea typeface="Microsoft Yahei"/>
                <a:cs typeface="Times New Roman" panose="02020603050405020304" pitchFamily="18" charset="0"/>
                <a:sym typeface="Microsoft Yahei"/>
              </a:rPr>
              <a:t>XEM TRANH VÀ TRẢ LỜI CÁC CÂU HỎI SAU:</a:t>
            </a:r>
            <a:endParaRPr sz="2800" b="1" dirty="0">
              <a:solidFill>
                <a:schemeClr val="dk1"/>
              </a:solidFill>
              <a:latin typeface="Times New Roman" panose="02020603050405020304" pitchFamily="18" charset="0"/>
              <a:ea typeface="Microsoft Yahei"/>
              <a:cs typeface="Times New Roman" panose="02020603050405020304" pitchFamily="18" charset="0"/>
              <a:sym typeface="Microsoft Yahei"/>
            </a:endParaRPr>
          </a:p>
        </p:txBody>
      </p:sp>
      <p:sp>
        <p:nvSpPr>
          <p:cNvPr id="120" name="Google Shape;120;p3"/>
          <p:cNvSpPr/>
          <p:nvPr/>
        </p:nvSpPr>
        <p:spPr>
          <a:xfrm>
            <a:off x="4935793" y="1685492"/>
            <a:ext cx="6713411" cy="70784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000" b="1" dirty="0">
                <a:solidFill>
                  <a:srgbClr val="FF0000"/>
                </a:solidFill>
                <a:latin typeface="Times New Roman" pitchFamily="18" charset="0"/>
                <a:ea typeface="Microsoft Yahei"/>
                <a:cs typeface="Times New Roman" pitchFamily="18" charset="0"/>
                <a:sym typeface="Microsoft Yahei"/>
              </a:rPr>
              <a:t>- CÁC LOẠI ĐỒ GỐM ĐIỀU ĐƯỢC LÀM BẰNG GÌ?</a:t>
            </a:r>
            <a:endParaRPr sz="2800" b="1" dirty="0">
              <a:solidFill>
                <a:srgbClr val="FF0000"/>
              </a:solidFill>
              <a:latin typeface="Times New Roman" pitchFamily="18" charset="0"/>
              <a:cs typeface="Times New Roman" pitchFamily="18" charset="0"/>
            </a:endParaRPr>
          </a:p>
        </p:txBody>
      </p:sp>
      <p:sp>
        <p:nvSpPr>
          <p:cNvPr id="9" name="Google Shape;120;p3"/>
          <p:cNvSpPr/>
          <p:nvPr/>
        </p:nvSpPr>
        <p:spPr>
          <a:xfrm>
            <a:off x="4972833" y="3155371"/>
            <a:ext cx="6713411" cy="70784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000" b="1" dirty="0">
                <a:solidFill>
                  <a:srgbClr val="FF0000"/>
                </a:solidFill>
                <a:latin typeface="Times New Roman" pitchFamily="18" charset="0"/>
                <a:ea typeface="Microsoft Yahei"/>
                <a:cs typeface="Times New Roman" pitchFamily="18" charset="0"/>
                <a:sym typeface="Microsoft Yahei"/>
              </a:rPr>
              <a:t>- GẠCH NGÓI KHÁC ĐỒ SÀNH SỨ Ở ĐIỂM NÀO?</a:t>
            </a:r>
            <a:endParaRPr sz="2800" b="1" dirty="0">
              <a:solidFill>
                <a:srgbClr val="FF0000"/>
              </a:solidFill>
              <a:latin typeface="Times New Roman" pitchFamily="18" charset="0"/>
              <a:cs typeface="Times New Roman" pitchFamily="18" charset="0"/>
            </a:endParaRPr>
          </a:p>
        </p:txBody>
      </p:sp>
      <p:sp>
        <p:nvSpPr>
          <p:cNvPr id="4" name="TextBox 3"/>
          <p:cNvSpPr txBox="1"/>
          <p:nvPr/>
        </p:nvSpPr>
        <p:spPr>
          <a:xfrm>
            <a:off x="4972833" y="2368286"/>
            <a:ext cx="6926893" cy="646331"/>
          </a:xfrm>
          <a:prstGeom prst="rect">
            <a:avLst/>
          </a:prstGeom>
          <a:noFill/>
        </p:spPr>
        <p:txBody>
          <a:bodyPr wrap="square" rtlCol="0">
            <a:spAutoFit/>
          </a:bodyPr>
          <a:lstStyle/>
          <a:p>
            <a:r>
              <a:rPr lang="en-US" sz="1800" b="1" dirty="0">
                <a:solidFill>
                  <a:schemeClr val="accent1"/>
                </a:solidFill>
                <a:latin typeface="Times New Roman" panose="02020603050405020304" pitchFamily="18" charset="0"/>
                <a:cs typeface="Times New Roman" pitchFamily="18" charset="0"/>
              </a:rPr>
              <a:t>TRẢ LỜI: TẤT CẢ CÁC LOẠI ĐỒ GỐM ĐỀU ĐƯỢC LÀM BẰNG ĐẤT SÉT.</a:t>
            </a:r>
          </a:p>
        </p:txBody>
      </p:sp>
      <p:sp>
        <p:nvSpPr>
          <p:cNvPr id="11" name="TextBox 10"/>
          <p:cNvSpPr txBox="1"/>
          <p:nvPr/>
        </p:nvSpPr>
        <p:spPr>
          <a:xfrm>
            <a:off x="4972833" y="3873675"/>
            <a:ext cx="6926893" cy="2031325"/>
          </a:xfrm>
          <a:prstGeom prst="rect">
            <a:avLst/>
          </a:prstGeom>
          <a:noFill/>
        </p:spPr>
        <p:txBody>
          <a:bodyPr wrap="square" rtlCol="0">
            <a:spAutoFit/>
          </a:bodyPr>
          <a:lstStyle/>
          <a:p>
            <a:r>
              <a:rPr lang="en-US" sz="1800" b="1" dirty="0">
                <a:solidFill>
                  <a:schemeClr val="accent1"/>
                </a:solidFill>
                <a:latin typeface="Times New Roman" pitchFamily="18" charset="0"/>
                <a:cs typeface="Times New Roman" pitchFamily="18" charset="0"/>
              </a:rPr>
              <a:t>TRẢ LỜI: </a:t>
            </a:r>
          </a:p>
          <a:p>
            <a:pPr marL="285750" indent="-285750">
              <a:buFontTx/>
              <a:buChar char="-"/>
            </a:pPr>
            <a:r>
              <a:rPr lang="en-US" sz="1800" b="1" dirty="0">
                <a:solidFill>
                  <a:schemeClr val="accent1"/>
                </a:solidFill>
                <a:latin typeface="Times New Roman" pitchFamily="18" charset="0"/>
                <a:cs typeface="Times New Roman" pitchFamily="18" charset="0"/>
              </a:rPr>
              <a:t>GẠCH, NGÓI ĐƯỢC LÀM BẰNG ĐẤT SÉT, NUNG Ở NHIỆT ĐỘ CAO VÀ KHÔNG TRÁNG MEN.</a:t>
            </a:r>
          </a:p>
          <a:p>
            <a:pPr marL="285750" indent="-285750">
              <a:buFontTx/>
              <a:buChar char="-"/>
            </a:pPr>
            <a:r>
              <a:rPr lang="en-US" sz="1800" b="1" dirty="0">
                <a:solidFill>
                  <a:schemeClr val="accent1"/>
                </a:solidFill>
                <a:latin typeface="Times New Roman" pitchFamily="18" charset="0"/>
                <a:cs typeface="Times New Roman" pitchFamily="18" charset="0"/>
              </a:rPr>
              <a:t>ĐỒ SÀNH, SỨ ĐỀU LÀ ĐỒ GỐM ĐƯỢC TRÁNG MEN. ĐẶC BIỆT ĐỒ SỨ ĐƯỢC LÀM BẰNG ĐẤT SÉT TRẮNG, CÁC LÀM TINH XẢO.</a:t>
            </a:r>
          </a:p>
          <a:p>
            <a:endParaRPr lang="en-US" sz="1800" b="1" dirty="0">
              <a:solidFill>
                <a:schemeClr val="accent1"/>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heel(1)">
                                      <p:cBhvr>
                                        <p:cTn id="7" dur="2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wheel(1)">
                                      <p:cBhvr>
                                        <p:cTn id="12" dur="2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9" grpId="0"/>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0" y="0"/>
            <a:ext cx="12192000" cy="379830"/>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127" name="Google Shape;127;p4"/>
          <p:cNvSpPr/>
          <p:nvPr/>
        </p:nvSpPr>
        <p:spPr>
          <a:xfrm>
            <a:off x="0" y="419684"/>
            <a:ext cx="12192000" cy="128954"/>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pic>
        <p:nvPicPr>
          <p:cNvPr id="128" name="Google Shape;128;p4"/>
          <p:cNvPicPr preferRelativeResize="0"/>
          <p:nvPr/>
        </p:nvPicPr>
        <p:blipFill rotWithShape="1">
          <a:blip r:embed="rId3">
            <a:alphaModFix/>
          </a:blip>
          <a:srcRect l="51844" t="18051" r="8927" b="7487"/>
          <a:stretch/>
        </p:blipFill>
        <p:spPr>
          <a:xfrm>
            <a:off x="1" y="-112542"/>
            <a:ext cx="1814732" cy="2381101"/>
          </a:xfrm>
          <a:prstGeom prst="rect">
            <a:avLst/>
          </a:prstGeom>
          <a:noFill/>
          <a:ln>
            <a:noFill/>
          </a:ln>
        </p:spPr>
      </p:pic>
      <p:sp>
        <p:nvSpPr>
          <p:cNvPr id="129" name="Google Shape;129;p4"/>
          <p:cNvSpPr/>
          <p:nvPr/>
        </p:nvSpPr>
        <p:spPr>
          <a:xfrm>
            <a:off x="4196153" y="2324825"/>
            <a:ext cx="7753677"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Đồ</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gốm</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làm</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bằng</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đất</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sét</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trắng</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nung</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có</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tráng</a:t>
            </a:r>
            <a:r>
              <a:rPr lang="en-US" sz="3200" dirty="0">
                <a:solidFill>
                  <a:schemeClr val="accent1">
                    <a:lumMod val="50000"/>
                  </a:schemeClr>
                </a:solidFill>
                <a:latin typeface="Times New Roman" pitchFamily="18" charset="0"/>
                <a:ea typeface="Microsoft Yahei"/>
                <a:cs typeface="Times New Roman" pitchFamily="18" charset="0"/>
                <a:sym typeface="Microsoft Yahei"/>
              </a:rPr>
              <a:t> men. </a:t>
            </a:r>
          </a:p>
          <a:p>
            <a:pPr marL="0" marR="0" lvl="0" indent="0" algn="l" rtl="0">
              <a:spcBef>
                <a:spcPts val="0"/>
              </a:spcBef>
              <a:spcAft>
                <a:spcPts val="0"/>
              </a:spcAft>
              <a:buNone/>
            </a:pP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Gạch</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ngói</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làm</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bằng</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đất</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sét</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nung</a:t>
            </a:r>
            <a:r>
              <a:rPr lang="en-US" sz="3200" dirty="0">
                <a:solidFill>
                  <a:schemeClr val="accent1">
                    <a:lumMod val="50000"/>
                  </a:schemeClr>
                </a:solidFill>
                <a:latin typeface="Times New Roman" pitchFamily="18" charset="0"/>
                <a:ea typeface="Microsoft Yahei"/>
                <a:cs typeface="Times New Roman" pitchFamily="18" charset="0"/>
                <a:sym typeface="Microsoft Yahei"/>
              </a:rPr>
              <a:t> ở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nhiệt</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độ</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cao</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và</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không</a:t>
            </a:r>
            <a:r>
              <a:rPr lang="en-US" sz="3200" dirty="0">
                <a:solidFill>
                  <a:schemeClr val="accent1">
                    <a:lumMod val="50000"/>
                  </a:schemeClr>
                </a:solidFill>
                <a:latin typeface="Times New Roman" pitchFamily="18" charset="0"/>
                <a:ea typeface="Microsoft Yahei"/>
                <a:cs typeface="Times New Roman" pitchFamily="18" charset="0"/>
                <a:sym typeface="Microsoft Yahei"/>
              </a:rPr>
              <a:t> </a:t>
            </a:r>
            <a:r>
              <a:rPr lang="en-US" sz="3200" dirty="0" err="1">
                <a:solidFill>
                  <a:schemeClr val="accent1">
                    <a:lumMod val="50000"/>
                  </a:schemeClr>
                </a:solidFill>
                <a:latin typeface="Times New Roman" pitchFamily="18" charset="0"/>
                <a:ea typeface="Microsoft Yahei"/>
                <a:cs typeface="Times New Roman" pitchFamily="18" charset="0"/>
                <a:sym typeface="Microsoft Yahei"/>
              </a:rPr>
              <a:t>tráng</a:t>
            </a:r>
            <a:r>
              <a:rPr lang="en-US" sz="3200" dirty="0">
                <a:solidFill>
                  <a:schemeClr val="accent1">
                    <a:lumMod val="50000"/>
                  </a:schemeClr>
                </a:solidFill>
                <a:latin typeface="Times New Roman" pitchFamily="18" charset="0"/>
                <a:ea typeface="Microsoft Yahei"/>
                <a:cs typeface="Times New Roman" pitchFamily="18" charset="0"/>
                <a:sym typeface="Microsoft Yahei"/>
              </a:rPr>
              <a:t> men.</a:t>
            </a:r>
            <a:endParaRPr sz="3200" dirty="0">
              <a:solidFill>
                <a:schemeClr val="accent1">
                  <a:lumMod val="50000"/>
                </a:schemeClr>
              </a:solidFill>
              <a:latin typeface="Times New Roman" pitchFamily="18" charset="0"/>
              <a:ea typeface="Microsoft Yahei"/>
              <a:cs typeface="Times New Roman" pitchFamily="18" charset="0"/>
              <a:sym typeface="Microsoft Yahei"/>
            </a:endParaRPr>
          </a:p>
        </p:txBody>
      </p:sp>
      <p:sp>
        <p:nvSpPr>
          <p:cNvPr id="130" name="Google Shape;130;p4"/>
          <p:cNvSpPr txBox="1"/>
          <p:nvPr/>
        </p:nvSpPr>
        <p:spPr>
          <a:xfrm>
            <a:off x="4922730" y="1692326"/>
            <a:ext cx="49551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Times New Roman" pitchFamily="18" charset="0"/>
                <a:ea typeface="Microsoft Yahei"/>
                <a:cs typeface="Times New Roman" pitchFamily="18" charset="0"/>
                <a:sym typeface="Microsoft Yahei"/>
              </a:rPr>
              <a:t>KẾT LUẬN</a:t>
            </a:r>
            <a:endParaRPr sz="2400" b="1" dirty="0">
              <a:solidFill>
                <a:srgbClr val="FF0000"/>
              </a:solidFill>
              <a:latin typeface="Times New Roman" pitchFamily="18" charset="0"/>
              <a:ea typeface="Microsoft Yahei"/>
              <a:cs typeface="Times New Roman" pitchFamily="18" charset="0"/>
              <a:sym typeface="Microsoft Yahei"/>
            </a:endParaRPr>
          </a:p>
        </p:txBody>
      </p:sp>
      <p:pic>
        <p:nvPicPr>
          <p:cNvPr id="131" name="Google Shape;131;p4"/>
          <p:cNvPicPr preferRelativeResize="0"/>
          <p:nvPr/>
        </p:nvPicPr>
        <p:blipFill rotWithShape="1">
          <a:blip r:embed="rId4">
            <a:alphaModFix/>
          </a:blip>
          <a:srcRect/>
          <a:stretch/>
        </p:blipFill>
        <p:spPr>
          <a:xfrm>
            <a:off x="436485" y="1959081"/>
            <a:ext cx="3759668" cy="4476899"/>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additive="base">
                                        <p:cTn id="12" dur="500" fill="hold"/>
                                        <p:tgtEl>
                                          <p:spTgt spid="129"/>
                                        </p:tgtEl>
                                        <p:attrNameLst>
                                          <p:attrName>ppt_x</p:attrName>
                                        </p:attrNameLst>
                                      </p:cBhvr>
                                      <p:tavLst>
                                        <p:tav tm="0">
                                          <p:val>
                                            <p:strVal val="#ppt_x"/>
                                          </p:val>
                                        </p:tav>
                                        <p:tav tm="100000">
                                          <p:val>
                                            <p:strVal val="#ppt_x"/>
                                          </p:val>
                                        </p:tav>
                                      </p:tavLst>
                                    </p:anim>
                                    <p:anim calcmode="lin" valueType="num">
                                      <p:cBhvr additive="base">
                                        <p:cTn id="13"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5" name="Google Shape;155;p5"/>
          <p:cNvSpPr txBox="1"/>
          <p:nvPr/>
        </p:nvSpPr>
        <p:spPr>
          <a:xfrm>
            <a:off x="277259" y="874594"/>
            <a:ext cx="1029975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Times New Roman" pitchFamily="18" charset="0"/>
                <a:ea typeface="Microsoft Yahei"/>
                <a:cs typeface="Times New Roman" pitchFamily="18" charset="0"/>
                <a:sym typeface="Microsoft Yahei"/>
              </a:rPr>
              <a:t>QUAN SÁT HÌNH NÊU CÔNG DỤNG CỦA GẠCH, NGÓI</a:t>
            </a:r>
            <a:endParaRPr sz="2400" dirty="0">
              <a:solidFill>
                <a:srgbClr val="FF0000"/>
              </a:solidFill>
              <a:latin typeface="Times New Roman" pitchFamily="18" charset="0"/>
              <a:ea typeface="Microsoft Yahei"/>
              <a:cs typeface="Times New Roman" pitchFamily="18" charset="0"/>
              <a:sym typeface="Microsoft Yahei"/>
            </a:endParaRPr>
          </a:p>
        </p:txBody>
      </p:sp>
      <p:sp>
        <p:nvSpPr>
          <p:cNvPr id="157" name="Google Shape;157;p5"/>
          <p:cNvSpPr/>
          <p:nvPr/>
        </p:nvSpPr>
        <p:spPr>
          <a:xfrm>
            <a:off x="245659" y="622740"/>
            <a:ext cx="8366078" cy="796627"/>
          </a:xfrm>
          <a:prstGeom prst="rect">
            <a:avLst/>
          </a:prstGeom>
          <a:noFill/>
          <a:ln w="127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158" name="Google Shape;158;p5"/>
          <p:cNvSpPr/>
          <p:nvPr/>
        </p:nvSpPr>
        <p:spPr>
          <a:xfrm>
            <a:off x="0" y="0"/>
            <a:ext cx="12192000" cy="379830"/>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159" name="Google Shape;159;p5"/>
          <p:cNvSpPr/>
          <p:nvPr/>
        </p:nvSpPr>
        <p:spPr>
          <a:xfrm>
            <a:off x="0" y="419684"/>
            <a:ext cx="12192000" cy="128954"/>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980" y="2078014"/>
            <a:ext cx="2416294" cy="168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264" y="2078014"/>
            <a:ext cx="1678675" cy="168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940" y="2078014"/>
            <a:ext cx="2756849" cy="168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6980" y="4299045"/>
            <a:ext cx="2416294" cy="195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1323" y="4481905"/>
            <a:ext cx="5636524" cy="148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p:nvPr/>
        </p:nvSpPr>
        <p:spPr>
          <a:xfrm>
            <a:off x="0" y="0"/>
            <a:ext cx="12192000" cy="379830"/>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190" name="Google Shape;190;p7"/>
          <p:cNvSpPr/>
          <p:nvPr/>
        </p:nvSpPr>
        <p:spPr>
          <a:xfrm>
            <a:off x="0" y="419684"/>
            <a:ext cx="12192000" cy="128954"/>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pic>
        <p:nvPicPr>
          <p:cNvPr id="191" name="Google Shape;191;p7"/>
          <p:cNvPicPr preferRelativeResize="0"/>
          <p:nvPr/>
        </p:nvPicPr>
        <p:blipFill rotWithShape="1">
          <a:blip r:embed="rId3">
            <a:alphaModFix/>
          </a:blip>
          <a:srcRect l="51844" t="18051" r="8927" b="7487"/>
          <a:stretch/>
        </p:blipFill>
        <p:spPr>
          <a:xfrm>
            <a:off x="1" y="-112542"/>
            <a:ext cx="1814732" cy="2381101"/>
          </a:xfrm>
          <a:prstGeom prst="rect">
            <a:avLst/>
          </a:prstGeom>
          <a:noFill/>
          <a:ln>
            <a:noFill/>
          </a:ln>
        </p:spPr>
      </p:pic>
      <p:sp>
        <p:nvSpPr>
          <p:cNvPr id="2" name="TextBox 1"/>
          <p:cNvSpPr txBox="1"/>
          <p:nvPr/>
        </p:nvSpPr>
        <p:spPr>
          <a:xfrm>
            <a:off x="1814733" y="662509"/>
            <a:ext cx="10377267" cy="830997"/>
          </a:xfrm>
          <a:prstGeom prst="rect">
            <a:avLst/>
          </a:prstGeom>
          <a:noFill/>
        </p:spPr>
        <p:txBody>
          <a:bodyPr wrap="square" rtlCol="0">
            <a:spAutoFit/>
          </a:bodyPr>
          <a:lstStyle/>
          <a:p>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hình</a:t>
            </a:r>
            <a:r>
              <a:rPr lang="en-US" sz="2400" dirty="0">
                <a:solidFill>
                  <a:schemeClr val="tx1"/>
                </a:solidFill>
                <a:latin typeface="Times New Roman" pitchFamily="18" charset="0"/>
                <a:cs typeface="Times New Roman" pitchFamily="18" charset="0"/>
              </a:rPr>
              <a:t> 4,5,6 SGK </a:t>
            </a:r>
            <a:r>
              <a:rPr lang="en-US" sz="2400" dirty="0" err="1">
                <a:solidFill>
                  <a:schemeClr val="tx1"/>
                </a:solidFill>
                <a:latin typeface="Times New Roman" pitchFamily="18" charset="0"/>
                <a:cs typeface="Times New Roman" pitchFamily="18" charset="0"/>
              </a:rPr>
              <a:t>trang</a:t>
            </a:r>
            <a:r>
              <a:rPr lang="en-US" sz="2400" dirty="0">
                <a:solidFill>
                  <a:schemeClr val="tx1"/>
                </a:solidFill>
                <a:latin typeface="Times New Roman" pitchFamily="18" charset="0"/>
                <a:cs typeface="Times New Roman" pitchFamily="18" charset="0"/>
              </a:rPr>
              <a:t> 56 - 57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a:t>
            </a:r>
          </a:p>
          <a:p>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3 </a:t>
            </a:r>
            <a:r>
              <a:rPr lang="en-US" sz="2400" b="1" dirty="0" err="1">
                <a:solidFill>
                  <a:srgbClr val="FF0000"/>
                </a:solidFill>
                <a:latin typeface="Times New Roman" pitchFamily="18" charset="0"/>
                <a:cs typeface="Times New Roman" pitchFamily="18" charset="0"/>
              </a:rPr>
              <a:t>loại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ngói</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4 </a:t>
            </a:r>
            <a:r>
              <a:rPr lang="en-US" sz="2400" b="1" dirty="0" err="1">
                <a:solidFill>
                  <a:srgbClr val="FF0000"/>
                </a:solidFill>
                <a:latin typeface="Times New Roman" pitchFamily="18" charset="0"/>
                <a:cs typeface="Times New Roman" pitchFamily="18" charset="0"/>
              </a:rPr>
              <a:t>loại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dùng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lợp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5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6?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733" y="1760561"/>
            <a:ext cx="9690330" cy="4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4121624" y="3466531"/>
            <a:ext cx="4681182" cy="1978926"/>
          </a:xfrm>
          <a:prstGeom prst="straightConnector1">
            <a:avLst/>
          </a:prstGeom>
          <a:ln w="3810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4708478" y="3603009"/>
            <a:ext cx="5308979" cy="232011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9"/>
          <p:cNvPicPr preferRelativeResize="0"/>
          <p:nvPr/>
        </p:nvPicPr>
        <p:blipFill rotWithShape="1">
          <a:blip r:embed="rId3">
            <a:alphaModFix/>
          </a:blip>
          <a:srcRect/>
          <a:stretch/>
        </p:blipFill>
        <p:spPr>
          <a:xfrm>
            <a:off x="360787" y="1669320"/>
            <a:ext cx="4492886" cy="4361556"/>
          </a:xfrm>
          <a:prstGeom prst="rect">
            <a:avLst/>
          </a:prstGeom>
          <a:noFill/>
          <a:ln>
            <a:noFill/>
          </a:ln>
          <a:effectLst>
            <a:outerShdw blurRad="50800" dist="50800" dir="5400000" algn="ctr" rotWithShape="0">
              <a:srgbClr val="000000">
                <a:alpha val="42745"/>
              </a:srgbClr>
            </a:outerShdw>
          </a:effectLst>
        </p:spPr>
      </p:pic>
      <p:sp>
        <p:nvSpPr>
          <p:cNvPr id="228" name="Google Shape;228;p9"/>
          <p:cNvSpPr/>
          <p:nvPr/>
        </p:nvSpPr>
        <p:spPr>
          <a:xfrm>
            <a:off x="0" y="0"/>
            <a:ext cx="12192000" cy="379830"/>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229" name="Google Shape;229;p9"/>
          <p:cNvSpPr/>
          <p:nvPr/>
        </p:nvSpPr>
        <p:spPr>
          <a:xfrm>
            <a:off x="0" y="419684"/>
            <a:ext cx="12192000" cy="128954"/>
          </a:xfrm>
          <a:prstGeom prst="rect">
            <a:avLst/>
          </a:prstGeom>
          <a:solidFill>
            <a:srgbClr val="009A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pic>
        <p:nvPicPr>
          <p:cNvPr id="230" name="Google Shape;230;p9"/>
          <p:cNvPicPr preferRelativeResize="0"/>
          <p:nvPr/>
        </p:nvPicPr>
        <p:blipFill rotWithShape="1">
          <a:blip r:embed="rId4">
            <a:alphaModFix/>
          </a:blip>
          <a:srcRect l="51844" t="18051" r="8927" b="7487"/>
          <a:stretch/>
        </p:blipFill>
        <p:spPr>
          <a:xfrm>
            <a:off x="1" y="-112542"/>
            <a:ext cx="1814732" cy="2381101"/>
          </a:xfrm>
          <a:prstGeom prst="rect">
            <a:avLst/>
          </a:prstGeom>
          <a:noFill/>
          <a:ln>
            <a:noFill/>
          </a:ln>
        </p:spPr>
      </p:pic>
      <p:sp>
        <p:nvSpPr>
          <p:cNvPr id="231" name="Google Shape;231;p9"/>
          <p:cNvSpPr/>
          <p:nvPr/>
        </p:nvSpPr>
        <p:spPr>
          <a:xfrm>
            <a:off x="6316819" y="1346175"/>
            <a:ext cx="5279756"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dirty="0">
                <a:solidFill>
                  <a:srgbClr val="FF0000"/>
                </a:solidFill>
                <a:latin typeface="Times New Roman" pitchFamily="18" charset="0"/>
                <a:ea typeface="Microsoft Yahei"/>
                <a:cs typeface="Times New Roman" pitchFamily="18" charset="0"/>
                <a:sym typeface="Microsoft Yahei"/>
              </a:rPr>
              <a:t>KẾT LUẬN:</a:t>
            </a:r>
            <a:endParaRPr sz="3200" b="1" dirty="0">
              <a:solidFill>
                <a:srgbClr val="FF0000"/>
              </a:solidFill>
              <a:latin typeface="Times New Roman" pitchFamily="18" charset="0"/>
              <a:ea typeface="Microsoft Yahei"/>
              <a:cs typeface="Times New Roman" pitchFamily="18" charset="0"/>
              <a:sym typeface="Microsoft Yahei"/>
            </a:endParaRPr>
          </a:p>
        </p:txBody>
      </p:sp>
      <p:sp>
        <p:nvSpPr>
          <p:cNvPr id="232" name="Google Shape;232;p9"/>
          <p:cNvSpPr/>
          <p:nvPr/>
        </p:nvSpPr>
        <p:spPr>
          <a:xfrm>
            <a:off x="5061225" y="2121847"/>
            <a:ext cx="5279756" cy="28622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Có</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nhiều</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loại</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gạch</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ngói</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Gạch</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dùng</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để</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xây</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tường</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lát</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sân</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lát</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vỉa</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hè</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lát</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sàn</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nhà</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Ngói</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dùng</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để</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lợp</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 </a:t>
            </a:r>
            <a:r>
              <a:rPr lang="en-US" sz="3600" b="1" dirty="0" err="1">
                <a:solidFill>
                  <a:schemeClr val="accent1">
                    <a:lumMod val="50000"/>
                  </a:schemeClr>
                </a:solidFill>
                <a:latin typeface="Times New Roman" pitchFamily="18" charset="0"/>
                <a:ea typeface="Microsoft Yahei"/>
                <a:cs typeface="Times New Roman" pitchFamily="18" charset="0"/>
                <a:sym typeface="Microsoft Yahei"/>
              </a:rPr>
              <a:t>nhà</a:t>
            </a:r>
            <a:r>
              <a:rPr lang="en-US" sz="3600" b="1" dirty="0">
                <a:solidFill>
                  <a:schemeClr val="accent1">
                    <a:lumMod val="50000"/>
                  </a:schemeClr>
                </a:solidFill>
                <a:latin typeface="Times New Roman" pitchFamily="18" charset="0"/>
                <a:ea typeface="Microsoft Yahei"/>
                <a:cs typeface="Times New Roman" pitchFamily="18" charset="0"/>
                <a:sym typeface="Microsoft Yahei"/>
              </a:rPr>
              <a:t>.</a:t>
            </a:r>
            <a:endParaRPr sz="3600" b="1" dirty="0">
              <a:solidFill>
                <a:schemeClr val="accent1">
                  <a:lumMod val="50000"/>
                </a:schemeClr>
              </a:solidFill>
              <a:latin typeface="Times New Roman" pitchFamily="18" charset="0"/>
              <a:ea typeface="Microsoft Yahei"/>
              <a:cs typeface="Times New Roman" pitchFamily="18" charset="0"/>
              <a:sym typeface="Microsoft Yahe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500"/>
                                        <p:tgtEl>
                                          <p:spTgt spid="23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p:tgtEl>
                                          <p:spTgt spid="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8"/>
          <p:cNvPicPr preferRelativeResize="0"/>
          <p:nvPr/>
        </p:nvPicPr>
        <p:blipFill rotWithShape="1">
          <a:blip r:embed="rId3">
            <a:alphaModFix/>
          </a:blip>
          <a:srcRect t="11973" r="53040" b="2769"/>
          <a:stretch/>
        </p:blipFill>
        <p:spPr>
          <a:xfrm>
            <a:off x="477233" y="1232377"/>
            <a:ext cx="4313487" cy="4407535"/>
          </a:xfrm>
          <a:prstGeom prst="rect">
            <a:avLst/>
          </a:prstGeom>
          <a:noFill/>
          <a:ln>
            <a:noFill/>
          </a:ln>
        </p:spPr>
      </p:pic>
      <p:sp>
        <p:nvSpPr>
          <p:cNvPr id="219" name="Google Shape;219;p8"/>
          <p:cNvSpPr txBox="1"/>
          <p:nvPr/>
        </p:nvSpPr>
        <p:spPr>
          <a:xfrm>
            <a:off x="4503762" y="1691442"/>
            <a:ext cx="7410734"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dirty="0">
                <a:solidFill>
                  <a:schemeClr val="accent1">
                    <a:lumMod val="50000"/>
                  </a:schemeClr>
                </a:solidFill>
                <a:latin typeface="Times New Roman" pitchFamily="18" charset="0"/>
                <a:ea typeface="Microsoft Yahei"/>
                <a:cs typeface="Times New Roman" pitchFamily="18" charset="0"/>
                <a:sym typeface="Microsoft Yahei"/>
              </a:rPr>
              <a:t>TÍNH CHẤT CỦA GẠCH, NGÓI</a:t>
            </a:r>
            <a:endParaRPr sz="6600" b="1" dirty="0">
              <a:solidFill>
                <a:schemeClr val="accent1">
                  <a:lumMod val="50000"/>
                </a:schemeClr>
              </a:solidFill>
              <a:latin typeface="Times New Roman" pitchFamily="18" charset="0"/>
              <a:ea typeface="Microsoft Yahei"/>
              <a:cs typeface="Times New Roman" pitchFamily="18" charset="0"/>
              <a:sym typeface="Microsoft Yahei"/>
            </a:endParaRPr>
          </a:p>
        </p:txBody>
      </p:sp>
      <p:grpSp>
        <p:nvGrpSpPr>
          <p:cNvPr id="2" name="Group 1"/>
          <p:cNvGrpSpPr/>
          <p:nvPr/>
        </p:nvGrpSpPr>
        <p:grpSpPr>
          <a:xfrm>
            <a:off x="1982300" y="1879419"/>
            <a:ext cx="1888049" cy="1888049"/>
            <a:chOff x="2613412" y="2496524"/>
            <a:chExt cx="1888049" cy="1888049"/>
          </a:xfrm>
        </p:grpSpPr>
        <p:sp>
          <p:nvSpPr>
            <p:cNvPr id="218" name="Google Shape;218;p8"/>
            <p:cNvSpPr/>
            <p:nvPr/>
          </p:nvSpPr>
          <p:spPr>
            <a:xfrm>
              <a:off x="2613412" y="2496524"/>
              <a:ext cx="1888049" cy="1888049"/>
            </a:xfrm>
            <a:prstGeom prst="ellipse">
              <a:avLst/>
            </a:prstGeom>
            <a:solidFill>
              <a:srgbClr val="009A79"/>
            </a:solidFill>
            <a:ln>
              <a:noFill/>
            </a:ln>
            <a:effectLst>
              <a:outerShdw blurRad="50800" dist="12700" dir="5400000" sx="104000" sy="104000" algn="ctr"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221" name="Google Shape;221;p8"/>
            <p:cNvSpPr txBox="1"/>
            <p:nvPr/>
          </p:nvSpPr>
          <p:spPr>
            <a:xfrm>
              <a:off x="2753382" y="2908818"/>
              <a:ext cx="1628775"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dirty="0">
                  <a:solidFill>
                    <a:schemeClr val="lt1"/>
                  </a:solidFill>
                  <a:latin typeface="Microsoft Yahei"/>
                  <a:ea typeface="Microsoft Yahei"/>
                  <a:cs typeface="Microsoft Yahei"/>
                  <a:sym typeface="Microsoft Yahei"/>
                </a:rPr>
                <a:t>02</a:t>
              </a:r>
              <a:endParaRPr sz="6600" b="1" dirty="0">
                <a:solidFill>
                  <a:schemeClr val="lt1"/>
                </a:solidFill>
                <a:latin typeface="Microsoft Yahei"/>
                <a:ea typeface="Microsoft Yahei"/>
                <a:cs typeface="Microsoft Yahei"/>
                <a:sym typeface="Microsoft Yahei"/>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496</Words>
  <Application>Microsoft Macintosh PowerPoint</Application>
  <PresentationFormat>Widescreen</PresentationFormat>
  <Paragraphs>63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Microsoft Yahei</vt:lpstr>
      <vt:lpstr>Arial</vt:lpstr>
      <vt:lpstr>Times New Roman</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www.jpppt.com</dc:creator>
  <cp:lastModifiedBy>Microsoft Office User</cp:lastModifiedBy>
  <cp:revision>17</cp:revision>
  <dcterms:created xsi:type="dcterms:W3CDTF">2017-10-15T02:53:56Z</dcterms:created>
  <dcterms:modified xsi:type="dcterms:W3CDTF">2021-12-01T15:53:30Z</dcterms:modified>
</cp:coreProperties>
</file>