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7" r:id="rId11"/>
  </p:sldMasterIdLst>
  <p:notesMasterIdLst>
    <p:notesMasterId r:id="rId29"/>
  </p:notesMasterIdLst>
  <p:sldIdLst>
    <p:sldId id="506" r:id="rId12"/>
    <p:sldId id="507" r:id="rId13"/>
    <p:sldId id="508" r:id="rId14"/>
    <p:sldId id="509" r:id="rId15"/>
    <p:sldId id="500" r:id="rId16"/>
    <p:sldId id="471" r:id="rId17"/>
    <p:sldId id="497" r:id="rId18"/>
    <p:sldId id="503" r:id="rId19"/>
    <p:sldId id="352" r:id="rId20"/>
    <p:sldId id="504" r:id="rId21"/>
    <p:sldId id="494" r:id="rId22"/>
    <p:sldId id="510" r:id="rId23"/>
    <p:sldId id="495" r:id="rId24"/>
    <p:sldId id="505" r:id="rId25"/>
    <p:sldId id="496" r:id="rId26"/>
    <p:sldId id="511" r:id="rId27"/>
    <p:sldId id="499" r:id="rId28"/>
  </p:sldIdLst>
  <p:sldSz cx="12190413" cy="6859588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C8B74"/>
    <a:srgbClr val="83B085"/>
    <a:srgbClr val="E66444"/>
    <a:srgbClr val="A16B1B"/>
    <a:srgbClr val="684511"/>
    <a:srgbClr val="89A751"/>
    <a:srgbClr val="392620"/>
    <a:srgbClr val="B64434"/>
    <a:srgbClr val="FE78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1" autoAdjust="0"/>
    <p:restoredTop sz="97778" autoAdjust="0"/>
  </p:normalViewPr>
  <p:slideViewPr>
    <p:cSldViewPr snapToGrid="0" showGuides="1">
      <p:cViewPr varScale="1">
        <p:scale>
          <a:sx n="66" d="100"/>
          <a:sy n="66" d="100"/>
        </p:scale>
        <p:origin x="840" y="6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88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92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10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4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0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0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97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76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47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2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7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https://f9.photo.talk.zdn.vn/3184304250822243869/90914fbd1557dd098446.jp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975" y="5620807"/>
            <a:ext cx="2397125" cy="319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 userDrawn="1"/>
        </p:nvSpPr>
        <p:spPr>
          <a:xfrm>
            <a:off x="1094581" y="8632308"/>
            <a:ext cx="1000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Vui lòng</a:t>
            </a:r>
            <a:r>
              <a:rPr lang="en-US" baseline="0" smtClean="0"/>
              <a:t> tôn trọng tác giả, không mua đi bán lại, không chia sẻ , cảm ơn các thầy cô!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11/16/2021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540430"/>
            <a:ext cx="1465729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100" smtClean="0"/>
              <a:t>Phương</a:t>
            </a:r>
            <a:r>
              <a:rPr lang="en-US" sz="1100" baseline="0" smtClean="0"/>
              <a:t> Anh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1784" y="-13033216"/>
            <a:ext cx="394970" cy="395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57228" y="-13033216"/>
            <a:ext cx="394970" cy="395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57228" y="19497693"/>
            <a:ext cx="394970" cy="395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1784" y="19497693"/>
            <a:ext cx="394970" cy="3951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1814" y="-2224738"/>
            <a:ext cx="16594040" cy="11286936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5" name="Picture 2" descr="https://f9.photo.talk.zdn.vn/3184304250822243869/90914fbd1557dd098446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99975" y="5098643"/>
            <a:ext cx="2183322" cy="29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 userDrawn="1"/>
        </p:nvSpPr>
        <p:spPr>
          <a:xfrm>
            <a:off x="2209512" y="8815919"/>
            <a:ext cx="8152339" cy="2462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Vui lòng không mua bán dưới bất kì hình thức nào các thầy cô nhé!. </a:t>
            </a:r>
            <a:endParaRPr kumimoji="0" lang="en-US" sz="1700" b="0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29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2" descr="https://f9.photo.talk.zdn.vn/3184304250822243869/90914fbd1557dd098446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4975" y="5620807"/>
            <a:ext cx="2397125" cy="319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1094581" y="8632308"/>
            <a:ext cx="10002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Vui lòng</a:t>
            </a:r>
            <a:r>
              <a:rPr lang="en-US" baseline="0" smtClean="0"/>
              <a:t> tôn trọng tác giả, không mua đi bán lại, không chia sẻ , cảm ơn các thầy cô!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16/11/2021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2.m4a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10.png"/><Relationship Id="rId4" Type="http://schemas.openxmlformats.org/officeDocument/2006/relationships/audio" Target="../media/media2.m4a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18" Type="http://schemas.openxmlformats.org/officeDocument/2006/relationships/slide" Target="slide4.xml"/><Relationship Id="rId3" Type="http://schemas.microsoft.com/office/2007/relationships/media" Target="../media/media1.mp3"/><Relationship Id="rId21" Type="http://schemas.openxmlformats.org/officeDocument/2006/relationships/image" Target="../media/image19.gif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14.gif"/><Relationship Id="rId17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slide" Target="slide3.xml"/><Relationship Id="rId20" Type="http://schemas.microsoft.com/office/2007/relationships/hdphoto" Target="../media/hdphoto4.wdp"/><Relationship Id="rId1" Type="http://schemas.microsoft.com/office/2007/relationships/media" Target="../media/media3.mp3"/><Relationship Id="rId6" Type="http://schemas.openxmlformats.org/officeDocument/2006/relationships/audio" Target="../media/media4.m4a"/><Relationship Id="rId11" Type="http://schemas.openxmlformats.org/officeDocument/2006/relationships/image" Target="../media/image13.gif"/><Relationship Id="rId5" Type="http://schemas.microsoft.com/office/2007/relationships/media" Target="../media/media4.m4a"/><Relationship Id="rId15" Type="http://schemas.microsoft.com/office/2007/relationships/hdphoto" Target="../media/hdphoto3.wdp"/><Relationship Id="rId10" Type="http://schemas.openxmlformats.org/officeDocument/2006/relationships/slide" Target="slide5.xml"/><Relationship Id="rId19" Type="http://schemas.openxmlformats.org/officeDocument/2006/relationships/image" Target="../media/image18.png"/><Relationship Id="rId4" Type="http://schemas.openxmlformats.org/officeDocument/2006/relationships/audio" Target="../media/media1.mp3"/><Relationship Id="rId9" Type="http://schemas.openxmlformats.org/officeDocument/2006/relationships/image" Target="../media/image12.png"/><Relationship Id="rId14" Type="http://schemas.openxmlformats.org/officeDocument/2006/relationships/image" Target="../media/image16.png"/><Relationship Id="rId22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4a"/><Relationship Id="rId13" Type="http://schemas.openxmlformats.org/officeDocument/2006/relationships/image" Target="../media/image13.gif"/><Relationship Id="rId18" Type="http://schemas.openxmlformats.org/officeDocument/2006/relationships/image" Target="../media/image23.png"/><Relationship Id="rId3" Type="http://schemas.microsoft.com/office/2007/relationships/media" Target="../media/media6.mp3"/><Relationship Id="rId21" Type="http://schemas.microsoft.com/office/2007/relationships/hdphoto" Target="../media/hdphoto6.wdp"/><Relationship Id="rId7" Type="http://schemas.microsoft.com/office/2007/relationships/media" Target="../media/media8.m4a"/><Relationship Id="rId12" Type="http://schemas.openxmlformats.org/officeDocument/2006/relationships/image" Target="../media/image20.png"/><Relationship Id="rId17" Type="http://schemas.openxmlformats.org/officeDocument/2006/relationships/image" Target="../media/image22.jpeg"/><Relationship Id="rId2" Type="http://schemas.openxmlformats.org/officeDocument/2006/relationships/audio" Target="../media/media5.mp3"/><Relationship Id="rId16" Type="http://schemas.openxmlformats.org/officeDocument/2006/relationships/image" Target="../media/image21.jpeg"/><Relationship Id="rId20" Type="http://schemas.openxmlformats.org/officeDocument/2006/relationships/image" Target="../media/image24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" Target="slide2.xml"/><Relationship Id="rId5" Type="http://schemas.microsoft.com/office/2007/relationships/media" Target="../media/media7.mp3"/><Relationship Id="rId15" Type="http://schemas.openxmlformats.org/officeDocument/2006/relationships/image" Target="../media/image15.gif"/><Relationship Id="rId10" Type="http://schemas.openxmlformats.org/officeDocument/2006/relationships/image" Target="../media/image11.png"/><Relationship Id="rId19" Type="http://schemas.microsoft.com/office/2007/relationships/hdphoto" Target="../media/hdphoto5.wdp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14.gif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gif"/><Relationship Id="rId18" Type="http://schemas.openxmlformats.org/officeDocument/2006/relationships/image" Target="../media/image24.png"/><Relationship Id="rId3" Type="http://schemas.microsoft.com/office/2007/relationships/media" Target="../media/media6.mp3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14.gif"/><Relationship Id="rId17" Type="http://schemas.microsoft.com/office/2007/relationships/hdphoto" Target="../media/hdphoto5.wdp"/><Relationship Id="rId2" Type="http://schemas.openxmlformats.org/officeDocument/2006/relationships/audio" Target="../media/media5.mp3"/><Relationship Id="rId16" Type="http://schemas.openxmlformats.org/officeDocument/2006/relationships/image" Target="../media/image23.png"/><Relationship Id="rId20" Type="http://schemas.openxmlformats.org/officeDocument/2006/relationships/image" Target="../media/image10.png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3.gif"/><Relationship Id="rId5" Type="http://schemas.microsoft.com/office/2007/relationships/media" Target="../media/media7.mp3"/><Relationship Id="rId15" Type="http://schemas.openxmlformats.org/officeDocument/2006/relationships/image" Target="../media/image22.jpeg"/><Relationship Id="rId10" Type="http://schemas.openxmlformats.org/officeDocument/2006/relationships/image" Target="../media/image20.png"/><Relationship Id="rId19" Type="http://schemas.microsoft.com/office/2007/relationships/hdphoto" Target="../media/hdphoto6.wdp"/><Relationship Id="rId4" Type="http://schemas.openxmlformats.org/officeDocument/2006/relationships/audio" Target="../media/media6.mp3"/><Relationship Id="rId9" Type="http://schemas.openxmlformats.org/officeDocument/2006/relationships/slide" Target="slide2.xml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6E9CA-4A33-49C9-8D59-145A95EEE073}"/>
              </a:ext>
            </a:extLst>
          </p:cNvPr>
          <p:cNvSpPr/>
          <p:nvPr/>
        </p:nvSpPr>
        <p:spPr>
          <a:xfrm>
            <a:off x="864513" y="2105072"/>
            <a:ext cx="10499484" cy="33056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US" dirty="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F9F7F-EF23-460E-8796-ECB0DC5A9B7B}"/>
              </a:ext>
            </a:extLst>
          </p:cNvPr>
          <p:cNvSpPr txBox="1"/>
          <p:nvPr/>
        </p:nvSpPr>
        <p:spPr>
          <a:xfrm>
            <a:off x="342855" y="2833311"/>
            <a:ext cx="11542798" cy="1354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09"/>
            <a:r>
              <a:rPr lang="en-US" sz="8799" b="1">
                <a:solidFill>
                  <a:prstClr val="white"/>
                </a:solidFill>
                <a:latin typeface="#9Slide07 SVNHogfish" panose="02000503000000020004" pitchFamily="2" charset="0"/>
              </a:rPr>
              <a:t>Bảo vệ môi trường</a:t>
            </a:r>
          </a:p>
        </p:txBody>
      </p:sp>
      <p:pic>
        <p:nvPicPr>
          <p:cNvPr id="3074" name="Picture 2" descr="Game Button Switch Start Game Icon, Game Icons, Button Icons, Start Icons  PNG Transparent Clipart Image and PSD File for Free Download">
            <a:hlinkClick r:id="rId7" action="ppaction://hlinksldjump"/>
            <a:extLst>
              <a:ext uri="{FF2B5EF4-FFF2-40B4-BE49-F238E27FC236}">
                <a16:creationId xmlns:a16="http://schemas.microsoft.com/office/drawing/2014/main" id="{575138CF-236B-4964-A9D2-3818D79DF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3438" y1="49375" x2="70625" y2="52656"/>
                        <a14:foregroundMark x1="66875" y1="50625" x2="59844" y2="4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2117" r="13125" b="29972"/>
          <a:stretch/>
        </p:blipFill>
        <p:spPr bwMode="auto">
          <a:xfrm>
            <a:off x="5257115" y="4267885"/>
            <a:ext cx="1676182" cy="83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blocks-happy-acoustic-story-60-sec_SWn3cuNlP_NWM">
            <a:hlinkClick r:id="" action="ppaction://media"/>
            <a:extLst>
              <a:ext uri="{FF2B5EF4-FFF2-40B4-BE49-F238E27FC236}">
                <a16:creationId xmlns:a16="http://schemas.microsoft.com/office/drawing/2014/main" id="{9103852C-B688-4DE8-AB9B-430D0A38C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819033" y="610761"/>
            <a:ext cx="609521" cy="60952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8511" y="609644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0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0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31" objId="5"/>
        <p14:stopEvt time="5058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9" y="282823"/>
            <a:ext cx="1011671" cy="922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D85583-004E-48F2-BC7D-0F42638B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" y="926615"/>
            <a:ext cx="7513968" cy="56501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FE9151-731A-4342-A9A7-60408DA7CF61}"/>
              </a:ext>
            </a:extLst>
          </p:cNvPr>
          <p:cNvSpPr txBox="1"/>
          <p:nvPr/>
        </p:nvSpPr>
        <p:spPr>
          <a:xfrm>
            <a:off x="1352717" y="3229089"/>
            <a:ext cx="59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8000" b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8000" b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 x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368D1F-12A1-4C3C-96CD-237618A0A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7449724" y="1204852"/>
            <a:ext cx="4172874" cy="48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64216" y="778103"/>
            <a:ext cx="8357111" cy="954107"/>
            <a:chOff x="858193" y="1742841"/>
            <a:chExt cx="7037541" cy="954107"/>
          </a:xfrm>
        </p:grpSpPr>
        <p:sp>
          <p:nvSpPr>
            <p:cNvPr id="12" name="TextBox 11"/>
            <p:cNvSpPr txBox="1"/>
            <p:nvPr/>
          </p:nvSpPr>
          <p:spPr>
            <a:xfrm>
              <a:off x="858193" y="1742841"/>
              <a:ext cx="33575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a)   x – 5,2 = 1,9 + 3,8  </a:t>
              </a:r>
              <a:endParaRPr lang="en-US" sz="2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23900" y="1742841"/>
              <a:ext cx="30718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b)  x + 2,7 = 8,7 +4,9 </a:t>
              </a:r>
              <a:endParaRPr lang="en-US" sz="2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864216" y="1859721"/>
            <a:ext cx="3987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a)   x – 5,2 = 1,9 + 3,8 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63420" y="2417707"/>
            <a:ext cx="3987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x – 5,2 = 5,7 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86337" y="2992169"/>
            <a:ext cx="261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x  = 5,7 + 5,2   </a:t>
            </a:r>
            <a:endParaRPr lang="en-US" sz="2800" b="1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86337" y="3515389"/>
            <a:ext cx="2618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x  = 10,9   </a:t>
            </a:r>
            <a:endParaRPr lang="en-US" sz="2800" b="1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3951" y="1859721"/>
            <a:ext cx="3647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b)  x + 2,7 = 8,7 +4,9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2031" y="2417822"/>
            <a:ext cx="3987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x + 2,7 = 13,6 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02130" y="2910562"/>
            <a:ext cx="3138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x  = 13,6 – 2,7  </a:t>
            </a:r>
            <a:endParaRPr lang="en-US" sz="2800" b="1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6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9" y="282823"/>
            <a:ext cx="1011671" cy="922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D85583-004E-48F2-BC7D-0F42638B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" y="926615"/>
            <a:ext cx="7513968" cy="56501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FE9151-731A-4342-A9A7-60408DA7CF61}"/>
              </a:ext>
            </a:extLst>
          </p:cNvPr>
          <p:cNvSpPr txBox="1"/>
          <p:nvPr/>
        </p:nvSpPr>
        <p:spPr>
          <a:xfrm>
            <a:off x="1352717" y="3229089"/>
            <a:ext cx="59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8000" b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8000" b="1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368D1F-12A1-4C3C-96CD-237618A0A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7449724" y="1204852"/>
            <a:ext cx="4172874" cy="48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95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77580" y="283192"/>
            <a:ext cx="9057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endParaRPr lang="en-US" sz="36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53140" y="1399642"/>
            <a:ext cx="54550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a) 12,45 + 6,98 + 7,55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9543" y="1403657"/>
            <a:ext cx="3766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b) 42,37 – 28,73 – 11,27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3140" y="2191128"/>
            <a:ext cx="5826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a) 12,45 + 6,98 + 7,55 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53140" y="2690602"/>
            <a:ext cx="371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   20 + 6,98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53140" y="3147596"/>
            <a:ext cx="3719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      26,98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9543" y="2149231"/>
            <a:ext cx="632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b) 42,37 – 28,73 – 11,27   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9543" y="2690602"/>
            <a:ext cx="6322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42,37 – ( 28,73 + 11,27 )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9543" y="3207631"/>
            <a:ext cx="446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 42,37 – 40    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9543" y="3730851"/>
            <a:ext cx="296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        2,73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67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9" y="282823"/>
            <a:ext cx="1011671" cy="922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D85583-004E-48F2-BC7D-0F42638B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" y="926615"/>
            <a:ext cx="7513968" cy="56501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FE9151-731A-4342-A9A7-60408DA7CF61}"/>
              </a:ext>
            </a:extLst>
          </p:cNvPr>
          <p:cNvSpPr txBox="1"/>
          <p:nvPr/>
        </p:nvSpPr>
        <p:spPr>
          <a:xfrm>
            <a:off x="1800667" y="3490080"/>
            <a:ext cx="4199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8000" b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8000" b="1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368D1F-12A1-4C3C-96CD-237618A0A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7449724" y="1204852"/>
            <a:ext cx="4172874" cy="48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9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43087" y="332468"/>
            <a:ext cx="110136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đạp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36 km.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13,25km,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1,5km.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bao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nhiêu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ki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lô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sz="2800" b="1" dirty="0" err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mét</a:t>
            </a:r>
            <a:r>
              <a:rPr lang="en-US" sz="2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? </a:t>
            </a:r>
          </a:p>
          <a:p>
            <a:r>
              <a:rPr lang="en-US" sz="2800" b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590543" y="3784713"/>
            <a:ext cx="6429420" cy="2013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2454200" y="3801136"/>
            <a:ext cx="21431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8912011" y="3789658"/>
            <a:ext cx="214314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/>
        </p:nvSpPr>
        <p:spPr>
          <a:xfrm>
            <a:off x="2590543" y="2800643"/>
            <a:ext cx="6429420" cy="1765303"/>
          </a:xfrm>
          <a:prstGeom prst="arc">
            <a:avLst>
              <a:gd name="adj1" fmla="val 10827752"/>
              <a:gd name="adj2" fmla="val 21589002"/>
            </a:avLst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95990" y="2148350"/>
            <a:ext cx="392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Ba </a:t>
            </a:r>
            <a:r>
              <a:rPr lang="en-US" sz="2800" b="1" dirty="0" err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:  36km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05186" y="3784713"/>
            <a:ext cx="128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…km?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5725" y="4836317"/>
            <a:ext cx="1857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13,25km </a:t>
            </a:r>
            <a:endParaRPr lang="en-US" sz="2800" b="1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587214" y="3306836"/>
            <a:ext cx="2532448" cy="1600613"/>
            <a:chOff x="6044606" y="2830697"/>
            <a:chExt cx="1638642" cy="1600613"/>
          </a:xfrm>
        </p:grpSpPr>
        <p:sp>
          <p:nvSpPr>
            <p:cNvPr id="22" name="Arc 21"/>
            <p:cNvSpPr/>
            <p:nvPr/>
          </p:nvSpPr>
          <p:spPr>
            <a:xfrm flipV="1">
              <a:off x="6044606" y="2830697"/>
              <a:ext cx="1525412" cy="1051604"/>
            </a:xfrm>
            <a:prstGeom prst="arc">
              <a:avLst>
                <a:gd name="adj1" fmla="val 10902629"/>
                <a:gd name="adj2" fmla="val 21493791"/>
              </a:avLst>
            </a:prstGeom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44606" y="3908090"/>
              <a:ext cx="163864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Giờ</a:t>
              </a:r>
              <a:r>
                <a:rPr lang="en-US" sz="28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thứ</a:t>
              </a:r>
              <a:r>
                <a:rPr lang="en-US" sz="28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nhất</a:t>
              </a:r>
              <a:r>
                <a:rPr lang="en-US" sz="28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endParaRPr lang="en-US" sz="2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61239" y="2974354"/>
            <a:ext cx="2017950" cy="1328900"/>
            <a:chOff x="4603469" y="2964032"/>
            <a:chExt cx="1150713" cy="1328900"/>
          </a:xfrm>
        </p:grpSpPr>
        <p:cxnSp>
          <p:nvCxnSpPr>
            <p:cNvPr id="24" name="Straight Connector 23"/>
            <p:cNvCxnSpPr/>
            <p:nvPr/>
          </p:nvCxnSpPr>
          <p:spPr>
            <a:xfrm rot="5400000">
              <a:off x="4621619" y="3732633"/>
              <a:ext cx="214314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/>
            <p:cNvSpPr/>
            <p:nvPr/>
          </p:nvSpPr>
          <p:spPr>
            <a:xfrm>
              <a:off x="4694932" y="3461733"/>
              <a:ext cx="936945" cy="831199"/>
            </a:xfrm>
            <a:prstGeom prst="arc">
              <a:avLst>
                <a:gd name="adj1" fmla="val 11657810"/>
                <a:gd name="adj2" fmla="val 20725466"/>
              </a:avLst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03469" y="2964032"/>
              <a:ext cx="1150713" cy="52322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Giờ</a:t>
              </a:r>
              <a:r>
                <a:rPr lang="en-US" sz="28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thứ</a:t>
              </a:r>
              <a:r>
                <a:rPr lang="en-US" sz="28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hai</a:t>
              </a:r>
              <a:endParaRPr lang="en-US" sz="28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51832" y="3574670"/>
            <a:ext cx="3448950" cy="1174392"/>
            <a:chOff x="1217926" y="3533170"/>
            <a:chExt cx="7227044" cy="1174392"/>
          </a:xfrm>
        </p:grpSpPr>
        <p:sp>
          <p:nvSpPr>
            <p:cNvPr id="28" name="TextBox 27"/>
            <p:cNvSpPr txBox="1"/>
            <p:nvPr/>
          </p:nvSpPr>
          <p:spPr>
            <a:xfrm>
              <a:off x="1300148" y="4184342"/>
              <a:ext cx="7144822" cy="523220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anose="02020603050405020304" pitchFamily="18" charset="0"/>
                  <a:cs typeface="Times New Roman" pitchFamily="18" charset="0"/>
                </a:rPr>
                <a:t>Giờ thứ ba …km? </a:t>
              </a:r>
              <a:endParaRPr lang="en-US" sz="2800" b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Arc 28"/>
            <p:cNvSpPr/>
            <p:nvPr/>
          </p:nvSpPr>
          <p:spPr>
            <a:xfrm flipV="1">
              <a:off x="1217926" y="3533170"/>
              <a:ext cx="5082222" cy="500065"/>
            </a:xfrm>
            <a:prstGeom prst="arc">
              <a:avLst>
                <a:gd name="adj1" fmla="val 10997195"/>
                <a:gd name="adj2" fmla="val 21572362"/>
              </a:avLst>
            </a:prstGeom>
            <a:ln w="28575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0" name="Straight Connector 29"/>
          <p:cNvCxnSpPr/>
          <p:nvPr/>
        </p:nvCxnSpPr>
        <p:spPr>
          <a:xfrm rot="5400000">
            <a:off x="6419704" y="3760459"/>
            <a:ext cx="214314" cy="2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297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914" y="929029"/>
            <a:ext cx="11088915" cy="3677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Bài giải</a:t>
            </a:r>
          </a:p>
          <a:p>
            <a:pPr lvl="0" algn="ctr">
              <a:lnSpc>
                <a:spcPct val="150000"/>
              </a:lnSpc>
            </a:pP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 thứ hai đi được số </a:t>
            </a:r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ki – lô – mét</a:t>
            </a: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là</a:t>
            </a:r>
          </a:p>
          <a:p>
            <a:pPr lvl="0" algn="ctr">
              <a:lnSpc>
                <a:spcPct val="150000"/>
              </a:lnSpc>
            </a:pP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13,25 </a:t>
            </a:r>
            <a:r>
              <a:rPr lang="en-AT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–</a:t>
            </a: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1,5 = 11,75 (km)</a:t>
            </a:r>
          </a:p>
          <a:p>
            <a:pPr lvl="0" algn="ctr">
              <a:lnSpc>
                <a:spcPct val="150000"/>
              </a:lnSpc>
            </a:pP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Giờ </a:t>
            </a:r>
            <a:r>
              <a:rPr lang="en-US" sz="2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thứ ba người đó đi được bao nhiêu ki – lô – </a:t>
            </a: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mét là:</a:t>
            </a:r>
          </a:p>
          <a:p>
            <a:pPr lvl="0" algn="ctr">
              <a:lnSpc>
                <a:spcPct val="150000"/>
              </a:lnSpc>
            </a:pP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36 </a:t>
            </a:r>
            <a:r>
              <a:rPr lang="en-AT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–</a:t>
            </a: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13,25 </a:t>
            </a:r>
            <a:r>
              <a:rPr lang="en-AT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–</a:t>
            </a: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 11,75 = 11(km)</a:t>
            </a:r>
          </a:p>
          <a:p>
            <a:pPr lvl="0" algn="ctr">
              <a:lnSpc>
                <a:spcPct val="150000"/>
              </a:lnSpc>
            </a:pPr>
            <a:r>
              <a:rPr lang="en-US" sz="2800" b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Đáp số: 11 km</a:t>
            </a:r>
            <a:endParaRPr lang="en-US" sz="2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44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描述已自动生成">
            <a:extLst>
              <a:ext uri="{FF2B5EF4-FFF2-40B4-BE49-F238E27FC236}">
                <a16:creationId xmlns:a16="http://schemas.microsoft.com/office/drawing/2014/main" id="{647595EE-E241-41BB-B21C-D363DD52AA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0413" cy="761925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E81D5F4-41F9-4849-AEDA-3F6F260AAA6E}"/>
              </a:ext>
            </a:extLst>
          </p:cNvPr>
          <p:cNvSpPr txBox="1"/>
          <p:nvPr/>
        </p:nvSpPr>
        <p:spPr>
          <a:xfrm>
            <a:off x="3702693" y="899075"/>
            <a:ext cx="4785026" cy="1446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799" smtClean="0">
                <a:solidFill>
                  <a:schemeClr val="tx1">
                    <a:lumMod val="75000"/>
                    <a:lumOff val="25000"/>
                  </a:schemeClr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TẠM BIỆT</a:t>
            </a:r>
            <a:endParaRPr lang="zh-CN" altLang="en-US" sz="8799" dirty="0">
              <a:solidFill>
                <a:schemeClr val="tx1">
                  <a:lumMod val="75000"/>
                  <a:lumOff val="25000"/>
                </a:schemeClr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00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85C19E8F-2FE3-4FC4-AF29-F041FB8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140" y="4115504"/>
            <a:ext cx="2025386" cy="25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hlinkClick r:id="rId10" action="ppaction://hlinksldjump"/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231" y="1240"/>
            <a:ext cx="1418723" cy="14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0" y="731914"/>
            <a:ext cx="1355134" cy="10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7" y="-101415"/>
            <a:ext cx="3024689" cy="25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oy Sweep Trash Stock Illustrations – 71 Boy Sweep Trash Stock  Illustrations, Vectors &amp;amp; Clipart - Dreamstime">
            <a:extLst>
              <a:ext uri="{FF2B5EF4-FFF2-40B4-BE49-F238E27FC236}">
                <a16:creationId xmlns:a16="http://schemas.microsoft.com/office/drawing/2014/main" id="{1851F2B4-5DE7-402E-886E-FB520B350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50" b="99750" l="10000" r="90000">
                        <a14:foregroundMark x1="58250" y1="81375" x2="63500" y2="88000"/>
                        <a14:foregroundMark x1="69375" y1="87750" x2="58875" y2="80500"/>
                        <a14:foregroundMark x1="69500" y1="88250" x2="58875" y2="89125"/>
                        <a14:foregroundMark x1="52250" y1="29125" x2="50875" y2="2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1111"/>
          <a:stretch/>
        </p:blipFill>
        <p:spPr bwMode="auto">
          <a:xfrm>
            <a:off x="1632889" y="2754766"/>
            <a:ext cx="2047035" cy="391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lide 6" descr="Bag, cartoon, full, plastic, refuse, sack, trash icon - Download on  Iconfinder">
            <a:hlinkClick r:id="rId16" action="ppaction://hlinksldjump"/>
            <a:extLst>
              <a:ext uri="{FF2B5EF4-FFF2-40B4-BE49-F238E27FC236}">
                <a16:creationId xmlns:a16="http://schemas.microsoft.com/office/drawing/2014/main" id="{5D19895E-FF83-4463-82A5-8F4FA0E7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356" y="4085029"/>
            <a:ext cx="1447611" cy="144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Slide 3" descr="Eaten Watermelon Slice Icon, Cartoon Style Stock Vector - Illustration of  color, health: 143825159">
            <a:hlinkClick r:id="rId18" action="ppaction://hlinksldjump"/>
            <a:extLst>
              <a:ext uri="{FF2B5EF4-FFF2-40B4-BE49-F238E27FC236}">
                <a16:creationId xmlns:a16="http://schemas.microsoft.com/office/drawing/2014/main" id="{4391FA05-0D0B-480D-9279-ABD717166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4156808" y="5641880"/>
            <a:ext cx="1713170" cy="81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 Yes GIF ideas | gif, animation, cute gif" hidden="1">
            <a:extLst>
              <a:ext uri="{FF2B5EF4-FFF2-40B4-BE49-F238E27FC236}">
                <a16:creationId xmlns:a16="http://schemas.microsoft.com/office/drawing/2014/main" id="{153B6F03-8F4F-490E-A0B2-B7205031E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21" y="1803337"/>
            <a:ext cx="5289496" cy="437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_Children Voice Clip 5 - SFX Producer">
            <a:hlinkClick r:id="" action="ppaction://media"/>
            <a:extLst>
              <a:ext uri="{FF2B5EF4-FFF2-40B4-BE49-F238E27FC236}">
                <a16:creationId xmlns:a16="http://schemas.microsoft.com/office/drawing/2014/main" id="{E2FF51EE-6306-4898-A054-E7A40C377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462968" y="4379819"/>
            <a:ext cx="609521" cy="609521"/>
          </a:xfrm>
          <a:prstGeom prst="rect">
            <a:avLst/>
          </a:prstGeom>
        </p:spPr>
      </p:pic>
      <p:pic>
        <p:nvPicPr>
          <p:cNvPr id="14" name="audioblocks-happy-acoustic-story-60-sec_SWn3cuNlP_NWM">
            <a:hlinkClick r:id="" action="ppaction://media"/>
            <a:extLst>
              <a:ext uri="{FF2B5EF4-FFF2-40B4-BE49-F238E27FC236}">
                <a16:creationId xmlns:a16="http://schemas.microsoft.com/office/drawing/2014/main" id="{13F06F23-5504-4259-8385-4242413F06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819033" y="610761"/>
            <a:ext cx="609521" cy="60952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28511" y="609644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8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55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4388 -0.14328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38503 0.0375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5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0" objId="14"/>
        <p14:stopEvt time="10135" objId="1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pe clean besom broom public domain image - FreeIMG">
            <a:hlinkClick r:id="rId11" action="ppaction://hlinksldjump"/>
            <a:extLst>
              <a:ext uri="{FF2B5EF4-FFF2-40B4-BE49-F238E27FC236}">
                <a16:creationId xmlns:a16="http://schemas.microsoft.com/office/drawing/2014/main" id="{345F5695-33B2-43FE-BA0A-163533AB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993" y="2589457"/>
            <a:ext cx="1037199" cy="10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231" y="1240"/>
            <a:ext cx="1418723" cy="14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0" y="731914"/>
            <a:ext cx="1355134" cy="10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7" y="-101415"/>
            <a:ext cx="3024689" cy="25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D8F38E-ABB7-4B9F-BC0B-EE06E63538B1}"/>
              </a:ext>
            </a:extLst>
          </p:cNvPr>
          <p:cNvSpPr/>
          <p:nvPr/>
        </p:nvSpPr>
        <p:spPr>
          <a:xfrm>
            <a:off x="6416377" y="3645792"/>
            <a:ext cx="468258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400" smtClean="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0,4</a:t>
            </a:r>
            <a:endParaRPr lang="en-US" sz="4400" dirty="0">
              <a:solidFill>
                <a:prstClr val="white"/>
              </a:solidFill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7BCC1-BF9D-4CAD-AD4A-366DC01E9E79}"/>
              </a:ext>
            </a:extLst>
          </p:cNvPr>
          <p:cNvSpPr/>
          <p:nvPr/>
        </p:nvSpPr>
        <p:spPr>
          <a:xfrm>
            <a:off x="623059" y="5445757"/>
            <a:ext cx="475169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400" smtClean="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2,4</a:t>
            </a:r>
            <a:endParaRPr lang="en-US" sz="4400" dirty="0">
              <a:solidFill>
                <a:prstClr val="white"/>
              </a:solidFill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49B84-EFF6-40D4-80D0-2EA644B3E8E5}"/>
              </a:ext>
            </a:extLst>
          </p:cNvPr>
          <p:cNvSpPr/>
          <p:nvPr/>
        </p:nvSpPr>
        <p:spPr>
          <a:xfrm>
            <a:off x="6416377" y="5445758"/>
            <a:ext cx="468258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400" smtClean="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2,3</a:t>
            </a:r>
            <a:endParaRPr lang="en-US" sz="4400" dirty="0">
              <a:solidFill>
                <a:prstClr val="white"/>
              </a:solidFill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46285-D507-4C60-9403-36E160C87CA2}"/>
              </a:ext>
            </a:extLst>
          </p:cNvPr>
          <p:cNvSpPr/>
          <p:nvPr/>
        </p:nvSpPr>
        <p:spPr>
          <a:xfrm>
            <a:off x="692169" y="3730782"/>
            <a:ext cx="468258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400" smtClean="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1,4</a:t>
            </a:r>
            <a:endParaRPr lang="en-US" sz="5399" dirty="0">
              <a:solidFill>
                <a:prstClr val="white"/>
              </a:solidFill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0636" y="5715496"/>
            <a:ext cx="1091916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2DB0AA8-74BD-4D0A-A842-6AB5F338C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0712" y="3886934"/>
            <a:ext cx="1091916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653306F-4A11-4EFB-AA8C-B7BF8DB4D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577123" y="5445757"/>
            <a:ext cx="1339250" cy="117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849CA29-E653-4019-95B2-F02CA26D1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051" y="3921198"/>
            <a:ext cx="1091916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ACB3F5-5359-4BBE-933E-75547C54D3B9}"/>
              </a:ext>
            </a:extLst>
          </p:cNvPr>
          <p:cNvSpPr/>
          <p:nvPr/>
        </p:nvSpPr>
        <p:spPr>
          <a:xfrm>
            <a:off x="2063460" y="487128"/>
            <a:ext cx="8134611" cy="21408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8000" b="1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7, 4 – 3,8 – 1,2</a:t>
            </a:r>
            <a:endParaRPr lang="en-US" sz="7999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141 Messy Hair Men Stock Illustrations, Cliparts and Royalty Free Messy  Hair Men Vectors">
            <a:extLst>
              <a:ext uri="{FF2B5EF4-FFF2-40B4-BE49-F238E27FC236}">
                <a16:creationId xmlns:a16="http://schemas.microsoft.com/office/drawing/2014/main" id="{41D60AAF-F24E-4A6C-A2FA-E7098AE38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7111" l="10000" r="90000">
                        <a14:foregroundMark x1="63778" y1="87333" x2="52889" y2="81778"/>
                        <a14:foregroundMark x1="55556" y1="84000" x2="52000" y2="74667"/>
                        <a14:foregroundMark x1="44444" y1="84667" x2="44222" y2="74444"/>
                        <a14:foregroundMark x1="67111" y1="84444" x2="58667" y2="8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58" t="8403" r="27571" b="11472"/>
          <a:stretch/>
        </p:blipFill>
        <p:spPr bwMode="auto">
          <a:xfrm>
            <a:off x="5305642" y="2231952"/>
            <a:ext cx="2106915" cy="414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5,686 BEST Cartoon Broom IMAGES, STOCK PHOTOS &amp;amp; VECTORS | Adobe Stock">
            <a:extLst>
              <a:ext uri="{FF2B5EF4-FFF2-40B4-BE49-F238E27FC236}">
                <a16:creationId xmlns:a16="http://schemas.microsoft.com/office/drawing/2014/main" id="{DCDD3734-53D6-4AC8-ACD2-146B500E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667" b="94167" l="4208" r="96535">
                        <a14:foregroundMark x1="82921" y1="80278" x2="82921" y2="80278"/>
                        <a14:foregroundMark x1="82921" y1="80000" x2="84901" y2="75000"/>
                        <a14:foregroundMark x1="39604" y1="82222" x2="37624" y2="70278"/>
                        <a14:foregroundMark x1="27475" y1="46944" x2="26238" y2="30000"/>
                        <a14:foregroundMark x1="24752" y1="16667" x2="21535" y2="13333"/>
                        <a14:foregroundMark x1="24505" y1="26389" x2="23020" y2="24444"/>
                        <a14:foregroundMark x1="34653" y1="26111" x2="31931" y2="20000"/>
                        <a14:foregroundMark x1="22772" y1="26389" x2="21535" y2="20556"/>
                        <a14:foregroundMark x1="21535" y1="43056" x2="25248" y2="58056"/>
                        <a14:foregroundMark x1="20792" y1="42778" x2="20545" y2="33889"/>
                        <a14:foregroundMark x1="27475" y1="37500" x2="33911" y2="45000"/>
                        <a14:foregroundMark x1="20792" y1="55833" x2="21287" y2="68889"/>
                        <a14:foregroundMark x1="19059" y1="56667" x2="20050" y2="49444"/>
                        <a14:foregroundMark x1="40842" y1="55278" x2="40842" y2="73056"/>
                        <a14:foregroundMark x1="78465" y1="29722" x2="75990" y2="25000"/>
                        <a14:foregroundMark x1="65594" y1="30000" x2="65347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54" y="2325100"/>
            <a:ext cx="4682583" cy="41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C9EBD6E-82F9-428B-A09A-7EED09A29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350475" y="3582174"/>
            <a:ext cx="609521" cy="609521"/>
          </a:xfrm>
          <a:prstGeom prst="rect">
            <a:avLst/>
          </a:prstGeom>
        </p:spPr>
      </p:pic>
      <p:pic>
        <p:nvPicPr>
          <p:cNvPr id="3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E44F2E0E-9832-444B-819C-8E62C4E668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068003" y="1462586"/>
            <a:ext cx="609521" cy="609521"/>
          </a:xfrm>
          <a:prstGeom prst="rect">
            <a:avLst/>
          </a:prstGeom>
        </p:spPr>
      </p:pic>
      <p:pic>
        <p:nvPicPr>
          <p:cNvPr id="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D8DAB91-A475-4E06-8C71-AAD1A95F8F1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2724826" y="402792"/>
            <a:ext cx="609521" cy="60952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428511" y="609644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0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25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25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0" grpId="0" animBg="1"/>
    </p:bldLst>
  </p:timing>
  <p:extLst mod="1">
    <p:ext uri="{E180D4A7-C9FB-4DFB-919C-405C955672EB}">
      <p14:showEvtLst xmlns:p14="http://schemas.microsoft.com/office/powerpoint/2010/main">
        <p14:playEvt time="516" objId="4"/>
        <p14:triggerEvt type="onClick" time="2211" objId="15"/>
        <p14:playEvt time="3997" objId="3"/>
        <p14:triggerEvt type="onClick" time="6031" objId="12"/>
        <p14:stopEvt time="7782" objId="3"/>
        <p14:playEvt time="7990" objId="3"/>
        <p14:triggerEvt type="onClick" time="9069" objId="13"/>
        <p14:playEvt time="10155" objId="2"/>
        <p14:stopEvt time="11874" objId="3"/>
        <p14:stopEvt time="13183" objId="2"/>
        <p14:stopEvt time="1414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pe clean besom broom public domain image - FreeIMG">
            <a:hlinkClick r:id="rId9" action="ppaction://hlinksldjump"/>
            <a:extLst>
              <a:ext uri="{FF2B5EF4-FFF2-40B4-BE49-F238E27FC236}">
                <a16:creationId xmlns:a16="http://schemas.microsoft.com/office/drawing/2014/main" id="{345F5695-33B2-43FE-BA0A-163533AB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993" y="2589457"/>
            <a:ext cx="1037199" cy="107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231" y="1240"/>
            <a:ext cx="1418723" cy="14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90" y="731914"/>
            <a:ext cx="1355134" cy="107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7" y="-101415"/>
            <a:ext cx="3024689" cy="251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D8F38E-ABB7-4B9F-BC0B-EE06E63538B1}"/>
              </a:ext>
            </a:extLst>
          </p:cNvPr>
          <p:cNvSpPr/>
          <p:nvPr/>
        </p:nvSpPr>
        <p:spPr>
          <a:xfrm>
            <a:off x="6416377" y="3645792"/>
            <a:ext cx="468258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400" smtClean="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15,9</a:t>
            </a:r>
            <a:endParaRPr lang="en-US" sz="4400" dirty="0">
              <a:solidFill>
                <a:prstClr val="white"/>
              </a:solidFill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7BCC1-BF9D-4CAD-AD4A-366DC01E9E79}"/>
              </a:ext>
            </a:extLst>
          </p:cNvPr>
          <p:cNvSpPr/>
          <p:nvPr/>
        </p:nvSpPr>
        <p:spPr>
          <a:xfrm>
            <a:off x="6416377" y="5325269"/>
            <a:ext cx="475169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AT" sz="440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14,9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49B84-EFF6-40D4-80D0-2EA644B3E8E5}"/>
              </a:ext>
            </a:extLst>
          </p:cNvPr>
          <p:cNvSpPr/>
          <p:nvPr/>
        </p:nvSpPr>
        <p:spPr>
          <a:xfrm>
            <a:off x="728849" y="5325269"/>
            <a:ext cx="468258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400" smtClean="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15,7</a:t>
            </a:r>
            <a:endParaRPr lang="en-US" sz="4400" dirty="0">
              <a:solidFill>
                <a:prstClr val="white"/>
              </a:solidFill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46285-D507-4C60-9403-36E160C87CA2}"/>
              </a:ext>
            </a:extLst>
          </p:cNvPr>
          <p:cNvSpPr/>
          <p:nvPr/>
        </p:nvSpPr>
        <p:spPr>
          <a:xfrm>
            <a:off x="692169" y="3730782"/>
            <a:ext cx="4682583" cy="133404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US" sz="4400" smtClean="0">
                <a:solidFill>
                  <a:prstClr val="white"/>
                </a:solidFill>
                <a:latin typeface="#9Slide07 SVNVeneer" panose="02000806000000000000" pitchFamily="2" charset="0"/>
                <a:ea typeface="Tahoma" pitchFamily="34" charset="0"/>
                <a:cs typeface="Arial" panose="020B0604020202020204" pitchFamily="34" charset="0"/>
              </a:rPr>
              <a:t>14,5</a:t>
            </a:r>
            <a:endParaRPr lang="en-US" sz="5399" dirty="0">
              <a:solidFill>
                <a:prstClr val="white"/>
              </a:solidFill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7257B68-ECE3-4959-8470-36561122B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23108" y="5595007"/>
            <a:ext cx="1091916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2DB0AA8-74BD-4D0A-A842-6AB5F338C3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80712" y="3886934"/>
            <a:ext cx="1091916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653306F-4A11-4EFB-AA8C-B7BF8DB4D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70441" y="5325269"/>
            <a:ext cx="1339250" cy="117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C849CA29-E653-4019-95B2-F02CA26D1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051" y="3921198"/>
            <a:ext cx="1091916" cy="11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ACB3F5-5359-4BBE-933E-75547C54D3B9}"/>
              </a:ext>
            </a:extLst>
          </p:cNvPr>
          <p:cNvSpPr/>
          <p:nvPr/>
        </p:nvSpPr>
        <p:spPr>
          <a:xfrm>
            <a:off x="2063460" y="487128"/>
            <a:ext cx="8134611" cy="214085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r>
              <a:rPr lang="en-AT" sz="5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47,48 </a:t>
            </a:r>
            <a:r>
              <a:rPr lang="en-AT" sz="54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(12,18 +  20,4</a:t>
            </a:r>
            <a:r>
              <a:rPr lang="en-AT" sz="5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AT" sz="5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141 Messy Hair Men Stock Illustrations, Cliparts and Royalty Free Messy  Hair Men Vectors">
            <a:extLst>
              <a:ext uri="{FF2B5EF4-FFF2-40B4-BE49-F238E27FC236}">
                <a16:creationId xmlns:a16="http://schemas.microsoft.com/office/drawing/2014/main" id="{41D60AAF-F24E-4A6C-A2FA-E7098AE38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7111" l="10000" r="90000">
                        <a14:foregroundMark x1="63778" y1="87333" x2="52889" y2="81778"/>
                        <a14:foregroundMark x1="55556" y1="84000" x2="52000" y2="74667"/>
                        <a14:foregroundMark x1="44444" y1="84667" x2="44222" y2="74444"/>
                        <a14:foregroundMark x1="67111" y1="84444" x2="58667" y2="8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58" t="8403" r="27571" b="11472"/>
          <a:stretch/>
        </p:blipFill>
        <p:spPr bwMode="auto">
          <a:xfrm>
            <a:off x="5305642" y="2231952"/>
            <a:ext cx="2106915" cy="414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35,686 BEST Cartoon Broom IMAGES, STOCK PHOTOS &amp;amp; VECTORS | Adobe Stock">
            <a:extLst>
              <a:ext uri="{FF2B5EF4-FFF2-40B4-BE49-F238E27FC236}">
                <a16:creationId xmlns:a16="http://schemas.microsoft.com/office/drawing/2014/main" id="{DCDD3734-53D6-4AC8-ACD2-146B500E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667" b="94167" l="4208" r="96535">
                        <a14:foregroundMark x1="82921" y1="80278" x2="82921" y2="80278"/>
                        <a14:foregroundMark x1="82921" y1="80000" x2="84901" y2="75000"/>
                        <a14:foregroundMark x1="39604" y1="82222" x2="37624" y2="70278"/>
                        <a14:foregroundMark x1="27475" y1="46944" x2="26238" y2="30000"/>
                        <a14:foregroundMark x1="24752" y1="16667" x2="21535" y2="13333"/>
                        <a14:foregroundMark x1="24505" y1="26389" x2="23020" y2="24444"/>
                        <a14:foregroundMark x1="34653" y1="26111" x2="31931" y2="20000"/>
                        <a14:foregroundMark x1="22772" y1="26389" x2="21535" y2="20556"/>
                        <a14:foregroundMark x1="21535" y1="43056" x2="25248" y2="58056"/>
                        <a14:foregroundMark x1="20792" y1="42778" x2="20545" y2="33889"/>
                        <a14:foregroundMark x1="27475" y1="37500" x2="33911" y2="45000"/>
                        <a14:foregroundMark x1="20792" y1="55833" x2="21287" y2="68889"/>
                        <a14:foregroundMark x1="19059" y1="56667" x2="20050" y2="49444"/>
                        <a14:foregroundMark x1="40842" y1="55278" x2="40842" y2="73056"/>
                        <a14:foregroundMark x1="78465" y1="29722" x2="75990" y2="25000"/>
                        <a14:foregroundMark x1="65594" y1="30000" x2="65347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025" y="432929"/>
            <a:ext cx="4682583" cy="417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C9EBD6E-82F9-428B-A09A-7EED09A29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50475" y="3582174"/>
            <a:ext cx="609521" cy="609521"/>
          </a:xfrm>
          <a:prstGeom prst="rect">
            <a:avLst/>
          </a:prstGeom>
        </p:spPr>
      </p:pic>
      <p:pic>
        <p:nvPicPr>
          <p:cNvPr id="3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E44F2E0E-9832-444B-819C-8E62C4E668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068003" y="1462586"/>
            <a:ext cx="609521" cy="609521"/>
          </a:xfrm>
          <a:prstGeom prst="rect">
            <a:avLst/>
          </a:prstGeom>
        </p:spPr>
      </p:pic>
      <p:pic>
        <p:nvPicPr>
          <p:cNvPr id="21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C31EA6E7-D6A4-413F-BB5B-05FF534F33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724826" y="402792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2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5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0" grpId="0" animBg="1"/>
    </p:bldLst>
  </p:timing>
  <p:extLst mod="1">
    <p:ext uri="{E180D4A7-C9FB-4DFB-919C-405C955672EB}">
      <p14:showEvtLst xmlns:p14="http://schemas.microsoft.com/office/powerpoint/2010/main">
        <p14:playEvt time="502" objId="21"/>
        <p14:triggerEvt type="onClick" time="3758" objId="15"/>
        <p14:playEvt time="5548" objId="3"/>
        <p14:triggerEvt type="onClick" time="7051" objId="13"/>
        <p14:playEvt time="8141" objId="2"/>
        <p14:stopEvt time="9439" objId="3"/>
        <p14:stopEvt time="10961" objId="2"/>
        <p14:stopEvt time="10961" objId="2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9" y="282823"/>
            <a:ext cx="1011671" cy="922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D85583-004E-48F2-BC7D-0F42638B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" y="926615"/>
            <a:ext cx="7513968" cy="56501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FE9151-731A-4342-A9A7-60408DA7CF61}"/>
              </a:ext>
            </a:extLst>
          </p:cNvPr>
          <p:cNvSpPr txBox="1"/>
          <p:nvPr/>
        </p:nvSpPr>
        <p:spPr>
          <a:xfrm>
            <a:off x="1658814" y="3089970"/>
            <a:ext cx="4691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chữa</a:t>
            </a:r>
          </a:p>
          <a:p>
            <a:r>
              <a:rPr lang="en-US" sz="4000" b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Tính </a:t>
            </a:r>
            <a:r>
              <a:rPr lang="en-US" sz="4000" b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bằng hai cách: </a:t>
            </a:r>
            <a:endParaRPr lang="en-US" sz="40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368D1F-12A1-4C3C-96CD-237618A0A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7449724" y="1204852"/>
            <a:ext cx="4172874" cy="48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9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631263" y="669463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a) 7,4 – 3,8 – 1,2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29674" y="3010715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b) 47, 68 – (12,38 +  20,4)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13062" y="1192683"/>
            <a:ext cx="30003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a) 7, 4 – 3,8 – 1,2 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3,6 – 1,2 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  2,4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64854" y="3628418"/>
            <a:ext cx="50647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b) 47,48 – (12,18 + 20,4)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47,48 – 12,18 – 20,4 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     35,3 – 20,4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      14,9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4854" y="1192683"/>
            <a:ext cx="40144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a) 7,4 – 3,8 – 1,2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7,4 – (3,8 + 1,2)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7,4 – 5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=  2,4 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13062" y="3628418"/>
            <a:ext cx="41434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b) 47, 48 – (12,18 +  20,4)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= 47,48 – 32,58</a:t>
            </a:r>
          </a:p>
          <a:p>
            <a:r>
              <a:rPr lang="en-US" sz="28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=  14,9</a:t>
            </a:r>
            <a:endParaRPr lang="en-US" sz="28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8854229" y="2704068"/>
            <a:ext cx="1008000" cy="19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242212" y="1221520"/>
            <a:ext cx="24313" cy="168815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254368" y="3754146"/>
            <a:ext cx="12157" cy="16901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19" y="1250"/>
            <a:ext cx="12190393" cy="6857097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4208946" y="242734"/>
            <a:ext cx="7355517" cy="5652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6F177AF-B7A6-49B5-AFEB-ACC2F47C45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2" t="36890" r="32848" b="2444"/>
          <a:stretch/>
        </p:blipFill>
        <p:spPr>
          <a:xfrm>
            <a:off x="4231364" y="2515379"/>
            <a:ext cx="2857129" cy="4159978"/>
          </a:xfrm>
          <a:prstGeom prst="rect">
            <a:avLst/>
          </a:prstGeom>
        </p:spPr>
      </p:pic>
      <p:pic>
        <p:nvPicPr>
          <p:cNvPr id="2" name="5cd2f624bc915">
            <a:hlinkClick r:id="" action="ppaction://media"/>
            <a:extLst>
              <a:ext uri="{FF2B5EF4-FFF2-40B4-BE49-F238E27FC236}">
                <a16:creationId xmlns:a16="http://schemas.microsoft.com/office/drawing/2014/main" id="{0737D4DC-99CF-4BA2-9076-3D987190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78723" y="-486059"/>
            <a:ext cx="487300" cy="4873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633EB1C-42D4-4C8F-BEC6-B5218F37D94D}"/>
              </a:ext>
            </a:extLst>
          </p:cNvPr>
          <p:cNvSpPr txBox="1"/>
          <p:nvPr/>
        </p:nvSpPr>
        <p:spPr>
          <a:xfrm>
            <a:off x="5545698" y="2169667"/>
            <a:ext cx="47850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0000FF"/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Tiết 54: Luyện </a:t>
            </a:r>
            <a:r>
              <a:rPr lang="en-US" altLang="zh-CN" sz="5400" b="1" smtClean="0">
                <a:solidFill>
                  <a:srgbClr val="0000FF"/>
                </a:solidFill>
                <a:latin typeface="字魂27号-布丁体" panose="00000505000000000000" pitchFamily="2" charset="-122"/>
                <a:ea typeface="字魂27号-布丁体" panose="00000505000000000000" pitchFamily="2" charset="-122"/>
              </a:rPr>
              <a:t>tập</a:t>
            </a:r>
            <a:endParaRPr lang="en-US" altLang="zh-CN" sz="5400" b="1">
              <a:solidFill>
                <a:srgbClr val="0000FF"/>
              </a:solidFill>
              <a:latin typeface="字魂27号-布丁体" panose="00000505000000000000" pitchFamily="2" charset="-122"/>
              <a:ea typeface="字魂27号-布丁体" panose="00000505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6683" y="1240"/>
            <a:ext cx="3356704" cy="7869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20" y="1240"/>
            <a:ext cx="5873731" cy="137709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1138" y="3756378"/>
            <a:ext cx="1765194" cy="15141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BB6C04-5D18-4F0B-97A7-B125A15835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16" t="38890" r="8544" b="444"/>
          <a:stretch/>
        </p:blipFill>
        <p:spPr>
          <a:xfrm>
            <a:off x="9640266" y="3190514"/>
            <a:ext cx="2857129" cy="415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67BE4DFF-E729-4F56-ABF6-F7302F2DE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9" y="282823"/>
            <a:ext cx="1011671" cy="922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5D85583-004E-48F2-BC7D-0F42638BF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77" y="926615"/>
            <a:ext cx="7513968" cy="56501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FE9151-731A-4342-A9A7-60408DA7CF61}"/>
              </a:ext>
            </a:extLst>
          </p:cNvPr>
          <p:cNvSpPr txBox="1"/>
          <p:nvPr/>
        </p:nvSpPr>
        <p:spPr>
          <a:xfrm>
            <a:off x="1800667" y="3490080"/>
            <a:ext cx="4199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000" b="1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4000" b="1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Tính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AA368D1F-12A1-4C3C-96CD-237618A0A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60" t="1659" r="12770" b="69386"/>
          <a:stretch/>
        </p:blipFill>
        <p:spPr>
          <a:xfrm>
            <a:off x="7449724" y="1204852"/>
            <a:ext cx="4172874" cy="48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34075" y="495162"/>
            <a:ext cx="10646361" cy="4220066"/>
            <a:chOff x="1928794" y="939542"/>
            <a:chExt cx="8781659" cy="4220066"/>
          </a:xfrm>
        </p:grpSpPr>
        <p:sp>
          <p:nvSpPr>
            <p:cNvPr id="14" name="TextBox 13"/>
            <p:cNvSpPr txBox="1"/>
            <p:nvPr/>
          </p:nvSpPr>
          <p:spPr>
            <a:xfrm>
              <a:off x="1928794" y="1428736"/>
              <a:ext cx="13573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40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2436" y="939682"/>
              <a:ext cx="46029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n w="1905"/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a) 605,26 + 217,3 </a:t>
              </a:r>
              <a:endPara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208706" y="939542"/>
              <a:ext cx="45017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n w="1905"/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b</a:t>
              </a:r>
              <a:r>
                <a:rPr lang="en-US" sz="4000" b="1" dirty="0" smtClean="0">
                  <a:ln w="1905"/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) 800,56 – 384,48 </a:t>
              </a:r>
              <a:endPara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26008" y="4451722"/>
              <a:ext cx="5214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n w="1905"/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</a:t>
              </a:r>
              <a:r>
                <a:rPr lang="en-US" sz="4000" b="1" dirty="0" smtClean="0">
                  <a:ln w="1905"/>
                  <a:solidFill>
                    <a:srgbClr val="0000FF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) 16,39 + 5,25 – 10,3  </a:t>
              </a:r>
              <a:endParaRPr lang="en-US" sz="40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146604" y="1993895"/>
            <a:ext cx="1633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416,08 </a:t>
            </a:r>
            <a:endParaRPr lang="en-US" sz="40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8813" y="2724357"/>
            <a:ext cx="1732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822,56 </a:t>
            </a:r>
            <a:endParaRPr lang="en-US" sz="40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03611" y="1320463"/>
            <a:ext cx="4247947" cy="1898538"/>
            <a:chOff x="928662" y="3610277"/>
            <a:chExt cx="1643074" cy="1898538"/>
          </a:xfrm>
        </p:grpSpPr>
        <p:sp>
          <p:nvSpPr>
            <p:cNvPr id="21" name="TextBox 20"/>
            <p:cNvSpPr txBox="1"/>
            <p:nvPr/>
          </p:nvSpPr>
          <p:spPr>
            <a:xfrm>
              <a:off x="928662" y="3610277"/>
              <a:ext cx="164307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  605,26 </a:t>
              </a:r>
              <a:endParaRPr lang="en-US" sz="40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37082" y="4185376"/>
              <a:ext cx="11430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217,3 </a:t>
              </a:r>
              <a:endParaRPr lang="en-US" sz="40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28662" y="3896029"/>
              <a:ext cx="2726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+ </a:t>
              </a:r>
              <a:endParaRPr lang="en-US" sz="4000" b="1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117356" y="578340"/>
            <a:ext cx="1991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800,56 </a:t>
            </a:r>
            <a:endParaRPr lang="en-US" sz="40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6604" y="1840068"/>
            <a:ext cx="2610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384,48 </a:t>
            </a:r>
            <a:endParaRPr lang="en-US" sz="40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546221" y="1465640"/>
            <a:ext cx="733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-  </a:t>
            </a:r>
            <a:endParaRPr lang="en-US" sz="400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41090" y="4763312"/>
            <a:ext cx="4503574" cy="1390818"/>
            <a:chOff x="5286380" y="3900088"/>
            <a:chExt cx="3714776" cy="1390818"/>
          </a:xfrm>
        </p:grpSpPr>
        <p:sp>
          <p:nvSpPr>
            <p:cNvPr id="31" name="TextBox 30"/>
            <p:cNvSpPr txBox="1"/>
            <p:nvPr/>
          </p:nvSpPr>
          <p:spPr>
            <a:xfrm>
              <a:off x="5286380" y="3967467"/>
              <a:ext cx="5000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= </a:t>
              </a:r>
              <a:endParaRPr lang="en-US" sz="40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57884" y="3900088"/>
              <a:ext cx="31432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ln w="1905"/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21,64 – 10,3   </a:t>
              </a:r>
              <a:endParaRPr lang="en-US" sz="4000" b="1" dirty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718719" y="5393400"/>
            <a:ext cx="3362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905"/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=   11,34</a:t>
            </a:r>
            <a:endParaRPr lang="en-US" sz="4000" b="1" dirty="0">
              <a:ln w="1905"/>
              <a:solidFill>
                <a:schemeClr val="tx1">
                  <a:lumMod val="95000"/>
                  <a:lumOff val="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456514" y="2643902"/>
            <a:ext cx="162444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117356" y="2568439"/>
            <a:ext cx="1624443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5" grpId="0"/>
      <p:bldP spid="26" grpId="0"/>
      <p:bldP spid="27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5656</TotalTime>
  <Words>439</Words>
  <Application>Microsoft Office PowerPoint</Application>
  <PresentationFormat>Custom</PresentationFormat>
  <Paragraphs>88</Paragraphs>
  <Slides>17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17</vt:i4>
      </vt:variant>
    </vt:vector>
  </HeadingPairs>
  <TitlesOfParts>
    <vt:vector size="47" baseType="lpstr">
      <vt:lpstr>宋体</vt:lpstr>
      <vt:lpstr>#9Slide02 Noi dung dai</vt:lpstr>
      <vt:lpstr>#9Slide02 Tieu de dai</vt:lpstr>
      <vt:lpstr>#9Slide07 SVNHogfish</vt:lpstr>
      <vt:lpstr>#9Slide07 SVNVeneer</vt:lpstr>
      <vt:lpstr>Arial</vt:lpstr>
      <vt:lpstr>Calibri</vt:lpstr>
      <vt:lpstr>等线</vt:lpstr>
      <vt:lpstr>等线 Light</vt:lpstr>
      <vt:lpstr>Impact</vt:lpstr>
      <vt:lpstr>ITC Avant Garde Std Bk</vt:lpstr>
      <vt:lpstr>LiHei Pro</vt:lpstr>
      <vt:lpstr>Open Sans Extrabold</vt:lpstr>
      <vt:lpstr>Signika</vt:lpstr>
      <vt:lpstr>Tahoma</vt:lpstr>
      <vt:lpstr>Times New Roman</vt:lpstr>
      <vt:lpstr>字魂17号-萌趣果冻体</vt:lpstr>
      <vt:lpstr>字魂27号-布丁体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165</dc:title>
  <dc:creator>lzj</dc:creator>
  <cp:lastModifiedBy>kkkkk</cp:lastModifiedBy>
  <cp:revision>3204</cp:revision>
  <dcterms:created xsi:type="dcterms:W3CDTF">2015-12-01T09:06:39Z</dcterms:created>
  <dcterms:modified xsi:type="dcterms:W3CDTF">2021-11-16T14:41:49Z</dcterms:modified>
</cp:coreProperties>
</file>